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77" r:id="rId2"/>
    <p:sldId id="289" r:id="rId3"/>
    <p:sldId id="468" r:id="rId4"/>
    <p:sldId id="371" r:id="rId5"/>
    <p:sldId id="464" r:id="rId6"/>
    <p:sldId id="462" r:id="rId7"/>
    <p:sldId id="397" r:id="rId8"/>
    <p:sldId id="402" r:id="rId9"/>
    <p:sldId id="403" r:id="rId10"/>
    <p:sldId id="372" r:id="rId11"/>
    <p:sldId id="465" r:id="rId12"/>
    <p:sldId id="451" r:id="rId13"/>
    <p:sldId id="419" r:id="rId14"/>
    <p:sldId id="460" r:id="rId15"/>
    <p:sldId id="429" r:id="rId16"/>
    <p:sldId id="420" r:id="rId17"/>
    <p:sldId id="408" r:id="rId18"/>
    <p:sldId id="298" r:id="rId19"/>
    <p:sldId id="418" r:id="rId20"/>
    <p:sldId id="412" r:id="rId21"/>
    <p:sldId id="414" r:id="rId22"/>
    <p:sldId id="422" r:id="rId23"/>
    <p:sldId id="421" r:id="rId24"/>
    <p:sldId id="373" r:id="rId25"/>
    <p:sldId id="423" r:id="rId26"/>
    <p:sldId id="428" r:id="rId27"/>
    <p:sldId id="467" r:id="rId28"/>
    <p:sldId id="39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ie Haloin" initials="MH" lastIdx="1" clrIdx="0">
    <p:extLst>
      <p:ext uri="{19B8F6BF-5375-455C-9EA6-DF929625EA0E}">
        <p15:presenceInfo xmlns:p15="http://schemas.microsoft.com/office/powerpoint/2012/main" userId="40f669c5358377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816"/>
    <p:restoredTop sz="51080"/>
  </p:normalViewPr>
  <p:slideViewPr>
    <p:cSldViewPr snapToGrid="0" snapToObjects="1">
      <p:cViewPr varScale="1">
        <p:scale>
          <a:sx n="53" d="100"/>
          <a:sy n="53" d="100"/>
        </p:scale>
        <p:origin x="248"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9EBF25-2D60-984F-BC62-959B4429FBA0}" type="datetimeFigureOut">
              <a:rPr lang="en-US" smtClean="0"/>
              <a:t>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0EEA6-9CEF-244D-A901-F3337A3A4E3A}" type="slidenum">
              <a:rPr lang="en-US" smtClean="0"/>
              <a:t>‹#›</a:t>
            </a:fld>
            <a:endParaRPr lang="en-US"/>
          </a:p>
        </p:txBody>
      </p:sp>
    </p:spTree>
    <p:extLst>
      <p:ext uri="{BB962C8B-B14F-4D97-AF65-F5344CB8AC3E}">
        <p14:creationId xmlns:p14="http://schemas.microsoft.com/office/powerpoint/2010/main" val="3939161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00038A82-8BDC-9B4F-A658-C78DA4830C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C2D078FE-53FA-5945-853E-AF24251CA7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EA7E3B22-6496-E74B-AA28-C61D677742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3D55C2C-F301-1144-AF96-511A5933E6E7}" type="slidenum">
              <a:rPr lang="en-US" altLang="en-US" smtClean="0"/>
              <a:pPr>
                <a:spcBef>
                  <a:spcPct val="0"/>
                </a:spcBef>
              </a:pPr>
              <a:t>1</a:t>
            </a:fld>
            <a:endParaRPr lang="en-US" altLang="en-US"/>
          </a:p>
        </p:txBody>
      </p:sp>
    </p:spTree>
    <p:extLst>
      <p:ext uri="{BB962C8B-B14F-4D97-AF65-F5344CB8AC3E}">
        <p14:creationId xmlns:p14="http://schemas.microsoft.com/office/powerpoint/2010/main" val="754654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661B5F58-3482-FE40-A24D-72CF2B5551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291515D3-923C-374C-8886-1BDB6A75F7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Milo Imagines the World - Int </a:t>
            </a:r>
            <a:r>
              <a:rPr lang="en-US" altLang="en-US" dirty="0" err="1">
                <a:ea typeface="ＭＳ Ｐゴシック" panose="020B0600070205080204" pitchFamily="34" charset="-128"/>
              </a:rPr>
              <a:t>Lvl</a:t>
            </a:r>
            <a:r>
              <a:rPr lang="en-US" altLang="en-US" dirty="0">
                <a:ea typeface="ＭＳ Ｐゴシック" panose="020B0600070205080204" pitchFamily="34" charset="-128"/>
              </a:rPr>
              <a:t>: K-3; Rd </a:t>
            </a:r>
            <a:r>
              <a:rPr lang="en-US" altLang="en-US" dirty="0" err="1">
                <a:ea typeface="ＭＳ Ｐゴシック" panose="020B0600070205080204" pitchFamily="34" charset="-128"/>
              </a:rPr>
              <a:t>Lvl</a:t>
            </a:r>
            <a:r>
              <a:rPr lang="en-US" altLang="en-US" dirty="0">
                <a:ea typeface="ＭＳ Ｐゴシック" panose="020B0600070205080204" pitchFamily="34" charset="-128"/>
              </a:rPr>
              <a:t>: 4.4 Milo is on a long subway ride with his older sister. To pass the time, he studies the faces around him and makes pictures of their lives. CCB Blue Ribbon. “</a:t>
            </a:r>
            <a:r>
              <a:rPr lang="en-US" sz="1200" b="0" i="0" kern="1200" dirty="0">
                <a:solidFill>
                  <a:schemeClr val="tx1"/>
                </a:solidFill>
                <a:effectLst/>
                <a:latin typeface="+mn-lt"/>
                <a:ea typeface="+mn-ea"/>
                <a:cs typeface="+mn-cs"/>
              </a:rPr>
              <a:t>Milo sketches what he imagines to be the lives of his fellow subway passengers, only to reassess his drawings after he discovers one boy shares Milo’s destination: visiting day at a correctional </a:t>
            </a:r>
            <a:r>
              <a:rPr lang="en-US" sz="1200" b="0" i="0" kern="1200" dirty="0" err="1">
                <a:solidFill>
                  <a:schemeClr val="tx1"/>
                </a:solidFill>
                <a:effectLst/>
                <a:latin typeface="+mn-lt"/>
                <a:ea typeface="+mn-ea"/>
                <a:cs typeface="+mn-cs"/>
              </a:rPr>
              <a:t>facility.”ALA</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Jazz for Lunch – 1* </a:t>
            </a:r>
            <a:r>
              <a:rPr lang="en-US" altLang="en-US" b="1" dirty="0">
                <a:ea typeface="ＭＳ Ｐゴシック" panose="020B0600070205080204" pitchFamily="34" charset="-128"/>
              </a:rPr>
              <a:t>celebration of music, food, and family. – use with older kids to research musicians</a:t>
            </a:r>
            <a:endParaRPr lang="en-US" altLang="en-US" dirty="0">
              <a:ea typeface="ＭＳ Ｐゴシック" panose="020B0600070205080204" pitchFamily="34" charset="-128"/>
            </a:endParaRPr>
          </a:p>
        </p:txBody>
      </p:sp>
      <p:sp>
        <p:nvSpPr>
          <p:cNvPr id="34819" name="Slide Number Placeholder 3">
            <a:extLst>
              <a:ext uri="{FF2B5EF4-FFF2-40B4-BE49-F238E27FC236}">
                <a16:creationId xmlns:a16="http://schemas.microsoft.com/office/drawing/2014/main" id="{A67CE251-934A-DE4B-BE19-312740DE01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36ADEF0-281D-9E49-9A2D-3BF413229730}" type="slidenum">
              <a:rPr lang="en-US" altLang="en-US" smtClean="0">
                <a:latin typeface="Calibri" panose="020F0502020204030204" pitchFamily="34" charset="0"/>
              </a:rPr>
              <a:pPr/>
              <a:t>10</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EF9C0233-05EA-164F-B432-9FB7352AC7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9F43D54E-66B7-F748-9071-D224AC6BA1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Fun to find clips of music by all the amazing musicians described.</a:t>
            </a:r>
          </a:p>
        </p:txBody>
      </p:sp>
      <p:sp>
        <p:nvSpPr>
          <p:cNvPr id="36867" name="Slide Number Placeholder 3">
            <a:extLst>
              <a:ext uri="{FF2B5EF4-FFF2-40B4-BE49-F238E27FC236}">
                <a16:creationId xmlns:a16="http://schemas.microsoft.com/office/drawing/2014/main" id="{12869DC3-8A1D-294E-8AE0-9D149CC80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6443015-4FCD-8241-A5B9-8067CD9B0FC5}" type="slidenum">
              <a:rPr lang="en-US" altLang="en-US" smtClean="0">
                <a:latin typeface="Calibri" panose="020F0502020204030204" pitchFamily="34" charset="0"/>
              </a:rPr>
              <a:pPr/>
              <a:t>11</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AE5B1799-C58F-584C-9482-E8127921F2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0828A6AF-35F9-E541-A36E-3F7A3A0363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A beautiful book that describes the impact of COVID-19 on communities and why some essential workers could not quarantine.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t>
            </a:r>
            <a:r>
              <a:rPr lang="en-US" sz="1200" b="0" i="0" kern="1200" dirty="0">
                <a:solidFill>
                  <a:schemeClr val="tx1"/>
                </a:solidFill>
                <a:effectLst/>
                <a:latin typeface="+mn-lt"/>
                <a:ea typeface="+mn-ea"/>
                <a:cs typeface="+mn-cs"/>
              </a:rPr>
              <a:t>A girl and a cat observe how the world changed during the first wave of the COVID-19 </a:t>
            </a:r>
            <a:r>
              <a:rPr lang="en-US" sz="1200" b="0" i="0" kern="1200" dirty="0" err="1">
                <a:solidFill>
                  <a:schemeClr val="tx1"/>
                </a:solidFill>
                <a:effectLst/>
                <a:latin typeface="+mn-lt"/>
                <a:ea typeface="+mn-ea"/>
                <a:cs typeface="+mn-cs"/>
              </a:rPr>
              <a:t>pandemic.”ALA</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Read aloud guides are available.</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E64C8FAC-C922-944D-AE9B-6DFA160978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3264BF8-5601-6546-A111-4EC6A701BDA3}" type="slidenum">
              <a:rPr lang="en-US" altLang="en-US" smtClean="0">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B91F3D20-C888-1D4B-9103-415FF537DF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D69365A8-4969-9E4F-A2FF-2820D7DB1F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Tomatoes for </a:t>
            </a:r>
            <a:r>
              <a:rPr lang="en-US" altLang="en-US" dirty="0" err="1">
                <a:ea typeface="ＭＳ Ｐゴシック" panose="020B0600070205080204" pitchFamily="34" charset="-128"/>
              </a:rPr>
              <a:t>Neela</a:t>
            </a:r>
            <a:r>
              <a:rPr lang="en-US" altLang="en-US" dirty="0">
                <a:ea typeface="ＭＳ Ｐゴシック" panose="020B0600070205080204" pitchFamily="34" charset="-128"/>
              </a:rPr>
              <a:t> – 0*, intergenerational love and the importance of food written by </a:t>
            </a:r>
            <a:r>
              <a:rPr lang="en-US" altLang="en-US" b="1" dirty="0">
                <a:ea typeface="ＭＳ Ｐゴシック" panose="020B0600070205080204" pitchFamily="34" charset="-128"/>
              </a:rPr>
              <a:t>Padma Lakshmi, bestselling author and host of Bravo’s </a:t>
            </a:r>
            <a:r>
              <a:rPr lang="en-US" altLang="en-US" b="1" i="1" dirty="0">
                <a:ea typeface="ＭＳ Ｐゴシック" panose="020B0600070205080204" pitchFamily="34" charset="-128"/>
              </a:rPr>
              <a:t>Top Chef </a:t>
            </a:r>
            <a:r>
              <a:rPr lang="en-US" altLang="en-US" b="1" dirty="0">
                <a:ea typeface="ＭＳ Ｐゴシック" panose="020B0600070205080204" pitchFamily="34" charset="-128"/>
              </a:rPr>
              <a:t>and Hulu’s </a:t>
            </a:r>
            <a:r>
              <a:rPr lang="en-US" altLang="en-US" b="1" i="1" dirty="0">
                <a:ea typeface="ＭＳ Ｐゴシック" panose="020B0600070205080204" pitchFamily="34" charset="-128"/>
              </a:rPr>
              <a:t>Taste the Nation. </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Watercress -7* March 30, 2021  Jonker/</a:t>
            </a:r>
            <a:r>
              <a:rPr lang="en-US" altLang="en-US" dirty="0" err="1">
                <a:ea typeface="ＭＳ Ｐゴシック" panose="020B0600070205080204" pitchFamily="34" charset="-128"/>
              </a:rPr>
              <a:t>Schu</a:t>
            </a:r>
            <a:r>
              <a:rPr lang="en-US" altLang="en-US" dirty="0">
                <a:ea typeface="ＭＳ Ｐゴシック" panose="020B0600070205080204" pitchFamily="34" charset="-128"/>
              </a:rPr>
              <a:t> #13, Embarrassed about gathering watercress from a roadside ditch, a girl learns to appreciate her Chinese heritage after learning why the plant is so important to her parents. Colorado Author, 2022 Newbery Honor, 2022 Caldecott Medal  I found the author’s note effective with 5</a:t>
            </a:r>
            <a:r>
              <a:rPr lang="en-US" altLang="en-US" baseline="30000" dirty="0">
                <a:ea typeface="ＭＳ Ｐゴシック" panose="020B0600070205080204" pitchFamily="34" charset="-128"/>
              </a:rPr>
              <a:t>th</a:t>
            </a:r>
            <a:r>
              <a:rPr lang="en-US" altLang="en-US" dirty="0">
                <a:ea typeface="ＭＳ Ｐゴシック" panose="020B0600070205080204" pitchFamily="34" charset="-128"/>
              </a:rPr>
              <a:t> graders to encourage them to write their memories.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t>
            </a:r>
            <a:r>
              <a:rPr lang="en-US" sz="1200" b="0" i="0" kern="1200" dirty="0">
                <a:solidFill>
                  <a:schemeClr val="tx1"/>
                </a:solidFill>
                <a:effectLst/>
                <a:latin typeface="+mn-lt"/>
                <a:ea typeface="+mn-ea"/>
                <a:cs typeface="+mn-cs"/>
              </a:rPr>
              <a:t>A Chinese American girl, too embarrassed to eat the watercress her family picked from the roadside, learns of her mother's childhood experience with famine in </a:t>
            </a:r>
            <a:r>
              <a:rPr lang="en-US" sz="1200" b="0" i="0" kern="1200" dirty="0" err="1">
                <a:solidFill>
                  <a:schemeClr val="tx1"/>
                </a:solidFill>
                <a:effectLst/>
                <a:latin typeface="+mn-lt"/>
                <a:ea typeface="+mn-ea"/>
                <a:cs typeface="+mn-cs"/>
              </a:rPr>
              <a:t>China”ALA</a:t>
            </a:r>
            <a:endParaRPr lang="en-US" altLang="en-US" dirty="0">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4B8D4CE4-24B4-2943-B25A-A2DF53358E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50C6DBB-5C6A-5A43-9020-5FF60D739289}"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09923A13-00E6-BC44-BB4C-423FCDBB27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DCD6F884-933F-244A-A71C-87CA9676DA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My Two Border Towns, 4*,September 14, 2021 SLJ Best, DPL Staff Favorites -  A boy and his father cross the United States-Mexico border every other Saturday, visiting their favorite places, spending time with family and friends, and sharing in the responsibility of community care.</a:t>
            </a:r>
          </a:p>
          <a:p>
            <a:r>
              <a:rPr lang="en-US" altLang="en-US" dirty="0">
                <a:ea typeface="ＭＳ Ｐゴシック" panose="020B0600070205080204" pitchFamily="34" charset="-128"/>
              </a:rPr>
              <a:t>“</a:t>
            </a:r>
            <a:r>
              <a:rPr lang="en-US" sz="1200" b="0" i="0" kern="1200" dirty="0">
                <a:solidFill>
                  <a:schemeClr val="tx1"/>
                </a:solidFill>
                <a:effectLst/>
                <a:latin typeface="+mn-lt"/>
                <a:ea typeface="+mn-ea"/>
                <a:cs typeface="+mn-cs"/>
              </a:rPr>
              <a:t>Crossing the U.S.-Mexico border, a boy and his father buy gifts and necessities for refugee friends who temporarily live between the two countries. Simultaneously published in Spanish and English.” ALA</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Bright Star – 6*, Jonker/Schu#17, NPR Best, September 7, 2021  Told with a combination of powerful, spare language and sumptuous and complex imagery that is typical of </a:t>
            </a:r>
            <a:r>
              <a:rPr lang="en-US" altLang="en-US" dirty="0" err="1">
                <a:ea typeface="ＭＳ Ｐゴシック" panose="020B0600070205080204" pitchFamily="34" charset="-128"/>
              </a:rPr>
              <a:t>Yuyi</a:t>
            </a:r>
            <a:r>
              <a:rPr lang="en-US" altLang="en-US" dirty="0">
                <a:ea typeface="ＭＳ Ｐゴシック" panose="020B0600070205080204" pitchFamily="34" charset="-128"/>
              </a:rPr>
              <a:t> Morales's work, this is the story of a fawn making her way through a border landscape teaming with flora and fauna native to the region. A gentle but empowering voice encourages her to face her fears when she comes across an obstacle in the form of an insurmountable barrier. </a:t>
            </a:r>
            <a:r>
              <a:rPr lang="en-US" altLang="en-US" dirty="0" err="1">
                <a:ea typeface="ＭＳ Ｐゴシック" panose="020B0600070205080204" pitchFamily="34" charset="-128"/>
              </a:rPr>
              <a:t>Yuyi</a:t>
            </a:r>
            <a:r>
              <a:rPr lang="en-US" altLang="en-US" dirty="0">
                <a:ea typeface="ＭＳ Ｐゴシック" panose="020B0600070205080204" pitchFamily="34" charset="-128"/>
              </a:rPr>
              <a:t> Morales' first book since her bestseller Dreamers is a book for very young children looking for their place in a world full of uncertainty. It is a book with resonance for all children, especially those whose safety is threatened due to the immigration crisis in the US.</a:t>
            </a:r>
          </a:p>
          <a:p>
            <a:r>
              <a:rPr lang="en-US" altLang="en-US" dirty="0">
                <a:ea typeface="ＭＳ Ｐゴシック" panose="020B0600070205080204" pitchFamily="34" charset="-128"/>
              </a:rPr>
              <a:t>“</a:t>
            </a:r>
            <a:r>
              <a:rPr lang="en-US" sz="1200" b="0" i="0" kern="1200" dirty="0">
                <a:solidFill>
                  <a:schemeClr val="tx1"/>
                </a:solidFill>
                <a:effectLst/>
                <a:latin typeface="+mn-lt"/>
                <a:ea typeface="+mn-ea"/>
                <a:cs typeface="+mn-cs"/>
              </a:rPr>
              <a:t>An allegorical look at the migrant experience as told through the story of a young fawn looking for safety after being separated from her mother. Simultaneously published in Spanish and </a:t>
            </a:r>
            <a:r>
              <a:rPr lang="en-US" sz="1200" b="0" i="0" kern="1200" dirty="0" err="1">
                <a:solidFill>
                  <a:schemeClr val="tx1"/>
                </a:solidFill>
                <a:effectLst/>
                <a:latin typeface="+mn-lt"/>
                <a:ea typeface="+mn-ea"/>
                <a:cs typeface="+mn-cs"/>
              </a:rPr>
              <a:t>English.”ALA</a:t>
            </a:r>
            <a:endParaRPr lang="en-US" altLang="en-US" dirty="0">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48B63367-535F-554B-81A8-35F13175BB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34374A1-587E-2542-8077-64552E1B67E3}"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AD6CB13B-AD30-494F-9994-AE78073947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F7C6950D-4821-1246-852B-429C835546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A New Day – IL 3</a:t>
            </a:r>
            <a:r>
              <a:rPr lang="en-US" altLang="en-US" baseline="30000" dirty="0">
                <a:ea typeface="ＭＳ Ｐゴシック" panose="020B0600070205080204" pitchFamily="34" charset="-128"/>
              </a:rPr>
              <a:t>rd</a:t>
            </a:r>
            <a:r>
              <a:rPr lang="en-US" altLang="en-US" dirty="0">
                <a:ea typeface="ＭＳ Ｐゴシック" panose="020B0600070205080204" pitchFamily="34" charset="-128"/>
              </a:rPr>
              <a:t>-5</a:t>
            </a:r>
            <a:r>
              <a:rPr lang="en-US" altLang="en-US" baseline="30000" dirty="0">
                <a:ea typeface="ＭＳ Ｐゴシック" panose="020B0600070205080204" pitchFamily="34" charset="-128"/>
              </a:rPr>
              <a:t>th</a:t>
            </a:r>
            <a:r>
              <a:rPr lang="en-US" altLang="en-US" dirty="0">
                <a:ea typeface="ＭＳ Ｐゴシック" panose="020B0600070205080204" pitchFamily="34" charset="-128"/>
              </a:rPr>
              <a:t> 550L March 2, 2021 Humorous could pair with Drew </a:t>
            </a:r>
            <a:r>
              <a:rPr lang="en-US" altLang="en-US" dirty="0" err="1">
                <a:ea typeface="ＭＳ Ｐゴシック" panose="020B0600070205080204" pitchFamily="34" charset="-128"/>
              </a:rPr>
              <a:t>Daywalt</a:t>
            </a:r>
            <a:r>
              <a:rPr lang="en-US" altLang="en-US" dirty="0">
                <a:ea typeface="ＭＳ Ｐゴシック" panose="020B0600070205080204" pitchFamily="34" charset="-128"/>
              </a:rPr>
              <a:t> Books - After Sunday quits being </a:t>
            </a:r>
            <a:r>
              <a:rPr lang="en-US" altLang="en-US" b="1" dirty="0">
                <a:ea typeface="ＭＳ Ｐゴシック" panose="020B0600070205080204" pitchFamily="34" charset="-128"/>
              </a:rPr>
              <a:t>a</a:t>
            </a:r>
            <a:r>
              <a:rPr lang="en-US" altLang="en-US" dirty="0">
                <a:ea typeface="ＭＳ Ｐゴシック" panose="020B0600070205080204" pitchFamily="34" charset="-128"/>
              </a:rPr>
              <a:t> </a:t>
            </a:r>
            <a:r>
              <a:rPr lang="en-US" altLang="en-US" b="1" dirty="0">
                <a:ea typeface="ＭＳ Ｐゴシック" panose="020B0600070205080204" pitchFamily="34" charset="-128"/>
              </a:rPr>
              <a:t>day</a:t>
            </a:r>
            <a:r>
              <a:rPr lang="en-US" altLang="en-US" dirty="0">
                <a:ea typeface="ＭＳ Ｐゴシック" panose="020B0600070205080204" pitchFamily="34" charset="-128"/>
              </a:rPr>
              <a:t> of the week, the other </a:t>
            </a:r>
            <a:r>
              <a:rPr lang="en-US" altLang="en-US" b="1" dirty="0">
                <a:ea typeface="ＭＳ Ｐゴシック" panose="020B0600070205080204" pitchFamily="34" charset="-128"/>
              </a:rPr>
              <a:t>days</a:t>
            </a:r>
            <a:r>
              <a:rPr lang="en-US" altLang="en-US" dirty="0">
                <a:ea typeface="ＭＳ Ｐゴシック" panose="020B0600070205080204" pitchFamily="34" charset="-128"/>
              </a:rPr>
              <a:t> of the week try out all sorts of candidates, until an act of kindness reminds them all that </a:t>
            </a:r>
            <a:r>
              <a:rPr lang="en-US" altLang="en-US" b="1" dirty="0">
                <a:ea typeface="ＭＳ Ｐゴシック" panose="020B0600070205080204" pitchFamily="34" charset="-128"/>
              </a:rPr>
              <a:t>a</a:t>
            </a:r>
            <a:r>
              <a:rPr lang="en-US" altLang="en-US" dirty="0">
                <a:ea typeface="ＭＳ Ｐゴシック" panose="020B0600070205080204" pitchFamily="34" charset="-128"/>
              </a:rPr>
              <a:t> little appreciation can go </a:t>
            </a:r>
            <a:r>
              <a:rPr lang="en-US" altLang="en-US" b="1" dirty="0">
                <a:ea typeface="ＭＳ Ｐゴシック" panose="020B0600070205080204" pitchFamily="34" charset="-128"/>
              </a:rPr>
              <a:t>a</a:t>
            </a:r>
            <a:r>
              <a:rPr lang="en-US" altLang="en-US" dirty="0">
                <a:ea typeface="ＭＳ Ｐゴシック" panose="020B0600070205080204" pitchFamily="34" charset="-128"/>
              </a:rPr>
              <a:t> long way.</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Cat Dog – 2*, September 28, 2021  Cat, Dog, and Mouse story that could benefit from repeated readings and almost be used as a beginning reader.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Chicken Little and the Big Bad Wolf  March 2, 2021 RL- 530L IL- PS-3  </a:t>
            </a:r>
          </a:p>
          <a:p>
            <a:r>
              <a:rPr lang="en-US" altLang="en-US" dirty="0">
                <a:ea typeface="ＭＳ Ｐゴシック" panose="020B0600070205080204" pitchFamily="34" charset="-128"/>
              </a:rPr>
              <a:t>Graphic sequel to Chicken Little the real and totally true tale  Learning to be less fearful and trust. Pair with the True Story of the Big Bad Wolf</a:t>
            </a:r>
          </a:p>
          <a:p>
            <a:endParaRPr lang="en-US" altLang="en-US" dirty="0">
              <a:ea typeface="ＭＳ Ｐゴシック" panose="020B0600070205080204" pitchFamily="34" charset="-128"/>
            </a:endParaRPr>
          </a:p>
        </p:txBody>
      </p:sp>
      <p:sp>
        <p:nvSpPr>
          <p:cNvPr id="45059" name="Slide Number Placeholder 3">
            <a:extLst>
              <a:ext uri="{FF2B5EF4-FFF2-40B4-BE49-F238E27FC236}">
                <a16:creationId xmlns:a16="http://schemas.microsoft.com/office/drawing/2014/main" id="{B68FABBC-4DB1-CF4D-8DA3-22DA615CE2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77C705E-2077-C740-AE05-6AD063976729}" type="slidenum">
              <a:rPr lang="en-US" altLang="en-US" smtClean="0">
                <a:latin typeface="Calibri" panose="020F0502020204030204" pitchFamily="34" charset="0"/>
              </a:rPr>
              <a:pPr/>
              <a:t>15</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14271BD1-029F-F646-9151-908304875B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5B46797F-0217-854C-91D1-F4CF4D97B3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br>
              <a:rPr lang="en-US" altLang="en-US" dirty="0">
                <a:ea typeface="ＭＳ Ｐゴシック" panose="020B0600070205080204" pitchFamily="34" charset="-128"/>
              </a:rPr>
            </a:br>
            <a:r>
              <a:rPr lang="en-US" altLang="en-US" dirty="0">
                <a:ea typeface="ＭＳ Ｐゴシック" panose="020B0600070205080204" pitchFamily="34" charset="-128"/>
              </a:rPr>
              <a:t>Wonder Walkers – 2*s, March 30, 2021, Preschool connections as kids take a walk in nature.</a:t>
            </a:r>
          </a:p>
          <a:p>
            <a:r>
              <a:rPr lang="en-US" sz="1200" b="0" i="0" kern="1200" dirty="0">
                <a:solidFill>
                  <a:schemeClr val="tx1"/>
                </a:solidFill>
                <a:effectLst/>
                <a:latin typeface="+mn-lt"/>
                <a:ea typeface="+mn-ea"/>
                <a:cs typeface="+mn-cs"/>
              </a:rPr>
              <a:t>“Two children explore and contemplate nature through a series of imaginative questions” ALA</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Have You Ever Seen a Flower? – 2*, 490L – May 4, 2021, Preschool-K read aloud that begs a crayon/colored pencil art lesson</a:t>
            </a:r>
          </a:p>
          <a:p>
            <a:r>
              <a:rPr lang="en-US" altLang="en-US" dirty="0">
                <a:ea typeface="ＭＳ Ｐゴシック" panose="020B0600070205080204" pitchFamily="34" charset="-128"/>
              </a:rPr>
              <a:t>“</a:t>
            </a:r>
            <a:r>
              <a:rPr lang="en-US" sz="1200" b="0" i="0" kern="1200" dirty="0">
                <a:solidFill>
                  <a:schemeClr val="tx1"/>
                </a:solidFill>
                <a:effectLst/>
                <a:latin typeface="+mn-lt"/>
                <a:ea typeface="+mn-ea"/>
                <a:cs typeface="+mn-cs"/>
              </a:rPr>
              <a:t>A young child leaves the drab city for a multi-sensory experience among effervescent flowers in this electric celebration of our connection to, and place within, the natural </a:t>
            </a:r>
            <a:r>
              <a:rPr lang="en-US" sz="1200" b="0" i="0" kern="1200" dirty="0" err="1">
                <a:solidFill>
                  <a:schemeClr val="tx1"/>
                </a:solidFill>
                <a:effectLst/>
                <a:latin typeface="+mn-lt"/>
                <a:ea typeface="+mn-ea"/>
                <a:cs typeface="+mn-cs"/>
              </a:rPr>
              <a:t>world”ALA</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7107" name="Slide Number Placeholder 3">
            <a:extLst>
              <a:ext uri="{FF2B5EF4-FFF2-40B4-BE49-F238E27FC236}">
                <a16:creationId xmlns:a16="http://schemas.microsoft.com/office/drawing/2014/main" id="{D589416A-60A9-AB40-BA22-E30470CFFA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0E953DB-1442-F648-AEF9-E188C4F41DB8}" type="slidenum">
              <a:rPr lang="en-US" altLang="en-US" smtClean="0">
                <a:latin typeface="Calibri" panose="020F0502020204030204" pitchFamily="34" charset="0"/>
              </a:rPr>
              <a:pPr/>
              <a:t>16</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4B1F5AF7-644B-294C-8BBB-ECE465F9B4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E425E6BD-D8B1-0547-AFD0-2B10BCFA30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My Heart Flies Open- 1*, September 7, 2021  - More than just yoga poses it really is a journey of mindfulness meant to appeal to all children, but particularly girls of color.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Something Good -  October 29, 2021 – How a school deals with when “something bad” is discovered written on the wall.  Based upon the school where the author volunteers.  Covers the topic of hate speech appropriately for elementary students. </a:t>
            </a:r>
          </a:p>
          <a:p>
            <a:endParaRPr lang="en-US" altLang="en-US" dirty="0">
              <a:ea typeface="ＭＳ Ｐゴシック" panose="020B0600070205080204" pitchFamily="34" charset="-128"/>
            </a:endParaRPr>
          </a:p>
        </p:txBody>
      </p:sp>
      <p:sp>
        <p:nvSpPr>
          <p:cNvPr id="49155" name="Slide Number Placeholder 3">
            <a:extLst>
              <a:ext uri="{FF2B5EF4-FFF2-40B4-BE49-F238E27FC236}">
                <a16:creationId xmlns:a16="http://schemas.microsoft.com/office/drawing/2014/main" id="{7B89E149-B77D-BF49-B8D8-35A1947DEE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9614E1A-9700-8D4F-9F9A-6F1BD45A94A4}" type="slidenum">
              <a:rPr lang="en-US" altLang="en-US" smtClean="0">
                <a:latin typeface="Calibri" panose="020F0502020204030204" pitchFamily="34" charset="0"/>
              </a:rPr>
              <a:pPr/>
              <a:t>17</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479633D2-10B9-8D44-A4F8-E684B8453E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5EB75567-ABDB-3249-9D07-1FF91D8817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Daisy – March 2, 2021 – 1*, </a:t>
            </a:r>
            <a:r>
              <a:rPr lang="en-US" altLang="en-US" b="1" dirty="0">
                <a:ea typeface="ＭＳ Ｐゴシック" panose="020B0600070205080204" pitchFamily="34" charset="-128"/>
              </a:rPr>
              <a:t>When Daisy the warthog’s classmates tease her, she finds comfort collecting lost and forgotten things. She knows they’re special – and soon she meets a friend who knows it too.</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Mel Fell –3* -  February 2, 2021 – Caldecott Honor - Nice job Balzer + Bray. I can see this being one of the beginning of the school year reads as kids are just trying new things in preschool or kindergarten. The design is lovely and would be fun to pair with other books with unique page turns, such as Round Trip. For older kids I can see even art teachers using it as lessons in book design. – Jonker/</a:t>
            </a:r>
            <a:r>
              <a:rPr lang="en-US" altLang="en-US" dirty="0" err="1">
                <a:ea typeface="ＭＳ Ｐゴシック" panose="020B0600070205080204" pitchFamily="34" charset="-128"/>
              </a:rPr>
              <a:t>Schu</a:t>
            </a:r>
            <a:r>
              <a:rPr lang="en-US" altLang="en-US" dirty="0">
                <a:ea typeface="ＭＳ Ｐゴシック" panose="020B0600070205080204" pitchFamily="34" charset="-128"/>
              </a:rPr>
              <a:t> #6</a:t>
            </a:r>
          </a:p>
          <a:p>
            <a:r>
              <a:rPr lang="en-US" altLang="en-US" dirty="0">
                <a:ea typeface="ＭＳ Ｐゴシック" panose="020B0600070205080204" pitchFamily="34" charset="-128"/>
              </a:rPr>
              <a:t>“</a:t>
            </a:r>
            <a:r>
              <a:rPr lang="en-US" sz="1200" b="0" i="0" kern="1200" dirty="0">
                <a:solidFill>
                  <a:schemeClr val="tx1"/>
                </a:solidFill>
                <a:effectLst/>
                <a:latin typeface="+mn-lt"/>
                <a:ea typeface="+mn-ea"/>
                <a:cs typeface="+mn-cs"/>
              </a:rPr>
              <a:t>As Mel the kingfisher plunges from a treetop on her first flight, readers are invited to turn the book sideways and upside-down as they follow her </a:t>
            </a:r>
            <a:r>
              <a:rPr lang="en-US" sz="1200" b="0" i="0" kern="1200" dirty="0" err="1">
                <a:solidFill>
                  <a:schemeClr val="tx1"/>
                </a:solidFill>
                <a:effectLst/>
                <a:latin typeface="+mn-lt"/>
                <a:ea typeface="+mn-ea"/>
                <a:cs typeface="+mn-cs"/>
              </a:rPr>
              <a:t>journey.”ALA</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51203" name="Slide Number Placeholder 3">
            <a:extLst>
              <a:ext uri="{FF2B5EF4-FFF2-40B4-BE49-F238E27FC236}">
                <a16:creationId xmlns:a16="http://schemas.microsoft.com/office/drawing/2014/main" id="{0584F5E4-9FF5-B444-9FAD-7B2098B53B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D4554A6-7984-F042-994E-52D16B9EDCB3}" type="slidenum">
              <a:rPr lang="en-US" altLang="en-US" smtClean="0"/>
              <a:pPr>
                <a:spcBef>
                  <a:spcPct val="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144F8AA6-6E25-5C4A-A3E6-01987F6CB8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19FED7E1-FEE8-EB4D-B309-0BA4BBC668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a:p>
            <a:r>
              <a:rPr lang="en-US" altLang="en-US" dirty="0" err="1">
                <a:ea typeface="ＭＳ Ｐゴシック" panose="020B0600070205080204" pitchFamily="34" charset="-128"/>
              </a:rPr>
              <a:t>Vamos</a:t>
            </a:r>
            <a:r>
              <a:rPr lang="en-US" altLang="en-US" dirty="0">
                <a:ea typeface="ＭＳ Ｐゴシック" panose="020B0600070205080204" pitchFamily="34" charset="-128"/>
              </a:rPr>
              <a:t>! Let’s Cross the Bridge</a:t>
            </a:r>
          </a:p>
          <a:p>
            <a:r>
              <a:rPr lang="en-US" altLang="en-US" dirty="0">
                <a:ea typeface="ＭＳ Ｐゴシック" panose="020B0600070205080204" pitchFamily="34" charset="-128"/>
              </a:rPr>
              <a:t> IL: K-3; RL: 2.1, 2*, 2022 Pura Belpre Youth Illustration Award – NYT Best Illustrated Award, Little Lobo and his dog Bernabe cross the bridge in their red truck to take party supplies across the bridge between the two countries.  </a:t>
            </a:r>
          </a:p>
          <a:p>
            <a:r>
              <a:rPr lang="en-US" altLang="en-US" dirty="0">
                <a:ea typeface="ＭＳ Ｐゴシック" panose="020B0600070205080204" pitchFamily="34" charset="-128"/>
              </a:rPr>
              <a:t>"</a:t>
            </a:r>
            <a:r>
              <a:rPr lang="en-US" sz="1200" b="0" i="0" kern="1200" dirty="0">
                <a:solidFill>
                  <a:schemeClr val="tx1"/>
                </a:solidFill>
                <a:effectLst/>
                <a:latin typeface="+mn-lt"/>
                <a:ea typeface="+mn-ea"/>
                <a:cs typeface="+mn-cs"/>
              </a:rPr>
              <a:t>Pals Little Lobo, </a:t>
            </a:r>
            <a:r>
              <a:rPr lang="en-US" sz="1200" b="0" i="0" kern="1200" dirty="0" err="1">
                <a:solidFill>
                  <a:schemeClr val="tx1"/>
                </a:solidFill>
                <a:effectLst/>
                <a:latin typeface="+mn-lt"/>
                <a:ea typeface="+mn-ea"/>
                <a:cs typeface="+mn-cs"/>
              </a:rPr>
              <a:t>Bernabé</a:t>
            </a:r>
            <a:r>
              <a:rPr lang="en-US" sz="1200" b="0" i="0" kern="1200" dirty="0">
                <a:solidFill>
                  <a:schemeClr val="tx1"/>
                </a:solidFill>
                <a:effectLst/>
                <a:latin typeface="+mn-lt"/>
                <a:ea typeface="+mn-ea"/>
                <a:cs typeface="+mn-cs"/>
              </a:rPr>
              <a:t>, La Oink Oink, and El Toro get stuck on a bridge between sister cities in two different countries and make a party out of a difficult situation.” ALA</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Training Day 3*, moves into a beginning chapter book graphic novel with the same characters. </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53251" name="Slide Number Placeholder 3">
            <a:extLst>
              <a:ext uri="{FF2B5EF4-FFF2-40B4-BE49-F238E27FC236}">
                <a16:creationId xmlns:a16="http://schemas.microsoft.com/office/drawing/2014/main" id="{3DF48631-B86A-F745-B197-4F8DE9CB24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193C262-8132-D348-86C4-688867C3CFB7}" type="slidenum">
              <a:rPr lang="en-US" altLang="en-US" smtClean="0">
                <a:latin typeface="Calibri" panose="020F0502020204030204" pitchFamily="34" charset="0"/>
              </a:rPr>
              <a:pPr/>
              <a:t>19</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15EDFF32-F7B6-C041-B621-17D66024F1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57790B3E-2011-F54E-BADF-C2BE53771E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My bib is much more current, but not searchable as it is links to many of the blogs (etc) I read all year in prep for this presentation</a:t>
            </a:r>
          </a:p>
          <a:p>
            <a:r>
              <a:rPr lang="en-US" altLang="en-US">
                <a:ea typeface="ＭＳ Ｐゴシック" panose="020B0600070205080204" pitchFamily="34" charset="-128"/>
              </a:rPr>
              <a:t>Bank Street electronic version is searchable electronically 2022 version is now out and is in Spanish.</a:t>
            </a:r>
          </a:p>
          <a:p>
            <a:r>
              <a:rPr lang="en-US" altLang="en-US">
                <a:ea typeface="ＭＳ Ｐゴシック" panose="020B0600070205080204" pitchFamily="34" charset="-128"/>
              </a:rPr>
              <a:t>Selected by committee of adult teachers &amp; librarians.</a:t>
            </a:r>
          </a:p>
        </p:txBody>
      </p:sp>
      <p:sp>
        <p:nvSpPr>
          <p:cNvPr id="18435" name="Slide Number Placeholder 3">
            <a:extLst>
              <a:ext uri="{FF2B5EF4-FFF2-40B4-BE49-F238E27FC236}">
                <a16:creationId xmlns:a16="http://schemas.microsoft.com/office/drawing/2014/main" id="{DF436EE9-4AE7-2446-9021-BA36D81EFD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4C315A0-253F-9844-8F3F-6EB3EF74D8ED}"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956C0DF8-02B1-0147-808D-9237A1D29A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FA7E27DF-202E-8F4F-A311-ED00D89ADC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 Last Straw -  1*,   NCTE 2022 Notable Poetry Book -  linked to thorough discussion of plastic (both the good and the bad).  Interest age level 5+</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55299" name="Slide Number Placeholder 3">
            <a:extLst>
              <a:ext uri="{FF2B5EF4-FFF2-40B4-BE49-F238E27FC236}">
                <a16:creationId xmlns:a16="http://schemas.microsoft.com/office/drawing/2014/main" id="{F5A1C63E-DFAE-3343-92B4-CC81A6F58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96A55EF-0007-9C49-843E-A9BD3951EFBC}" type="slidenum">
              <a:rPr lang="en-US" altLang="en-US" smtClean="0">
                <a:latin typeface="Calibri" panose="020F0502020204030204" pitchFamily="34" charset="0"/>
              </a:rPr>
              <a:pPr/>
              <a:t>20</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EFACACCB-A699-BB40-8303-B02F3D64FD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B9A07F0A-51E4-AE41-9278-B75AF76C9B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Unspeakable, 6 for 3</a:t>
            </a:r>
            <a:r>
              <a:rPr lang="en-US" altLang="en-US" baseline="30000" dirty="0">
                <a:ea typeface="ＭＳ Ｐゴシック" panose="020B0600070205080204" pitchFamily="34" charset="-128"/>
              </a:rPr>
              <a:t>rd</a:t>
            </a:r>
            <a:r>
              <a:rPr lang="en-US" altLang="en-US" dirty="0">
                <a:ea typeface="ＭＳ Ｐゴシック" panose="020B0600070205080204" pitchFamily="34" charset="-128"/>
              </a:rPr>
              <a:t>-8th*, 1100L, February 1, 2021, NPR Best, Jonker/</a:t>
            </a:r>
            <a:r>
              <a:rPr lang="en-US" altLang="en-US" dirty="0" err="1">
                <a:ea typeface="ＭＳ Ｐゴシック" panose="020B0600070205080204" pitchFamily="34" charset="-128"/>
              </a:rPr>
              <a:t>Schu</a:t>
            </a:r>
            <a:r>
              <a:rPr lang="en-US" altLang="en-US" dirty="0">
                <a:ea typeface="ＭＳ Ｐゴシック" panose="020B0600070205080204" pitchFamily="34" charset="-128"/>
              </a:rPr>
              <a:t> #16, Caldecott Honor, Coretta Scott King (Author and Ill), 2022 Seibert Honor, - Truth and impact of white supremacy and racism, accessible to 3</a:t>
            </a:r>
            <a:r>
              <a:rPr lang="en-US" altLang="en-US" baseline="30000" dirty="0">
                <a:ea typeface="ＭＳ Ｐゴシック" panose="020B0600070205080204" pitchFamily="34" charset="-128"/>
              </a:rPr>
              <a:t>rd</a:t>
            </a:r>
            <a:r>
              <a:rPr lang="en-US" altLang="en-US" dirty="0">
                <a:ea typeface="ＭＳ Ｐゴシック" panose="020B0600070205080204" pitchFamily="34" charset="-128"/>
              </a:rPr>
              <a:t> to 8</a:t>
            </a:r>
            <a:r>
              <a:rPr lang="en-US" altLang="en-US" baseline="30000" dirty="0">
                <a:ea typeface="ＭＳ Ｐゴシック" panose="020B0600070205080204" pitchFamily="34" charset="-128"/>
              </a:rPr>
              <a:t>th</a:t>
            </a:r>
            <a:r>
              <a:rPr lang="en-US" altLang="en-US" dirty="0">
                <a:ea typeface="ＭＳ Ｐゴシック" panose="020B0600070205080204" pitchFamily="34" charset="-128"/>
              </a:rPr>
              <a:t> graders.</a:t>
            </a:r>
          </a:p>
          <a:p>
            <a:endParaRPr lang="en-US" altLang="en-US" dirty="0">
              <a:ea typeface="ＭＳ Ｐゴシック" panose="020B0600070205080204" pitchFamily="34" charset="-128"/>
            </a:endParaRPr>
          </a:p>
        </p:txBody>
      </p:sp>
      <p:sp>
        <p:nvSpPr>
          <p:cNvPr id="57347" name="Slide Number Placeholder 3">
            <a:extLst>
              <a:ext uri="{FF2B5EF4-FFF2-40B4-BE49-F238E27FC236}">
                <a16:creationId xmlns:a16="http://schemas.microsoft.com/office/drawing/2014/main" id="{823B413B-344A-A74B-A20A-DB71F03534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E4B07E-3BB5-074C-9220-E04A485B38C0}" type="slidenum">
              <a:rPr lang="en-US" altLang="en-US" smtClean="0">
                <a:latin typeface="Calibri" panose="020F0502020204030204" pitchFamily="34" charset="0"/>
              </a:rPr>
              <a:pPr/>
              <a:t>21</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97177BA4-A7B8-1C44-9877-165F8B8DFF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7E4493CC-D78F-8C40-8812-752673C562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The People’s Painter: How Ben Shahn Fought for Justice with Art  5*, Horn Book Fanfare Jonker/</a:t>
            </a:r>
            <a:r>
              <a:rPr lang="en-US" altLang="en-US" dirty="0" err="1">
                <a:ea typeface="ＭＳ Ｐゴシック" panose="020B0600070205080204" pitchFamily="34" charset="-128"/>
              </a:rPr>
              <a:t>Schu</a:t>
            </a:r>
            <a:r>
              <a:rPr lang="en-US" altLang="en-US" dirty="0">
                <a:ea typeface="ＭＳ Ｐゴシック" panose="020B0600070205080204" pitchFamily="34" charset="-128"/>
              </a:rPr>
              <a:t> #11 April 20, 2021, 5*, A lyrically told, exquisitely illustrated biography of influential Jewish artist and activist Ben Shahn who immigrated from Lithuania to US.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t>
            </a:r>
            <a:r>
              <a:rPr lang="en-US" sz="1200" b="0" i="0" kern="1200" dirty="0">
                <a:solidFill>
                  <a:schemeClr val="tx1"/>
                </a:solidFill>
                <a:effectLst/>
                <a:latin typeface="+mn-lt"/>
                <a:ea typeface="+mn-ea"/>
                <a:cs typeface="+mn-cs"/>
              </a:rPr>
              <a:t>Jewish immigrant Ben Shahn used his art to portray the lives of working-class people and others who had been mistreated to bring to light injustices in the United </a:t>
            </a:r>
            <a:r>
              <a:rPr lang="en-US" sz="1200" b="0" i="0" kern="1200" dirty="0" err="1">
                <a:solidFill>
                  <a:schemeClr val="tx1"/>
                </a:solidFill>
                <a:effectLst/>
                <a:latin typeface="+mn-lt"/>
                <a:ea typeface="+mn-ea"/>
                <a:cs typeface="+mn-cs"/>
              </a:rPr>
              <a:t>States.”ALA</a:t>
            </a:r>
            <a:endParaRPr lang="en-US" altLang="en-US" dirty="0">
              <a:ea typeface="ＭＳ Ｐゴシック" panose="020B0600070205080204" pitchFamily="34" charset="-128"/>
            </a:endParaRP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We Are Still Here 5*, </a:t>
            </a:r>
            <a:r>
              <a:rPr lang="en-US" altLang="en-US" dirty="0">
                <a:ea typeface="ＭＳ Ｐゴシック" panose="020B0600070205080204" pitchFamily="34" charset="-128"/>
              </a:rPr>
              <a:t>SLJ Best Non-fiction 2022 Tracy </a:t>
            </a:r>
            <a:r>
              <a:rPr lang="en-US" altLang="en-US" dirty="0" err="1">
                <a:ea typeface="ＭＳ Ｐゴシック" panose="020B0600070205080204" pitchFamily="34" charset="-128"/>
              </a:rPr>
              <a:t>Sorell</a:t>
            </a:r>
            <a:r>
              <a:rPr lang="en-US" altLang="en-US" dirty="0">
                <a:ea typeface="ＭＳ Ｐゴシック" panose="020B0600070205080204" pitchFamily="34" charset="-128"/>
              </a:rPr>
              <a:t> Twelve Kids write reports on</a:t>
            </a:r>
            <a:r>
              <a:rPr lang="en-US" altLang="en-US" b="1" dirty="0">
                <a:ea typeface="ＭＳ Ｐゴシック" panose="020B0600070205080204" pitchFamily="34" charset="-128"/>
              </a:rPr>
              <a:t> </a:t>
            </a:r>
            <a:r>
              <a:rPr lang="en-US" altLang="en-US" dirty="0">
                <a:ea typeface="ＭＳ Ｐゴシック" panose="020B0600070205080204" pitchFamily="34" charset="-128"/>
              </a:rPr>
              <a:t>topics: assimilation, allotment, termination, language revival, and more; although these are dense and complex areas, </a:t>
            </a:r>
            <a:r>
              <a:rPr lang="en-US" altLang="en-US" dirty="0" err="1">
                <a:ea typeface="ＭＳ Ｐゴシック" panose="020B0600070205080204" pitchFamily="34" charset="-128"/>
              </a:rPr>
              <a:t>Sorell</a:t>
            </a:r>
            <a:r>
              <a:rPr lang="en-US" altLang="en-US" dirty="0">
                <a:ea typeface="ＭＳ Ｐゴシック" panose="020B0600070205080204" pitchFamily="34" charset="-128"/>
              </a:rPr>
              <a:t> makes them comprehensible for readers through the book’s unique format. Each “presentation”  makes this a possible read aloud for multiple dates and </a:t>
            </a:r>
          </a:p>
        </p:txBody>
      </p:sp>
      <p:sp>
        <p:nvSpPr>
          <p:cNvPr id="59395" name="Slide Number Placeholder 3">
            <a:extLst>
              <a:ext uri="{FF2B5EF4-FFF2-40B4-BE49-F238E27FC236}">
                <a16:creationId xmlns:a16="http://schemas.microsoft.com/office/drawing/2014/main" id="{01FA5DFF-F92D-164C-80A8-6883BF33BA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2AA5332-06EB-8641-9E32-F3AC222588C4}" type="slidenum">
              <a:rPr lang="en-US" altLang="en-US" smtClean="0">
                <a:latin typeface="Calibri" panose="020F0502020204030204" pitchFamily="34" charset="0"/>
              </a:rPr>
              <a:pPr/>
              <a:t>22</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B8474A27-6E1B-E44E-A0F8-3FDC5480A4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715D30D9-981E-A847-AED6-3D6EFA2A03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Blue Floats Away  2*, John Schu Watch Read Connect, Colby Sharp 2021 Awesome, RL: 1.4  IL: K-3 March 23, 2021</a:t>
            </a:r>
          </a:p>
          <a:p>
            <a:r>
              <a:rPr lang="en-US" altLang="en-US">
                <a:ea typeface="ＭＳ Ｐゴシック" panose="020B0600070205080204" pitchFamily="34" charset="-128"/>
              </a:rPr>
              <a:t>Story of the water cycle done with cut paper illustrations (also about dealing with change)</a:t>
            </a:r>
          </a:p>
          <a:p>
            <a:endParaRPr lang="en-US" altLang="en-US">
              <a:ea typeface="ＭＳ Ｐゴシック" panose="020B0600070205080204" pitchFamily="34" charset="-128"/>
            </a:endParaRPr>
          </a:p>
          <a:p>
            <a:r>
              <a:rPr lang="en-US" altLang="en-US">
                <a:ea typeface="ＭＳ Ｐゴシック" panose="020B0600070205080204" pitchFamily="34" charset="-128"/>
              </a:rPr>
              <a:t>Nicky &amp; Vera: A Quiet Hero of the Holocaust – 5*NPR Best of 2021, 2022 Jane Addams Children’s Book Award, Horn Book Fanfare,  Illustrated story of Nicholas Winton’s rescue of children during World War II.</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61443" name="Slide Number Placeholder 3">
            <a:extLst>
              <a:ext uri="{FF2B5EF4-FFF2-40B4-BE49-F238E27FC236}">
                <a16:creationId xmlns:a16="http://schemas.microsoft.com/office/drawing/2014/main" id="{816C6A26-C9CF-0A4E-8FF1-73379CDFB1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3A34453-AFE0-3E48-8592-6E81B3667C1A}" type="slidenum">
              <a:rPr lang="en-US" altLang="en-US" smtClean="0">
                <a:latin typeface="Calibri" panose="020F0502020204030204" pitchFamily="34" charset="0"/>
              </a:rPr>
              <a:pPr/>
              <a:t>23</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A7580665-58A7-BB48-8646-3377D95A1E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ED917243-E811-9F4F-A94F-C7B641791A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Nina: A Story of Nina Simone Traci N. Todd–Horn Book Fanfare - September 28, 2021 – 7*, NPR Best - RL 5.2, IL K-1  Amazing Christian Robinson Illustrations</a:t>
            </a:r>
          </a:p>
          <a:p>
            <a:r>
              <a:rPr lang="en-US" altLang="en-US" dirty="0">
                <a:ea typeface="ＭＳ Ｐゴシック" panose="020B0600070205080204" pitchFamily="34" charset="-128"/>
              </a:rPr>
              <a:t>“</a:t>
            </a:r>
            <a:r>
              <a:rPr lang="en-US" sz="1200" b="0" i="0" kern="1200" dirty="0">
                <a:solidFill>
                  <a:schemeClr val="tx1"/>
                </a:solidFill>
                <a:effectLst/>
                <a:latin typeface="+mn-lt"/>
                <a:ea typeface="+mn-ea"/>
                <a:cs typeface="+mn-cs"/>
              </a:rPr>
              <a:t>A well-rounded biography of Nina Simone, whose music was influenced by her civil rights </a:t>
            </a:r>
            <a:r>
              <a:rPr lang="en-US" sz="1200" b="0" i="0" kern="1200" dirty="0" err="1">
                <a:solidFill>
                  <a:schemeClr val="tx1"/>
                </a:solidFill>
                <a:effectLst/>
                <a:latin typeface="+mn-lt"/>
                <a:ea typeface="+mn-ea"/>
                <a:cs typeface="+mn-cs"/>
              </a:rPr>
              <a:t>activism.”ALA</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Anita </a:t>
            </a:r>
            <a:r>
              <a:rPr lang="en-US" altLang="en-US" dirty="0" err="1">
                <a:ea typeface="ＭＳ Ｐゴシック" panose="020B0600070205080204" pitchFamily="34" charset="-128"/>
              </a:rPr>
              <a:t>Silvey</a:t>
            </a:r>
            <a:r>
              <a:rPr lang="en-US" altLang="en-US" dirty="0">
                <a:ea typeface="ＭＳ Ｐゴシック" panose="020B0600070205080204" pitchFamily="34" charset="-128"/>
              </a:rPr>
              <a:t> – Unforgotten: The Wild Life of Dian </a:t>
            </a:r>
            <a:r>
              <a:rPr lang="en-US" altLang="en-US" dirty="0" err="1">
                <a:ea typeface="ＭＳ Ｐゴシック" panose="020B0600070205080204" pitchFamily="34" charset="-128"/>
              </a:rPr>
              <a:t>Fossey</a:t>
            </a:r>
            <a:r>
              <a:rPr lang="en-US" altLang="en-US" dirty="0">
                <a:ea typeface="ＭＳ Ｐゴシック" panose="020B0600070205080204" pitchFamily="34" charset="-128"/>
              </a:rPr>
              <a:t> and Her Relentless Quest to Save Mountain Gorillas– Largely told through pictures, but does include all the difficult parts  -  – June 29, 2021 -  </a:t>
            </a:r>
            <a:r>
              <a:rPr lang="en-US" altLang="en-US" b="1" dirty="0">
                <a:ea typeface="ＭＳ Ｐゴシック" panose="020B0600070205080204" pitchFamily="34" charset="-128"/>
              </a:rPr>
              <a:t>Explore the fascinating life and legacy of groundbreaking primatologist and conservationist Dian </a:t>
            </a:r>
            <a:r>
              <a:rPr lang="en-US" altLang="en-US" b="1" dirty="0" err="1">
                <a:ea typeface="ＭＳ Ｐゴシック" panose="020B0600070205080204" pitchFamily="34" charset="-128"/>
              </a:rPr>
              <a:t>Fossey</a:t>
            </a:r>
            <a:r>
              <a:rPr lang="en-US" altLang="en-US" b="1" dirty="0">
                <a:ea typeface="ＭＳ Ｐゴシック" panose="020B0600070205080204" pitchFamily="34" charset="-128"/>
              </a:rPr>
              <a:t>, who made it her life's mission to study and protect mountain gorillas, in this powerful biography from award-winning author Anita </a:t>
            </a:r>
            <a:r>
              <a:rPr lang="en-US" altLang="en-US" b="1" dirty="0" err="1">
                <a:ea typeface="ＭＳ Ｐゴシック" panose="020B0600070205080204" pitchFamily="34" charset="-128"/>
              </a:rPr>
              <a:t>Silvey</a:t>
            </a:r>
            <a:r>
              <a:rPr lang="en-US" altLang="en-US" b="1" dirty="0">
                <a:ea typeface="ＭＳ Ｐゴシック" panose="020B0600070205080204" pitchFamily="34" charset="-128"/>
              </a:rPr>
              <a:t> </a:t>
            </a:r>
            <a:r>
              <a:rPr lang="en-US" altLang="en-US" dirty="0">
                <a:ea typeface="ＭＳ Ｐゴシック" panose="020B0600070205080204" pitchFamily="34" charset="-128"/>
              </a:rPr>
              <a:t>This dramatic conclusion to Leakey's "</a:t>
            </a:r>
            <a:r>
              <a:rPr lang="en-US" altLang="en-US" dirty="0" err="1">
                <a:ea typeface="ＭＳ Ｐゴシック" panose="020B0600070205080204" pitchFamily="34" charset="-128"/>
              </a:rPr>
              <a:t>Trimates</a:t>
            </a:r>
            <a:r>
              <a:rPr lang="en-US" altLang="en-US" dirty="0">
                <a:ea typeface="ＭＳ Ｐゴシック" panose="020B0600070205080204" pitchFamily="34" charset="-128"/>
              </a:rPr>
              <a:t>" will inspire the next generation of scientists and conservationists as they meet Dian </a:t>
            </a:r>
            <a:r>
              <a:rPr lang="en-US" altLang="en-US" dirty="0" err="1">
                <a:ea typeface="ＭＳ Ｐゴシック" panose="020B0600070205080204" pitchFamily="34" charset="-128"/>
              </a:rPr>
              <a:t>Fossey</a:t>
            </a:r>
            <a:r>
              <a:rPr lang="en-US" altLang="en-US" dirty="0">
                <a:ea typeface="ＭＳ Ｐゴシック" panose="020B0600070205080204" pitchFamily="34" charset="-128"/>
              </a:rPr>
              <a:t>, who studied and protected her beloved gorillas from poachers and other threats until her murder in 1985</a:t>
            </a:r>
          </a:p>
          <a:p>
            <a:endParaRPr lang="en-US" altLang="en-US" i="1" dirty="0">
              <a:ea typeface="ＭＳ Ｐゴシック" panose="020B0600070205080204" pitchFamily="34" charset="-128"/>
            </a:endParaRPr>
          </a:p>
          <a:p>
            <a:endParaRPr lang="en-US" altLang="en-US" i="1" dirty="0">
              <a:ea typeface="ＭＳ Ｐゴシック" panose="020B0600070205080204" pitchFamily="34" charset="-128"/>
            </a:endParaRPr>
          </a:p>
        </p:txBody>
      </p:sp>
      <p:sp>
        <p:nvSpPr>
          <p:cNvPr id="63491" name="Slide Number Placeholder 3">
            <a:extLst>
              <a:ext uri="{FF2B5EF4-FFF2-40B4-BE49-F238E27FC236}">
                <a16:creationId xmlns:a16="http://schemas.microsoft.com/office/drawing/2014/main" id="{67B81D5E-3309-3C4F-9763-3A352DB0B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841C4D7-8A3E-7D42-A7C1-112F033E1AD0}" type="slidenum">
              <a:rPr lang="en-US" altLang="en-US" smtClean="0">
                <a:latin typeface="Calibri" panose="020F0502020204030204" pitchFamily="34" charset="0"/>
              </a:rPr>
              <a:pPr/>
              <a:t>24</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1B9A3897-C389-CE4A-971D-CDA59065E8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DB134B56-5269-D447-8CED-104808E611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ea typeface="ＭＳ Ｐゴシック" panose="020B0600070205080204" pitchFamily="34" charset="-128"/>
              </a:rPr>
              <a:t>Osnat</a:t>
            </a:r>
            <a:r>
              <a:rPr lang="en-US" altLang="en-US" dirty="0">
                <a:ea typeface="ＭＳ Ｐゴシック" panose="020B0600070205080204" pitchFamily="34" charset="-128"/>
              </a:rPr>
              <a:t> and Her Dove –SLJ Best 2021 – April 2, 20021, 2*,  Picture Book made from a movie, In language reminiscent of a fairy tale, this loose biography relates the little-known story of the first female rabbi, </a:t>
            </a:r>
            <a:r>
              <a:rPr lang="en-US" altLang="en-US" dirty="0" err="1">
                <a:ea typeface="ＭＳ Ｐゴシック" panose="020B0600070205080204" pitchFamily="34" charset="-128"/>
              </a:rPr>
              <a:t>Osnat</a:t>
            </a:r>
            <a:r>
              <a:rPr lang="en-US" altLang="en-US" dirty="0">
                <a:ea typeface="ＭＳ Ｐゴシック" panose="020B0600070205080204" pitchFamily="34" charset="-128"/>
              </a:rPr>
              <a:t> Barzani, a Kurdish Jew whose knowledge of the Torah and leadership of a yeshiva in ancient Iraq broke gender barriers </a:t>
            </a:r>
          </a:p>
          <a:p>
            <a:r>
              <a:rPr lang="en-US" altLang="en-US" dirty="0">
                <a:ea typeface="ＭＳ Ｐゴシック" panose="020B0600070205080204" pitchFamily="34" charset="-128"/>
              </a:rPr>
              <a:t>“</a:t>
            </a:r>
            <a:r>
              <a:rPr lang="en-US" sz="1200" b="0" i="0" kern="1200" dirty="0">
                <a:solidFill>
                  <a:schemeClr val="tx1"/>
                </a:solidFill>
                <a:effectLst/>
                <a:latin typeface="+mn-lt"/>
                <a:ea typeface="+mn-ea"/>
                <a:cs typeface="+mn-cs"/>
              </a:rPr>
              <a:t>Lore surrounding the life of </a:t>
            </a:r>
            <a:r>
              <a:rPr lang="en-US" sz="1200" b="0" i="0" kern="1200" dirty="0" err="1">
                <a:solidFill>
                  <a:schemeClr val="tx1"/>
                </a:solidFill>
                <a:effectLst/>
                <a:latin typeface="+mn-lt"/>
                <a:ea typeface="+mn-ea"/>
                <a:cs typeface="+mn-cs"/>
              </a:rPr>
              <a:t>Osnat</a:t>
            </a:r>
            <a:r>
              <a:rPr lang="en-US" sz="1200" b="0" i="0" kern="1200" dirty="0">
                <a:solidFill>
                  <a:schemeClr val="tx1"/>
                </a:solidFill>
                <a:effectLst/>
                <a:latin typeface="+mn-lt"/>
                <a:ea typeface="+mn-ea"/>
                <a:cs typeface="+mn-cs"/>
              </a:rPr>
              <a:t> Barzani enhances this picture-book biography of the first female rabbi, who lived in seventeenth-century </a:t>
            </a:r>
            <a:r>
              <a:rPr lang="en-US" sz="1200" b="0" i="0" kern="1200" dirty="0" err="1">
                <a:solidFill>
                  <a:schemeClr val="tx1"/>
                </a:solidFill>
                <a:effectLst/>
                <a:latin typeface="+mn-lt"/>
                <a:ea typeface="+mn-ea"/>
                <a:cs typeface="+mn-cs"/>
              </a:rPr>
              <a:t>Iraq.”ALA</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Morning With Monet –2*,  DPL Staff Favorites – Mary </a:t>
            </a:r>
            <a:r>
              <a:rPr lang="en-US" altLang="en-US" dirty="0" err="1">
                <a:ea typeface="ＭＳ Ｐゴシック" panose="020B0600070205080204" pitchFamily="34" charset="-128"/>
              </a:rPr>
              <a:t>Granpre</a:t>
            </a:r>
            <a:r>
              <a:rPr lang="en-US" altLang="en-US" dirty="0">
                <a:ea typeface="ＭＳ Ｐゴシック" panose="020B0600070205080204" pitchFamily="34" charset="-128"/>
              </a:rPr>
              <a:t> illustrations! – From team that did Noisy Paintbox</a:t>
            </a:r>
          </a:p>
          <a:p>
            <a:r>
              <a:rPr lang="en-US" altLang="en-US" dirty="0">
                <a:ea typeface="ＭＳ Ｐゴシック" panose="020B0600070205080204" pitchFamily="34" charset="-128"/>
              </a:rPr>
              <a:t>“</a:t>
            </a:r>
            <a:r>
              <a:rPr lang="en-US" sz="1200" b="0" i="0" kern="1200" dirty="0">
                <a:solidFill>
                  <a:schemeClr val="tx1"/>
                </a:solidFill>
                <a:effectLst/>
                <a:latin typeface="+mn-lt"/>
                <a:ea typeface="+mn-ea"/>
                <a:cs typeface="+mn-cs"/>
              </a:rPr>
              <a:t>As the morning sun moves, Monet shifts from painting to painting, capturing what will become a famous series of images of the Seine. ”ALA</a:t>
            </a:r>
            <a:r>
              <a:rPr lang="en-US" altLang="en-US" dirty="0">
                <a:ea typeface="ＭＳ Ｐゴシック" panose="020B0600070205080204" pitchFamily="34" charset="-128"/>
              </a:rPr>
              <a:t>	</a:t>
            </a:r>
          </a:p>
        </p:txBody>
      </p:sp>
      <p:sp>
        <p:nvSpPr>
          <p:cNvPr id="65539" name="Slide Number Placeholder 3">
            <a:extLst>
              <a:ext uri="{FF2B5EF4-FFF2-40B4-BE49-F238E27FC236}">
                <a16:creationId xmlns:a16="http://schemas.microsoft.com/office/drawing/2014/main" id="{3D41BC90-CBB3-3646-A6C1-1DFDE4CD40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12D8856-708F-8544-BA91-2C9574267A7A}" type="slidenum">
              <a:rPr lang="en-US" altLang="en-US" smtClean="0">
                <a:latin typeface="Calibri" panose="020F0502020204030204" pitchFamily="34" charset="0"/>
              </a:rPr>
              <a:pPr/>
              <a:t>25</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DC9E1162-085D-3646-836A-D4AAFAAF44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0C3E0C85-2201-6346-AC33-7D9BB7F682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Fox at Night – March 2, 2021 – Nocturnal Animal characters – My First I Can Read – Fun with Arden  “</a:t>
            </a:r>
            <a:r>
              <a:rPr lang="en-US" sz="1200" b="0" i="0" kern="1200" dirty="0">
                <a:solidFill>
                  <a:schemeClr val="tx1"/>
                </a:solidFill>
                <a:effectLst/>
                <a:latin typeface="+mn-lt"/>
                <a:ea typeface="+mn-ea"/>
                <a:cs typeface="+mn-cs"/>
              </a:rPr>
              <a:t>Equipped with a pair of binoculars, Fox encounters nocturnal forest creatures who offer to help Fox realize the night is full of friends, not monsters—but are they </a:t>
            </a:r>
            <a:r>
              <a:rPr lang="en-US" sz="1200" b="0" i="0" kern="1200" dirty="0" err="1">
                <a:solidFill>
                  <a:schemeClr val="tx1"/>
                </a:solidFill>
                <a:effectLst/>
                <a:latin typeface="+mn-lt"/>
                <a:ea typeface="+mn-ea"/>
                <a:cs typeface="+mn-cs"/>
              </a:rPr>
              <a:t>correct?”ALA</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Beak &amp; Ally: Unlikely Friends - January 4, 2021  outgoing bird is determined to befriend a reluctant alligator. Another in the ___ &amp; ____ books. – 2 Bedtime jitters 3 Big Storm -  Graphic </a:t>
            </a:r>
          </a:p>
          <a:p>
            <a:r>
              <a:rPr lang="en-US" altLang="en-US" dirty="0">
                <a:ea typeface="ＭＳ Ｐゴシック" panose="020B0600070205080204" pitchFamily="34" charset="-128"/>
              </a:rPr>
              <a:t>“</a:t>
            </a:r>
            <a:r>
              <a:rPr lang="en-US" sz="1200" b="0" i="0" kern="1200" dirty="0">
                <a:solidFill>
                  <a:schemeClr val="tx1"/>
                </a:solidFill>
                <a:effectLst/>
                <a:latin typeface="+mn-lt"/>
                <a:ea typeface="+mn-ea"/>
                <a:cs typeface="+mn-cs"/>
              </a:rPr>
              <a:t>Despite Beak the bird's bubbly attempts to befriend Ally, the alligator is content to be alone, until a party invitation and a chance encounter with a Long-Billed Party Pooper remind her of what's </a:t>
            </a:r>
            <a:r>
              <a:rPr lang="en-US" sz="1200" b="0" i="0" kern="1200" dirty="0" err="1">
                <a:solidFill>
                  <a:schemeClr val="tx1"/>
                </a:solidFill>
                <a:effectLst/>
                <a:latin typeface="+mn-lt"/>
                <a:ea typeface="+mn-ea"/>
                <a:cs typeface="+mn-cs"/>
              </a:rPr>
              <a:t>important”ALA</a:t>
            </a:r>
            <a:endParaRPr lang="en-US" sz="1200" b="0" i="0" kern="1200" dirty="0">
              <a:solidFill>
                <a:schemeClr val="tx1"/>
              </a:solidFill>
              <a:effectLst/>
              <a:latin typeface="+mn-lt"/>
              <a:ea typeface="+mn-ea"/>
              <a:cs typeface="+mn-cs"/>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I Hop – November 30, 2021 – Guided Reading Level C I Like to Read Series– 1* SLJ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Nothing Fits a Dinosaur – August 31 2021 -  Reading Age 4-6 – Level 1 Ready-to-Read – Chicago Public Library Best of the Best – Dinosaur gets ready for bed but, of course, pj’s don’t fit.</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67587" name="Slide Number Placeholder 3">
            <a:extLst>
              <a:ext uri="{FF2B5EF4-FFF2-40B4-BE49-F238E27FC236}">
                <a16:creationId xmlns:a16="http://schemas.microsoft.com/office/drawing/2014/main" id="{8EA50A05-EA7C-194C-A381-A2F3900CB7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24F419F-2717-F440-A993-74A667632169}" type="slidenum">
              <a:rPr lang="en-US" altLang="en-US" smtClean="0">
                <a:latin typeface="Calibri" panose="020F0502020204030204" pitchFamily="34" charset="0"/>
              </a:rPr>
              <a:pPr/>
              <a:t>26</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Ramble Shamble Children – March 9, 2021 3*, Story about 5 diverse children living in a ramble shamble house – Fix it up but find it’s better the way it was.  Reminiscent of Pippi </a:t>
            </a:r>
            <a:r>
              <a:rPr lang="en-US" dirty="0" err="1"/>
              <a:t>Longstocking</a:t>
            </a:r>
            <a:r>
              <a:rPr lang="en-US" dirty="0"/>
              <a:t>. Children living independent of adults.</a:t>
            </a:r>
          </a:p>
          <a:p>
            <a:r>
              <a:rPr lang="en-US" dirty="0"/>
              <a:t>Robin Smith Picture Book Award – created 5 years ago to honor Robin’s love of books and teaching.</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274CFC58-7A8B-814F-A672-76974560759E}" type="slidenum">
              <a:rPr lang="en-US" altLang="en-US" smtClean="0"/>
              <a:pPr>
                <a:defRPr/>
              </a:pPr>
              <a:t>27</a:t>
            </a:fld>
            <a:endParaRPr lang="en-US" altLang="en-US"/>
          </a:p>
        </p:txBody>
      </p:sp>
    </p:spTree>
    <p:extLst>
      <p:ext uri="{BB962C8B-B14F-4D97-AF65-F5344CB8AC3E}">
        <p14:creationId xmlns:p14="http://schemas.microsoft.com/office/powerpoint/2010/main" val="1294531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AEDC024A-D363-3446-8493-6378373B9C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5C04AFEE-3D4F-4B4A-ABDB-3E439726FD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69635" name="Slide Number Placeholder 3">
            <a:extLst>
              <a:ext uri="{FF2B5EF4-FFF2-40B4-BE49-F238E27FC236}">
                <a16:creationId xmlns:a16="http://schemas.microsoft.com/office/drawing/2014/main" id="{ECF0CD2C-6903-084D-8303-339C62A744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9AAA963-4EAF-DC4F-BB7B-6D482445E4F0}" type="slidenum">
              <a:rPr lang="en-US" altLang="en-US" smtClean="0">
                <a:latin typeface="Calibri" panose="020F0502020204030204" pitchFamily="34" charset="0"/>
              </a:rPr>
              <a:pPr/>
              <a:t>28</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9EC30E2D-E2F0-3143-ABDB-4710932FDF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CDC34769-8DA7-0442-BEE4-A4665BD8C5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Booklist is from ALA (They also have Book Links which is a quartly publication for teachers, people in publishing interest  and children’s librarians)</a:t>
            </a:r>
          </a:p>
          <a:p>
            <a:r>
              <a:rPr lang="en-US" altLang="en-US">
                <a:ea typeface="ＭＳ Ｐゴシック" panose="020B0600070205080204" pitchFamily="34" charset="-128"/>
              </a:rPr>
              <a:t>The Bulletin of the Center for Children’s Book is at University of Illinois </a:t>
            </a:r>
          </a:p>
          <a:p>
            <a:r>
              <a:rPr lang="en-US" altLang="en-US">
                <a:ea typeface="ＭＳ Ｐゴシック" panose="020B0600070205080204" pitchFamily="34" charset="-128"/>
              </a:rPr>
              <a:t>Horn Book is out of Boston – Only publishes positive reviews by professional reviewers</a:t>
            </a:r>
          </a:p>
          <a:p>
            <a:r>
              <a:rPr lang="en-US" altLang="en-US">
                <a:ea typeface="ＭＳ Ｐゴシック" panose="020B0600070205080204" pitchFamily="34" charset="-128"/>
              </a:rPr>
              <a:t> </a:t>
            </a:r>
          </a:p>
        </p:txBody>
      </p:sp>
      <p:sp>
        <p:nvSpPr>
          <p:cNvPr id="20483" name="Slide Number Placeholder 3">
            <a:extLst>
              <a:ext uri="{FF2B5EF4-FFF2-40B4-BE49-F238E27FC236}">
                <a16:creationId xmlns:a16="http://schemas.microsoft.com/office/drawing/2014/main" id="{86005F73-277F-0B4B-8003-15EFA89DD8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CDEEF2F-67A9-4F4B-8821-0536A920C995}"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1A3EA3AF-8D01-B84E-A4F2-CD29391AE3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E669DE6C-5062-E24A-B81C-92E576147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22531" name="Slide Number Placeholder 3">
            <a:extLst>
              <a:ext uri="{FF2B5EF4-FFF2-40B4-BE49-F238E27FC236}">
                <a16:creationId xmlns:a16="http://schemas.microsoft.com/office/drawing/2014/main" id="{7D32266C-1B40-7B4E-85FB-C8C84562CE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5CA4AAE-0452-A947-8F51-2D6CB4A36613}"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A41AA34B-A893-1D4E-B9C8-D297872093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9AD3FC2C-EAF2-1B4D-BE75-2E8592AF8B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Summertime Sleepers: Animals That Estivate – April 27, 2021, 1*, Animals that sleep in summer Int </a:t>
            </a:r>
            <a:r>
              <a:rPr lang="en-US" altLang="en-US" dirty="0" err="1">
                <a:ea typeface="ＭＳ Ｐゴシック" panose="020B0600070205080204" pitchFamily="34" charset="-128"/>
              </a:rPr>
              <a:t>Lvl</a:t>
            </a:r>
            <a:r>
              <a:rPr lang="en-US" altLang="en-US" dirty="0">
                <a:ea typeface="ＭＳ Ｐゴシック" panose="020B0600070205080204" pitchFamily="34" charset="-128"/>
              </a:rPr>
              <a:t>: K-3; Rd </a:t>
            </a:r>
            <a:r>
              <a:rPr lang="en-US" altLang="en-US" dirty="0" err="1">
                <a:ea typeface="ＭＳ Ｐゴシック" panose="020B0600070205080204" pitchFamily="34" charset="-128"/>
              </a:rPr>
              <a:t>Lvl</a:t>
            </a:r>
            <a:r>
              <a:rPr lang="en-US" altLang="en-US" dirty="0">
                <a:ea typeface="ＭＳ Ｐゴシック" panose="020B0600070205080204" pitchFamily="34" charset="-128"/>
              </a:rPr>
              <a:t>: 4.3  My personal thought is that this could pair with some of the amazing Steve Jenkins books we have – Steve Jenkins (1952-12/26/21)  Studio in Boulder CO with his wife Robin Page   ALA notable - Feathers Not Just for Flying, Seashells More Than a Home, </a:t>
            </a:r>
          </a:p>
          <a:p>
            <a:endParaRPr lang="en-US" altLang="en-US" dirty="0">
              <a:ea typeface="ＭＳ Ｐゴシック" panose="020B0600070205080204" pitchFamily="34" charset="-128"/>
            </a:endParaRPr>
          </a:p>
          <a:p>
            <a:r>
              <a:rPr lang="en-US" sz="1200" b="0" i="0" kern="1200" dirty="0">
                <a:solidFill>
                  <a:schemeClr val="tx1"/>
                </a:solidFill>
                <a:effectLst/>
                <a:latin typeface="+mn-lt"/>
                <a:ea typeface="+mn-ea"/>
                <a:cs typeface="+mn-cs"/>
              </a:rPr>
              <a:t>“Using comparisons and contrasts, this engaging nonfiction title introduces young readers to estivation, the summertime equivalent of </a:t>
            </a:r>
            <a:r>
              <a:rPr lang="en-US" sz="1200" b="0" i="0" kern="1200" dirty="0" err="1">
                <a:solidFill>
                  <a:schemeClr val="tx1"/>
                </a:solidFill>
                <a:effectLst/>
                <a:latin typeface="+mn-lt"/>
                <a:ea typeface="+mn-ea"/>
                <a:cs typeface="+mn-cs"/>
              </a:rPr>
              <a:t>hibernation.”ALA</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4579" name="Slide Number Placeholder 3">
            <a:extLst>
              <a:ext uri="{FF2B5EF4-FFF2-40B4-BE49-F238E27FC236}">
                <a16:creationId xmlns:a16="http://schemas.microsoft.com/office/drawing/2014/main" id="{56062894-A9DB-824A-AF25-4D4BC63094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ECB8442-988D-D544-B35C-17769C5FBE17}"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0C27E371-5AA3-DB44-B338-3D357B376D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0CB41660-2A37-0A4E-82B9-882AFF3A4A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Year We Learned to Fly- 3* January 4, 2022, 5-8years, - companion to The Day You Begin Using imagination to be the power to lift themselves up (Covid and historical time for American’s of color).  Pair with Tar Beach – Tribute to the People Could Fly – power of books, imagination, and story.</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Yours in Books 2*, September 21, 2021 </a:t>
            </a:r>
          </a:p>
          <a:p>
            <a:br>
              <a:rPr lang="en-US" altLang="en-US" dirty="0">
                <a:ea typeface="ＭＳ Ｐゴシック" panose="020B0600070205080204" pitchFamily="34" charset="-128"/>
              </a:rPr>
            </a:br>
            <a:r>
              <a:rPr lang="en-US" altLang="en-US" dirty="0">
                <a:ea typeface="ＭＳ Ｐゴシック" panose="020B0600070205080204" pitchFamily="34" charset="-128"/>
              </a:rPr>
              <a:t>A story told </a:t>
            </a:r>
            <a:r>
              <a:rPr lang="en-US" altLang="en-US" b="1" i="1" dirty="0">
                <a:ea typeface="ＭＳ Ｐゴシック" panose="020B0600070205080204" pitchFamily="34" charset="-128"/>
              </a:rPr>
              <a:t>in</a:t>
            </a:r>
            <a:r>
              <a:rPr lang="en-US" altLang="en-US" dirty="0">
                <a:ea typeface="ＭＳ Ｐゴシック" panose="020B0600070205080204" pitchFamily="34" charset="-128"/>
              </a:rPr>
              <a:t> letters between an owl who just wants some peace and quiet from the neighborhood children so he can read, and the squirrel bookshop owner who helps him realize the value of companionship and community.  A warmly cheerful homage to how books can kindle bonds, open minds, and unite community. </a:t>
            </a:r>
          </a:p>
          <a:p>
            <a:endParaRPr lang="en-US" altLang="en-US" dirty="0">
              <a:ea typeface="ＭＳ Ｐゴシック" panose="020B0600070205080204" pitchFamily="34" charset="-128"/>
            </a:endParaRPr>
          </a:p>
        </p:txBody>
      </p:sp>
      <p:sp>
        <p:nvSpPr>
          <p:cNvPr id="26627" name="Slide Number Placeholder 3">
            <a:extLst>
              <a:ext uri="{FF2B5EF4-FFF2-40B4-BE49-F238E27FC236}">
                <a16:creationId xmlns:a16="http://schemas.microsoft.com/office/drawing/2014/main" id="{91DF5DC6-C919-9F4F-93D6-8420DDA474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A55244E-17A3-4443-B2A2-9CD9531C539F}" type="slidenum">
              <a:rPr lang="en-US" altLang="en-US" smtClean="0">
                <a:latin typeface="Calibri" panose="020F0502020204030204" pitchFamily="34" charset="0"/>
              </a:rPr>
              <a:pPr/>
              <a:t>6</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5B2EEB79-35B7-4544-A69C-F153305263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E9E2E117-C58D-9647-AEE4-C7CC7D7C25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IL: K-3; RL: 1.5  3* April 13, 2021  Jonker/Schu #14, Makes me laugh.  For those with a bizarre sense of humor this will be hilarious.</a:t>
            </a:r>
          </a:p>
          <a:p>
            <a:r>
              <a:rPr lang="en-US" altLang="en-US">
                <a:ea typeface="ＭＳ Ｐゴシック" panose="020B0600070205080204" pitchFamily="34" charset="-128"/>
              </a:rPr>
              <a:t>Storytime Standouts – Better if you already have read the first 3 Hat stories, but can be a stand alone.</a:t>
            </a:r>
          </a:p>
          <a:p>
            <a:r>
              <a:rPr lang="en-US" altLang="en-US">
                <a:ea typeface="ＭＳ Ｐゴシック" panose="020B0600070205080204" pitchFamily="34" charset="-128"/>
              </a:rPr>
              <a:t>CCB Blue Ribbok</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28675" name="Slide Number Placeholder 3">
            <a:extLst>
              <a:ext uri="{FF2B5EF4-FFF2-40B4-BE49-F238E27FC236}">
                <a16:creationId xmlns:a16="http://schemas.microsoft.com/office/drawing/2014/main" id="{79F8629A-37CB-0542-B77D-7D926640BB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9B78645-2C78-A549-AFC0-4D171ADA1270}"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DEDA4C51-60C1-4849-86FB-B580CCCBD3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E6EF180F-20B9-7B4D-BF11-67E4B71301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It Fell From the Sky, 2*, IL: K-3; RL: 2.0. </a:t>
            </a:r>
          </a:p>
          <a:p>
            <a:r>
              <a:rPr lang="en-US" altLang="en-US">
                <a:ea typeface="ＭＳ Ｐゴシック" panose="020B0600070205080204" pitchFamily="34" charset="-128"/>
              </a:rPr>
              <a:t>Love this to pair with other insect books, the use of color is amazing.</a:t>
            </a:r>
          </a:p>
          <a:p>
            <a:endParaRPr lang="en-US" altLang="en-US">
              <a:ea typeface="ＭＳ Ｐゴシック" panose="020B0600070205080204" pitchFamily="34" charset="-128"/>
            </a:endParaRPr>
          </a:p>
          <a:p>
            <a:r>
              <a:rPr lang="en-US" altLang="en-US">
                <a:ea typeface="ＭＳ Ｐゴシック" panose="020B0600070205080204" pitchFamily="34" charset="-128"/>
              </a:rPr>
              <a:t>5</a:t>
            </a:r>
            <a:r>
              <a:rPr lang="en-US" altLang="en-US" baseline="30000">
                <a:ea typeface="ＭＳ Ｐゴシック" panose="020B0600070205080204" pitchFamily="34" charset="-128"/>
              </a:rPr>
              <a:t>th</a:t>
            </a:r>
            <a:r>
              <a:rPr lang="en-US" altLang="en-US">
                <a:ea typeface="ＭＳ Ｐゴシック" panose="020B0600070205080204" pitchFamily="34" charset="-128"/>
              </a:rPr>
              <a:t> graders loved this   </a:t>
            </a:r>
          </a:p>
        </p:txBody>
      </p:sp>
      <p:sp>
        <p:nvSpPr>
          <p:cNvPr id="30723" name="Slide Number Placeholder 3">
            <a:extLst>
              <a:ext uri="{FF2B5EF4-FFF2-40B4-BE49-F238E27FC236}">
                <a16:creationId xmlns:a16="http://schemas.microsoft.com/office/drawing/2014/main" id="{CEE490BA-3AFE-8B42-8375-937912623A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7E751BC-BB19-9B41-AD92-0AC7DFF2B9E2}" type="slidenum">
              <a:rPr lang="en-US" altLang="en-US" smtClean="0">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77F4852A-8857-F140-9119-C1916548AF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7CE22FBB-D92C-B341-9895-7C0AC02E0C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Dec, 7 2021, Bryan Collier’s reimagined illustration with this Peace Anthem text.  Lexile: 360 adult directed</a:t>
            </a:r>
          </a:p>
          <a:p>
            <a:r>
              <a:rPr lang="en-US" altLang="en-US">
                <a:ea typeface="ＭＳ Ｐゴシック" panose="020B0600070205080204" pitchFamily="34" charset="-128"/>
              </a:rPr>
              <a:t>Illustrations and end matter melds the most emblematic moments of the twentieth-century Civil Rights movement with the present day,</a:t>
            </a:r>
          </a:p>
          <a:p>
            <a:endParaRPr lang="en-US" altLang="en-US">
              <a:ea typeface="ＭＳ Ｐゴシック" panose="020B0600070205080204" pitchFamily="34" charset="-128"/>
            </a:endParaRPr>
          </a:p>
          <a:p>
            <a:r>
              <a:rPr lang="en-US" altLang="en-US">
                <a:ea typeface="ＭＳ Ｐゴシック" panose="020B0600070205080204" pitchFamily="34" charset="-128"/>
              </a:rPr>
              <a:t>Change Sings – Amanda Gorman and Loren Long – September 21, 2021, Sharp’s Awesome, To bring young children social change, activism, and restoration. Guide produced by #disrupttexts</a:t>
            </a:r>
          </a:p>
          <a:p>
            <a:r>
              <a:rPr lang="en-US" altLang="en-US">
                <a:ea typeface="ＭＳ Ｐゴシック" panose="020B0600070205080204" pitchFamily="34" charset="-128"/>
              </a:rPr>
              <a:t>Conference speaker Julia Torres</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a:ea typeface="ＭＳ Ｐゴシック" panose="020B0600070205080204" pitchFamily="34" charset="-128"/>
              </a:rPr>
              <a:t> </a:t>
            </a:r>
          </a:p>
        </p:txBody>
      </p:sp>
      <p:sp>
        <p:nvSpPr>
          <p:cNvPr id="32771" name="Slide Number Placeholder 3">
            <a:extLst>
              <a:ext uri="{FF2B5EF4-FFF2-40B4-BE49-F238E27FC236}">
                <a16:creationId xmlns:a16="http://schemas.microsoft.com/office/drawing/2014/main" id="{6AF706EC-8132-F941-8EA4-B17FBCCDD9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9D80576-F637-7849-A5A4-EA7DF0C598F2}"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805D-68AF-4448-875F-7E6D90954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19AD1A-76CE-BA4A-99C5-0CE36C6717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3F5EC3-A561-8245-88DF-9BA1FABAD808}"/>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5" name="Footer Placeholder 4">
            <a:extLst>
              <a:ext uri="{FF2B5EF4-FFF2-40B4-BE49-F238E27FC236}">
                <a16:creationId xmlns:a16="http://schemas.microsoft.com/office/drawing/2014/main" id="{7F9AFFA8-8971-BF42-935C-87434C53F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71EB3-C7EC-AA42-8BFA-55D354E33DC2}"/>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2885896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14CB2-BAA4-E449-B737-E35C6DBFCE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DF3C4A-0703-EE44-857E-6EA08ACA065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4703E-BC90-B342-A029-1BEDB7558FA1}"/>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5" name="Footer Placeholder 4">
            <a:extLst>
              <a:ext uri="{FF2B5EF4-FFF2-40B4-BE49-F238E27FC236}">
                <a16:creationId xmlns:a16="http://schemas.microsoft.com/office/drawing/2014/main" id="{E3041AA3-21A3-654A-9181-9A199ACB9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07083-97E2-134D-97AC-1013CEC61D15}"/>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458538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CB7139-7AF0-274D-A647-DB16216B4F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E54119-93EB-3E43-B731-90C1F0A7F9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A0011-0BDE-0C45-9D34-4048DCD790AF}"/>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5" name="Footer Placeholder 4">
            <a:extLst>
              <a:ext uri="{FF2B5EF4-FFF2-40B4-BE49-F238E27FC236}">
                <a16:creationId xmlns:a16="http://schemas.microsoft.com/office/drawing/2014/main" id="{56D34711-37E7-E141-9481-75CFC9A48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F67C4-BBE1-1A45-9CEA-B99806B198EF}"/>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1173224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CB130-52AB-984E-98F1-A18E5FD544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A31B54-B28D-864F-8BB8-CAD9D347B3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5110A-F65F-CF4A-9BB0-8356D67620B4}"/>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5" name="Footer Placeholder 4">
            <a:extLst>
              <a:ext uri="{FF2B5EF4-FFF2-40B4-BE49-F238E27FC236}">
                <a16:creationId xmlns:a16="http://schemas.microsoft.com/office/drawing/2014/main" id="{8D2B53A5-4549-C340-98ED-64C60CD9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3A4A0-9D43-5045-BAC3-7748466BE7C8}"/>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299882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A392-2D68-3448-B5E9-2D52B2073C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6D1D32-7948-1A4B-BE2F-5E974C281C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D0A172-D602-8346-8ECF-531E78782485}"/>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5" name="Footer Placeholder 4">
            <a:extLst>
              <a:ext uri="{FF2B5EF4-FFF2-40B4-BE49-F238E27FC236}">
                <a16:creationId xmlns:a16="http://schemas.microsoft.com/office/drawing/2014/main" id="{6B2C4CEA-9868-394B-9E92-CE5968CE4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29F38-A4C9-4E4E-ACBC-89EC93C7B60D}"/>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2717465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A8B57-FED8-BE41-83F3-CF95EDD2F3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15B57-A9A5-5D45-BDB8-BC5B379316C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859827-5B47-CF45-98CE-B7289A3FDAB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BBD6D3-C3EF-494C-9E32-53703C969F53}"/>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6" name="Footer Placeholder 5">
            <a:extLst>
              <a:ext uri="{FF2B5EF4-FFF2-40B4-BE49-F238E27FC236}">
                <a16:creationId xmlns:a16="http://schemas.microsoft.com/office/drawing/2014/main" id="{E7B9E225-D957-DB48-95AA-F829F4A92A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8CE9E-3927-A14A-BE91-60D74500ECAE}"/>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3310180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48C63-6FF1-EB44-8F75-F12D5400AF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087E10-6F7A-6740-8601-2FC61C94A8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E12A157-AB15-674B-9DA6-9152BAD019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AB3A2D-DA7E-8348-A20C-C437D04E59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E540E36-BB20-D444-BDF4-A39F585A20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1ED4F0-BB0B-6843-8B1F-4D5EEBF5E656}"/>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8" name="Footer Placeholder 7">
            <a:extLst>
              <a:ext uri="{FF2B5EF4-FFF2-40B4-BE49-F238E27FC236}">
                <a16:creationId xmlns:a16="http://schemas.microsoft.com/office/drawing/2014/main" id="{A1A49B0D-E06A-BD4B-82D0-0CD2B555A6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57EEF1-1128-5046-B192-C0F0E7856EC6}"/>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222260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925A-78F5-ED4F-BA4E-0C0B4A79B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23FBC9-1E67-7F4A-BF68-20BDB6F36498}"/>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4" name="Footer Placeholder 3">
            <a:extLst>
              <a:ext uri="{FF2B5EF4-FFF2-40B4-BE49-F238E27FC236}">
                <a16:creationId xmlns:a16="http://schemas.microsoft.com/office/drawing/2014/main" id="{F25A70DA-5E67-D941-94E6-ABB25EC309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328886-B7CC-AA45-B652-941CBF77F4F1}"/>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1450697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EF33A5-B100-B042-977E-89EB8B994795}"/>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3" name="Footer Placeholder 2">
            <a:extLst>
              <a:ext uri="{FF2B5EF4-FFF2-40B4-BE49-F238E27FC236}">
                <a16:creationId xmlns:a16="http://schemas.microsoft.com/office/drawing/2014/main" id="{181EA529-E801-8549-957C-2A90EC8ACB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A723DF-75BC-7147-BE04-130DE22F4F0C}"/>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3240146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330E-9915-DE40-B789-BA910CFFD6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424554-4433-E74E-B309-ED04BACD13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D474D7-0FD0-1847-8E2E-34A97A2B34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991BA6-A561-1E46-BECB-6866DC9B39FB}"/>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6" name="Footer Placeholder 5">
            <a:extLst>
              <a:ext uri="{FF2B5EF4-FFF2-40B4-BE49-F238E27FC236}">
                <a16:creationId xmlns:a16="http://schemas.microsoft.com/office/drawing/2014/main" id="{6F6EDFC7-80C7-564F-8B7E-A3217E33F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E4053-32F1-FA49-9600-D03ECA7C30FD}"/>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1263727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71489-23EF-4443-A1A6-3E1F18B6A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7C5024-BF75-4247-849E-72B5BB3C08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46611B-A3D5-3D4E-AF51-C2F5820D0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EFE02C-9F82-584D-891C-4421CF6C6DB7}"/>
              </a:ext>
            </a:extLst>
          </p:cNvPr>
          <p:cNvSpPr>
            <a:spLocks noGrp="1"/>
          </p:cNvSpPr>
          <p:nvPr>
            <p:ph type="dt" sz="half" idx="10"/>
          </p:nvPr>
        </p:nvSpPr>
        <p:spPr/>
        <p:txBody>
          <a:bodyPr/>
          <a:lstStyle/>
          <a:p>
            <a:fld id="{805FAD03-6F01-1E42-8493-DD272A09B32A}" type="datetimeFigureOut">
              <a:rPr lang="en-US" smtClean="0"/>
              <a:t>2/8/22</a:t>
            </a:fld>
            <a:endParaRPr lang="en-US"/>
          </a:p>
        </p:txBody>
      </p:sp>
      <p:sp>
        <p:nvSpPr>
          <p:cNvPr id="6" name="Footer Placeholder 5">
            <a:extLst>
              <a:ext uri="{FF2B5EF4-FFF2-40B4-BE49-F238E27FC236}">
                <a16:creationId xmlns:a16="http://schemas.microsoft.com/office/drawing/2014/main" id="{A846FA96-C9A2-6E47-848C-91AD7C8A9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6B6921-BDDE-3649-B08F-BEEE02F2E70A}"/>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847094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96A24C-DC77-D548-A7CE-8CC0895381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3B03F6-D8ED-364A-8A5C-21A328DB75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10842-B90A-F544-AF39-E072041173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5FAD03-6F01-1E42-8493-DD272A09B32A}" type="datetimeFigureOut">
              <a:rPr lang="en-US" smtClean="0"/>
              <a:t>2/8/22</a:t>
            </a:fld>
            <a:endParaRPr lang="en-US"/>
          </a:p>
        </p:txBody>
      </p:sp>
      <p:sp>
        <p:nvSpPr>
          <p:cNvPr id="5" name="Footer Placeholder 4">
            <a:extLst>
              <a:ext uri="{FF2B5EF4-FFF2-40B4-BE49-F238E27FC236}">
                <a16:creationId xmlns:a16="http://schemas.microsoft.com/office/drawing/2014/main" id="{7F269A70-7A76-E44A-B2C0-C2810F55CF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C9CBAD-AF1E-4843-8697-7D91AD2334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DAE976-B385-CC41-B57A-9878021B9865}" type="slidenum">
              <a:rPr lang="en-US" smtClean="0"/>
              <a:t>‹#›</a:t>
            </a:fld>
            <a:endParaRPr lang="en-US"/>
          </a:p>
        </p:txBody>
      </p:sp>
    </p:spTree>
    <p:extLst>
      <p:ext uri="{BB962C8B-B14F-4D97-AF65-F5344CB8AC3E}">
        <p14:creationId xmlns:p14="http://schemas.microsoft.com/office/powerpoint/2010/main" val="1752715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images.randomhouse.com/teachers_guides/9780399549090.pdf" TargetMode="Externa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clel.cvlsites.org/clel-bell-awards/shortlists/" TargetMode="External"/><Relationship Id="rId10" Type="http://schemas.openxmlformats.org/officeDocument/2006/relationships/image" Target="../media/image6.jpeg"/><Relationship Id="rId4" Type="http://schemas.openxmlformats.org/officeDocument/2006/relationships/hyperlink" Target="https://www.clel.org/previous-nominations" TargetMode="External"/><Relationship Id="rId9" Type="http://schemas.openxmlformats.org/officeDocument/2006/relationships/hyperlink" Target="https://www.youtube.com/watch?v=LWoUemcExG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8.jpeg"/><Relationship Id="rId7" Type="http://schemas.openxmlformats.org/officeDocument/2006/relationships/hyperlink" Target="https://www.teachingbooks.net/pronounce.cgi?pid=433"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docs.google.com/forms/d/e/1FAIpQLSdn6zRKeZPkQe7mzvuc95MoD1nT3isIGYasfvw6ZzcStL1fZQ/viewform" TargetMode="External"/><Relationship Id="rId5" Type="http://schemas.openxmlformats.org/officeDocument/2006/relationships/hyperlink" Target="https://drive.google.com/file/d/1CLk2MY853cjKJDZVXu-81jTAkRp-QjF3/view" TargetMode="External"/><Relationship Id="rId4" Type="http://schemas.openxmlformats.org/officeDocument/2006/relationships/hyperlink" Target="https://www.youtube.com/watch?v=fwoOPMj7STs"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aIU-Wp-CNOs" TargetMode="External"/><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6.jpeg"/><Relationship Id="rId5" Type="http://schemas.openxmlformats.org/officeDocument/2006/relationships/hyperlink" Target="https://holidayhouse.com/wp-content/uploads/2021/03/WATERCRESS-Ed-Guide-Website-DESIGN-2.pdf" TargetMode="External"/><Relationship Id="rId10" Type="http://schemas.openxmlformats.org/officeDocument/2006/relationships/hyperlink" Target="https://juanamartinezneal.com/books/tomatoes/" TargetMode="External"/><Relationship Id="rId4" Type="http://schemas.openxmlformats.org/officeDocument/2006/relationships/image" Target="../media/image20.png"/><Relationship Id="rId9" Type="http://schemas.openxmlformats.org/officeDocument/2006/relationships/hyperlink" Target="https://www.penguinrandomhouse.com/books/625181/tomatoes-for-neela-by-padma-lakshmi-illustrated-by-juana-martinez-neal/"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nea.org/professional-excellence/student-engagement/read-across-america/find-your-book/my-two-border-towns" TargetMode="External"/><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youtube.com/watch?v=vpL2eBfqIPQ" TargetMode="External"/><Relationship Id="rId5" Type="http://schemas.openxmlformats.org/officeDocument/2006/relationships/image" Target="../media/image24.png"/><Relationship Id="rId4" Type="http://schemas.openxmlformats.org/officeDocument/2006/relationships/hyperlink" Target="http://images.randomhouse.com/teachers_guides/9780593111048.pdf" TargetMode="External"/><Relationship Id="rId9"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watch?v=APzVLtzCC1Q" TargetMode="External"/><Relationship Id="rId3" Type="http://schemas.openxmlformats.org/officeDocument/2006/relationships/image" Target="../media/image26.png"/><Relationship Id="rId7" Type="http://schemas.openxmlformats.org/officeDocument/2006/relationships/hyperlink" Target="https://www.youtube.com/watch?v=o2XLHldiMn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memfox.com/gossip-behind-mems-books/the-story-behind-cat-dog/" TargetMode="External"/><Relationship Id="rId5" Type="http://schemas.openxmlformats.org/officeDocument/2006/relationships/hyperlink" Target="https://www.youtube.com/watch?v=0U02f0dD-HI" TargetMode="External"/><Relationship Id="rId4" Type="http://schemas.openxmlformats.org/officeDocument/2006/relationships/image" Target="../media/image27.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2qHR80aUYtU" TargetMode="External"/><Relationship Id="rId3" Type="http://schemas.openxmlformats.org/officeDocument/2006/relationships/image" Target="../media/image29.jpeg"/><Relationship Id="rId7" Type="http://schemas.openxmlformats.org/officeDocument/2006/relationships/hyperlink" Target="https://www.youtube.com/watch?v=xJYoDY4gVWI"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youtube.com/watch?v=kvuDpiHqze8" TargetMode="External"/><Relationship Id="rId5" Type="http://schemas.openxmlformats.org/officeDocument/2006/relationships/hyperlink" Target="https://www.lbyr.com/titles/marcy-campbell/something-good/9780759557420/" TargetMode="Externa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hyperlink" Target="https://b0f646cfbd7462424f7a-f9758a43fb7c33cc8adda0fd36101899.ssl.cf2.rackcdn.com/activity-guides/AG-9780062878014.pdf" TargetMode="External"/><Relationship Id="rId3" Type="http://schemas.openxmlformats.org/officeDocument/2006/relationships/image" Target="../media/image34.jpeg"/><Relationship Id="rId7" Type="http://schemas.openxmlformats.org/officeDocument/2006/relationships/hyperlink" Target="https://www.youtube.com/watch?v=qH3lvPVMWrI"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youtube.com/watch?v=oZ5mRq9g4es" TargetMode="External"/><Relationship Id="rId5" Type="http://schemas.openxmlformats.org/officeDocument/2006/relationships/image" Target="../media/image29.jpeg"/><Relationship Id="rId4" Type="http://schemas.openxmlformats.org/officeDocument/2006/relationships/image" Target="../media/image35.png"/><Relationship Id="rId9" Type="http://schemas.openxmlformats.org/officeDocument/2006/relationships/image" Target="../media/image6.jpeg"/></Relationships>
</file>

<file path=ppt/slides/_rels/slide1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6.png"/><Relationship Id="rId7" Type="http://schemas.openxmlformats.org/officeDocument/2006/relationships/hyperlink" Target="https://www.nytimes.com/2021/11/12/books/review/artists-best-illustrated-childrens-books.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hmhbooks.com/series/world-of-vamos" TargetMode="External"/><Relationship Id="rId5" Type="http://schemas.openxmlformats.org/officeDocument/2006/relationships/image" Target="../media/image25.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hyperlink" Target="https://s3.amazonaws.com/bankstreet-wordpress/wp-content/uploads/2015/01/The-Best-Children%E2%80%99s-Books-2021-Edition-books-published-2020-Under-Five.pdf" TargetMode="External"/><Relationship Id="rId7" Type="http://schemas.openxmlformats.org/officeDocument/2006/relationships/hyperlink" Target="https://s3.amazonaws.com/bankstreet-wordpress/wp-content/uploads/2015/01/The-Best-Children%E2%80%99s-Books-2021-Edition-books-published-2020-Fourteen-and-Older.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s3.amazonaws.com/bankstreet-wordpress/wp-content/uploads/2015/01/The-Best-Children%E2%80%99s-Books-2021-Edition-books-published-2020-Twelve-to-Fourteen.pdf" TargetMode="External"/><Relationship Id="rId5" Type="http://schemas.openxmlformats.org/officeDocument/2006/relationships/hyperlink" Target="https://s3.amazonaws.com/bankstreet-wordpress/wp-content/uploads/2015/01/The-Best-Children%E2%80%99s-Books-2021-Edition-books-published-2020-Nine-to-Twelve.pdf" TargetMode="External"/><Relationship Id="rId10" Type="http://schemas.openxmlformats.org/officeDocument/2006/relationships/hyperlink" Target="https://educate.bankstreet.edu/cgi/viewcontent.cgi?article=1017&amp;context=ccl" TargetMode="External"/><Relationship Id="rId4" Type="http://schemas.openxmlformats.org/officeDocument/2006/relationships/hyperlink" Target="https://s3.amazonaws.com/bankstreet-wordpress/wp-content/uploads/2015/01/The-Best-Children%E2%80%99s-Books-2021-Edition-books-published-2020-Five-to-Nine.pdf" TargetMode="External"/><Relationship Id="rId9" Type="http://schemas.openxmlformats.org/officeDocument/2006/relationships/hyperlink" Target="http://www.mhaloin.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harpercollins.com/products/the-last-straw-kids-vs-plastics-susan-hood?variant=32126593105954" TargetMode="External"/><Relationship Id="rId5" Type="http://schemas.openxmlformats.org/officeDocument/2006/relationships/image" Target="../media/image39.png"/><Relationship Id="rId4" Type="http://schemas.openxmlformats.org/officeDocument/2006/relationships/hyperlink" Target="https://www.youtube.com/watch?v=S18cvIkvqJg"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jpe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s://www.youtube.com/watch?v=Wr-AOAr1aCE" TargetMode="External"/><Relationship Id="rId4" Type="http://schemas.openxmlformats.org/officeDocument/2006/relationships/image" Target="../media/image40.png"/><Relationship Id="rId9" Type="http://schemas.openxmlformats.org/officeDocument/2006/relationships/hyperlink" Target="https://lernerbooks.com/downloads/214/click"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6.jpeg"/><Relationship Id="rId5" Type="http://schemas.openxmlformats.org/officeDocument/2006/relationships/image" Target="../media/image43.png"/><Relationship Id="rId10" Type="http://schemas.openxmlformats.org/officeDocument/2006/relationships/hyperlink" Target="https://cynthialevinson.com/books/the-peoples-painter/the-peoples-painter-resources-for-teachers/" TargetMode="External"/><Relationship Id="rId4" Type="http://schemas.openxmlformats.org/officeDocument/2006/relationships/hyperlink" Target="https://www.abramsbooks.com/product/peoples-painter_9781419741302/" TargetMode="External"/><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uSWhzFvR8gk&amp;t=115s" TargetMode="External"/><Relationship Id="rId7" Type="http://schemas.openxmlformats.org/officeDocument/2006/relationships/hyperlink" Target="https://wwnorton.com/books/9781324015741/about-the-book/review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49.png"/><Relationship Id="rId7" Type="http://schemas.openxmlformats.org/officeDocument/2006/relationships/hyperlink" Target="https://www.youtube.com/watch?v=Vo7KmJwedd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s://kids.nationalgeographic.com/books" TargetMode="Externa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52.png"/><Relationship Id="rId7" Type="http://schemas.openxmlformats.org/officeDocument/2006/relationships/hyperlink" Target="https://www.levinequerido.com/osnat-and-her-dov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penguinrandomhouse.com/books/594879/mornings-with-monet-by-barb-rosenstock-illustrated-by-mary-grandpre/" TargetMode="External"/><Relationship Id="rId5" Type="http://schemas.openxmlformats.org/officeDocument/2006/relationships/hyperlink" Target="https://www.youtube.com/watch?v=WPljTw13lTE" TargetMode="Externa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hyperlink" Target="https://www.simonandschuster.com/books/Nothing-Fits-a-Dinosaur/Jonathan-Fenske/Ready-to-Read/9781665900645" TargetMode="External"/><Relationship Id="rId3" Type="http://schemas.openxmlformats.org/officeDocument/2006/relationships/image" Target="../media/image54.png"/><Relationship Id="rId7" Type="http://schemas.openxmlformats.org/officeDocument/2006/relationships/hyperlink" Target="https://www.youtube.com/watch?v=QHHEBQm3vP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jpe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penguinrandomhouse.com/books/318850/the-ramble-shamble-children-by-christina-soontornvat-illustrated-by-lauren-castillo/" TargetMode="External"/><Relationship Id="rId4" Type="http://schemas.openxmlformats.org/officeDocument/2006/relationships/image" Target="../media/image61.jp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www.publishersweekly.com/" TargetMode="External"/><Relationship Id="rId3" Type="http://schemas.openxmlformats.org/officeDocument/2006/relationships/hyperlink" Target="http://www.booklistonline.com/default.aspx?AspxAutoDetectCookieSupport=1" TargetMode="External"/><Relationship Id="rId7" Type="http://schemas.openxmlformats.org/officeDocument/2006/relationships/hyperlink" Target="http://www.slj.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kirkusreviews.com/?utm_source=google&amp;utm_medium=cpc&amp;utm_term=kirkus&amp;utm_campaign=KirkusBranded" TargetMode="External"/><Relationship Id="rId5" Type="http://schemas.openxmlformats.org/officeDocument/2006/relationships/hyperlink" Target="http://www.hbook.com/" TargetMode="External"/><Relationship Id="rId4" Type="http://schemas.openxmlformats.org/officeDocument/2006/relationships/hyperlink" Target="http://bccb.lis.illinois.edu/" TargetMode="External"/><Relationship Id="rId9" Type="http://schemas.openxmlformats.org/officeDocument/2006/relationships/hyperlink" Target="http://www.ala.org/alsc/awardsgrants/notalists/ncb"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melissa-stewart.com/books/books.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youtube.com/watch?v=GLAVudBlcPs"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juliefalatko.com/" TargetMode="External"/><Relationship Id="rId5" Type="http://schemas.openxmlformats.org/officeDocument/2006/relationships/hyperlink" Target="https://www.abramsbooks.com/product/yours-in-books_9781951836207/" TargetMode="External"/><Relationship Id="rId4" Type="http://schemas.openxmlformats.org/officeDocument/2006/relationships/hyperlink" Target="https://www.penguinrandomhouse.com/books/535799/the-year-we-learned-to-fly-by-jacqueline-woodson-illustrated-by-rafael-lopez/"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youtube.com/watch?v=93AiQ-LzX24" TargetMode="External"/><Relationship Id="rId4" Type="http://schemas.openxmlformats.org/officeDocument/2006/relationships/hyperlink" Target="https://www.candlewick.com/book_files/1536215627.kit.1.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r07ho6YDwgo"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nytimes.com/2021/11/12/books/review/artists-best-illustrated-childrens-books.html" TargetMode="External"/><Relationship Id="rId5" Type="http://schemas.openxmlformats.org/officeDocument/2006/relationships/image" Target="../media/image10.png"/><Relationship Id="rId4" Type="http://schemas.openxmlformats.org/officeDocument/2006/relationships/hyperlink" Target="https://d28hgpri8am2if.cloudfront.net/tagged_assets/8119544/9781534457621_as_it%20fell%20from%20the%20sky%20activity%20booklet.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yCOUgQPXA8A"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penguinrandomhouse.com/books/634480/change-sings-by-amanda-gorman-illustrated-by-loren-long/" TargetMode="Externa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E4F1435F-E241-2E4A-BDA7-50BB75993D42}"/>
              </a:ext>
            </a:extLst>
          </p:cNvPr>
          <p:cNvSpPr>
            <a:spLocks noGrp="1"/>
          </p:cNvSpPr>
          <p:nvPr>
            <p:ph type="ctrTitle"/>
          </p:nvPr>
        </p:nvSpPr>
        <p:spPr/>
        <p:txBody>
          <a:bodyPr>
            <a:normAutofit fontScale="90000"/>
          </a:bodyPr>
          <a:lstStyle/>
          <a:p>
            <a:pPr eaLnBrk="1" hangingPunct="1">
              <a:defRPr/>
            </a:pPr>
            <a:r>
              <a:rPr lang="en-US" dirty="0">
                <a:solidFill>
                  <a:schemeClr val="accent5">
                    <a:lumMod val="75000"/>
                  </a:schemeClr>
                </a:solidFill>
                <a:ea typeface="ＭＳ Ｐゴシック" charset="0"/>
                <a:cs typeface="ＭＳ Ｐゴシック" charset="0"/>
              </a:rPr>
              <a:t>Likes and Loves from the Literary Lists 2022 Edition</a:t>
            </a:r>
            <a:br>
              <a:rPr lang="en-US" dirty="0">
                <a:solidFill>
                  <a:schemeClr val="accent5">
                    <a:lumMod val="75000"/>
                  </a:schemeClr>
                </a:solidFill>
                <a:ea typeface="ＭＳ Ｐゴシック" charset="0"/>
                <a:cs typeface="ＭＳ Ｐゴシック" charset="0"/>
              </a:rPr>
            </a:br>
            <a:r>
              <a:rPr lang="en-US" dirty="0">
                <a:solidFill>
                  <a:schemeClr val="accent5">
                    <a:lumMod val="75000"/>
                  </a:schemeClr>
                </a:solidFill>
                <a:ea typeface="ＭＳ Ｐゴシック" charset="0"/>
                <a:cs typeface="ＭＳ Ｐゴシック" charset="0"/>
              </a:rPr>
              <a:t>Picture Books</a:t>
            </a:r>
          </a:p>
        </p:txBody>
      </p:sp>
      <p:sp>
        <p:nvSpPr>
          <p:cNvPr id="3" name="Subtitle 2">
            <a:extLst>
              <a:ext uri="{FF2B5EF4-FFF2-40B4-BE49-F238E27FC236}">
                <a16:creationId xmlns:a16="http://schemas.microsoft.com/office/drawing/2014/main" id="{16EE69B7-2363-DA45-99DC-C6F5699B3619}"/>
              </a:ext>
            </a:extLst>
          </p:cNvPr>
          <p:cNvSpPr>
            <a:spLocks noGrp="1"/>
          </p:cNvSpPr>
          <p:nvPr>
            <p:ph type="subTitle" idx="1"/>
          </p:nvPr>
        </p:nvSpPr>
        <p:spPr/>
        <p:txBody>
          <a:bodyPr rtlCol="0">
            <a:normAutofit/>
          </a:bodyPr>
          <a:lstStyle/>
          <a:p>
            <a:pPr>
              <a:defRPr/>
            </a:pPr>
            <a:endParaRPr lang="en-US" dirty="0">
              <a:ea typeface="+mn-ea"/>
              <a:cs typeface="+mn-cs"/>
            </a:endParaRPr>
          </a:p>
          <a:p>
            <a:pPr>
              <a:defRPr/>
            </a:pPr>
            <a:r>
              <a:rPr lang="en-US" dirty="0">
                <a:ea typeface="+mn-ea"/>
                <a:cs typeface="+mn-cs"/>
              </a:rPr>
              <a:t>February 11, 2022</a:t>
            </a:r>
          </a:p>
          <a:p>
            <a:pPr>
              <a:defRPr/>
            </a:pPr>
            <a:r>
              <a:rPr lang="en-US" dirty="0" err="1">
                <a:ea typeface="+mn-ea"/>
                <a:cs typeface="+mn-cs"/>
              </a:rPr>
              <a:t>www.mhaloin.com</a:t>
            </a:r>
            <a:endParaRPr lang="en-US" dirty="0">
              <a:ea typeface="+mn-ea"/>
              <a:cs typeface="+mn-cs"/>
            </a:endParaRPr>
          </a:p>
        </p:txBody>
      </p:sp>
    </p:spTree>
    <p:extLst>
      <p:ext uri="{BB962C8B-B14F-4D97-AF65-F5344CB8AC3E}">
        <p14:creationId xmlns:p14="http://schemas.microsoft.com/office/powerpoint/2010/main" val="495907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8">
            <a:extLst>
              <a:ext uri="{FF2B5EF4-FFF2-40B4-BE49-F238E27FC236}">
                <a16:creationId xmlns:a16="http://schemas.microsoft.com/office/drawing/2014/main" id="{0E6377AA-FC1F-6843-985E-C1266427E7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59650" y="3606800"/>
            <a:ext cx="328295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Box 1">
            <a:hlinkClick r:id="rId4"/>
            <a:extLst>
              <a:ext uri="{FF2B5EF4-FFF2-40B4-BE49-F238E27FC236}">
                <a16:creationId xmlns:a16="http://schemas.microsoft.com/office/drawing/2014/main" id="{2FFA934C-37E3-3340-81FC-C1508E459DB2}"/>
              </a:ext>
            </a:extLst>
          </p:cNvPr>
          <p:cNvSpPr txBox="1">
            <a:spLocks noChangeArrowheads="1"/>
          </p:cNvSpPr>
          <p:nvPr/>
        </p:nvSpPr>
        <p:spPr bwMode="auto">
          <a:xfrm>
            <a:off x="2508250" y="328613"/>
            <a:ext cx="485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C</a:t>
            </a:r>
            <a:r>
              <a:rPr lang="en-US" altLang="en-US" sz="1800" b="1">
                <a:latin typeface="Arial" panose="020B0604020202020204" pitchFamily="34" charset="0"/>
              </a:rPr>
              <a:t>COLORADO LIBRARIES</a:t>
            </a:r>
          </a:p>
          <a:p>
            <a:pPr>
              <a:spcBef>
                <a:spcPct val="0"/>
              </a:spcBef>
              <a:buFontTx/>
              <a:buNone/>
            </a:pPr>
            <a:r>
              <a:rPr lang="en-US" altLang="en-US" sz="1800" b="1">
                <a:latin typeface="Arial" panose="020B0604020202020204" pitchFamily="34" charset="0"/>
              </a:rPr>
              <a:t>FOR</a:t>
            </a:r>
          </a:p>
          <a:p>
            <a:pPr>
              <a:spcBef>
                <a:spcPct val="0"/>
              </a:spcBef>
              <a:buFontTx/>
              <a:buNone/>
            </a:pPr>
            <a:r>
              <a:rPr lang="en-US" altLang="en-US" sz="1800" b="1">
                <a:latin typeface="Arial" panose="020B0604020202020204" pitchFamily="34" charset="0"/>
              </a:rPr>
              <a:t>EARLY LITERACY</a:t>
            </a:r>
          </a:p>
          <a:p>
            <a:pPr>
              <a:spcBef>
                <a:spcPct val="0"/>
              </a:spcBef>
              <a:buFontTx/>
              <a:buNone/>
            </a:pPr>
            <a:endParaRPr lang="en-US" altLang="en-US" sz="1800">
              <a:latin typeface="Arial" panose="020B0604020202020204" pitchFamily="34" charset="0"/>
            </a:endParaRPr>
          </a:p>
        </p:txBody>
      </p:sp>
      <p:sp>
        <p:nvSpPr>
          <p:cNvPr id="33795" name="TextBox 2">
            <a:hlinkClick r:id="rId4"/>
            <a:extLst>
              <a:ext uri="{FF2B5EF4-FFF2-40B4-BE49-F238E27FC236}">
                <a16:creationId xmlns:a16="http://schemas.microsoft.com/office/drawing/2014/main" id="{F4BF725F-39C9-0746-9DE3-97873230B088}"/>
              </a:ext>
            </a:extLst>
          </p:cNvPr>
          <p:cNvSpPr txBox="1">
            <a:spLocks noChangeArrowheads="1"/>
          </p:cNvSpPr>
          <p:nvPr/>
        </p:nvSpPr>
        <p:spPr bwMode="auto">
          <a:xfrm>
            <a:off x="5700713" y="4775200"/>
            <a:ext cx="26479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5" tooltip="CLEL BELL WEBSITE"/>
              </a:rPr>
              <a:t>2022 shortlists</a:t>
            </a:r>
          </a:p>
          <a:p>
            <a:pPr>
              <a:spcBef>
                <a:spcPct val="0"/>
              </a:spcBef>
              <a:buFontTx/>
              <a:buNone/>
            </a:pPr>
            <a:r>
              <a:rPr lang="en-US" altLang="en-US" sz="1800">
                <a:latin typeface="Arial" panose="020B0604020202020204" pitchFamily="34" charset="0"/>
                <a:hlinkClick r:id="rId5" tooltip="CLEL BELL WEBSITE"/>
              </a:rPr>
              <a:t>READ</a:t>
            </a:r>
          </a:p>
          <a:p>
            <a:pPr>
              <a:spcBef>
                <a:spcPct val="0"/>
              </a:spcBef>
              <a:buFontTx/>
              <a:buNone/>
            </a:pPr>
            <a:r>
              <a:rPr lang="en-US" altLang="en-US" sz="1800">
                <a:latin typeface="Arial" panose="020B0604020202020204" pitchFamily="34" charset="0"/>
                <a:hlinkClick r:id="rId5" tooltip="CLEL BELL WEBSITE"/>
              </a:rPr>
              <a:t>WRITE</a:t>
            </a:r>
          </a:p>
          <a:p>
            <a:pPr>
              <a:spcBef>
                <a:spcPct val="0"/>
              </a:spcBef>
              <a:buFontTx/>
              <a:buNone/>
            </a:pPr>
            <a:r>
              <a:rPr lang="en-US" altLang="en-US" sz="1800">
                <a:latin typeface="Arial" panose="020B0604020202020204" pitchFamily="34" charset="0"/>
                <a:hlinkClick r:id="rId5" tooltip="CLEL BELL WEBSITE"/>
              </a:rPr>
              <a:t>SING</a:t>
            </a:r>
          </a:p>
          <a:p>
            <a:pPr>
              <a:spcBef>
                <a:spcPct val="0"/>
              </a:spcBef>
              <a:buFontTx/>
              <a:buNone/>
            </a:pPr>
            <a:r>
              <a:rPr lang="en-US" altLang="en-US" sz="1800">
                <a:latin typeface="Arial" panose="020B0604020202020204" pitchFamily="34" charset="0"/>
                <a:hlinkClick r:id="rId5" tooltip="CLEL BELL WEBSITE"/>
              </a:rPr>
              <a:t>TALK</a:t>
            </a:r>
          </a:p>
          <a:p>
            <a:pPr>
              <a:spcBef>
                <a:spcPct val="0"/>
              </a:spcBef>
              <a:buFontTx/>
              <a:buNone/>
            </a:pPr>
            <a:r>
              <a:rPr lang="en-US" altLang="en-US" sz="1800">
                <a:latin typeface="Arial" panose="020B0604020202020204" pitchFamily="34" charset="0"/>
                <a:hlinkClick r:id="rId5" tooltip="CLEL BELL WEBSITE"/>
              </a:rPr>
              <a:t>PLAY</a:t>
            </a:r>
            <a:endParaRPr lang="en-US" altLang="en-US" sz="1800">
              <a:latin typeface="Arial" panose="020B0604020202020204" pitchFamily="34" charset="0"/>
            </a:endParaRPr>
          </a:p>
        </p:txBody>
      </p:sp>
      <p:pic>
        <p:nvPicPr>
          <p:cNvPr id="33796" name="Picture 1">
            <a:extLst>
              <a:ext uri="{FF2B5EF4-FFF2-40B4-BE49-F238E27FC236}">
                <a16:creationId xmlns:a16="http://schemas.microsoft.com/office/drawing/2014/main" id="{CFF108EA-30A0-5045-814A-51F8374456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5764" y="55563"/>
            <a:ext cx="423227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2">
            <a:extLst>
              <a:ext uri="{FF2B5EF4-FFF2-40B4-BE49-F238E27FC236}">
                <a16:creationId xmlns:a16="http://schemas.microsoft.com/office/drawing/2014/main" id="{8CD4895E-44DC-1C41-9F90-2419A05195B5}"/>
              </a:ext>
            </a:extLst>
          </p:cNvPr>
          <p:cNvSpPr txBox="1">
            <a:spLocks noChangeArrowheads="1"/>
          </p:cNvSpPr>
          <p:nvPr/>
        </p:nvSpPr>
        <p:spPr bwMode="auto">
          <a:xfrm>
            <a:off x="8853488" y="3328989"/>
            <a:ext cx="2012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Write</a:t>
            </a:r>
          </a:p>
        </p:txBody>
      </p:sp>
      <p:pic>
        <p:nvPicPr>
          <p:cNvPr id="33798" name="Picture 3">
            <a:extLst>
              <a:ext uri="{FF2B5EF4-FFF2-40B4-BE49-F238E27FC236}">
                <a16:creationId xmlns:a16="http://schemas.microsoft.com/office/drawing/2014/main" id="{EEC37A93-6E1C-0347-9456-B3AA03EA02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2900" y="1682750"/>
            <a:ext cx="3989388" cy="39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4">
            <a:extLst>
              <a:ext uri="{FF2B5EF4-FFF2-40B4-BE49-F238E27FC236}">
                <a16:creationId xmlns:a16="http://schemas.microsoft.com/office/drawing/2014/main" id="{8457C533-8CD9-2F44-BAE0-807C01617717}"/>
              </a:ext>
            </a:extLst>
          </p:cNvPr>
          <p:cNvSpPr txBox="1">
            <a:spLocks noChangeArrowheads="1"/>
          </p:cNvSpPr>
          <p:nvPr/>
        </p:nvSpPr>
        <p:spPr bwMode="auto">
          <a:xfrm>
            <a:off x="2640013" y="5815014"/>
            <a:ext cx="1408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Sing</a:t>
            </a:r>
          </a:p>
        </p:txBody>
      </p:sp>
      <p:sp>
        <p:nvSpPr>
          <p:cNvPr id="33800" name="TextBox 1">
            <a:extLst>
              <a:ext uri="{FF2B5EF4-FFF2-40B4-BE49-F238E27FC236}">
                <a16:creationId xmlns:a16="http://schemas.microsoft.com/office/drawing/2014/main" id="{AC631299-83A9-B047-83BB-96864C18CCBB}"/>
              </a:ext>
            </a:extLst>
          </p:cNvPr>
          <p:cNvSpPr txBox="1">
            <a:spLocks noChangeArrowheads="1"/>
          </p:cNvSpPr>
          <p:nvPr/>
        </p:nvSpPr>
        <p:spPr bwMode="auto">
          <a:xfrm>
            <a:off x="5819775" y="3251201"/>
            <a:ext cx="243998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8"/>
              </a:rPr>
              <a:t>Guide to Last Stop on Market Street, Carmela's Wish, and Milo Imagines the World</a:t>
            </a:r>
            <a:endParaRPr lang="en-US" altLang="en-US" sz="1800">
              <a:latin typeface="Arial" panose="020B0604020202020204" pitchFamily="34" charset="0"/>
            </a:endParaRPr>
          </a:p>
        </p:txBody>
      </p:sp>
      <p:sp>
        <p:nvSpPr>
          <p:cNvPr id="33801" name="TextBox 2">
            <a:extLst>
              <a:ext uri="{FF2B5EF4-FFF2-40B4-BE49-F238E27FC236}">
                <a16:creationId xmlns:a16="http://schemas.microsoft.com/office/drawing/2014/main" id="{E28286A9-7E7C-9942-BC01-9F7B798CF88A}"/>
              </a:ext>
            </a:extLst>
          </p:cNvPr>
          <p:cNvSpPr txBox="1">
            <a:spLocks noChangeArrowheads="1"/>
          </p:cNvSpPr>
          <p:nvPr/>
        </p:nvSpPr>
        <p:spPr bwMode="auto">
          <a:xfrm>
            <a:off x="6689726" y="5689600"/>
            <a:ext cx="8921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9"/>
              </a:rPr>
              <a:t>Milo trailer 1 min.</a:t>
            </a:r>
            <a:endParaRPr lang="en-US" altLang="en-US" sz="1800">
              <a:latin typeface="Arial" panose="020B0604020202020204" pitchFamily="34" charset="0"/>
            </a:endParaRPr>
          </a:p>
        </p:txBody>
      </p:sp>
      <p:pic>
        <p:nvPicPr>
          <p:cNvPr id="33802" name="Picture 6">
            <a:extLst>
              <a:ext uri="{FF2B5EF4-FFF2-40B4-BE49-F238E27FC236}">
                <a16:creationId xmlns:a16="http://schemas.microsoft.com/office/drawing/2014/main" id="{CB9EBAFB-8D82-924F-A14B-8FAF87002E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36968" y="835820"/>
            <a:ext cx="108426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TextBox 5">
            <a:extLst>
              <a:ext uri="{FF2B5EF4-FFF2-40B4-BE49-F238E27FC236}">
                <a16:creationId xmlns:a16="http://schemas.microsoft.com/office/drawing/2014/main" id="{049C8522-2D45-424A-9717-EACF932E4F26}"/>
              </a:ext>
            </a:extLst>
          </p:cNvPr>
          <p:cNvSpPr txBox="1">
            <a:spLocks noChangeArrowheads="1"/>
          </p:cNvSpPr>
          <p:nvPr/>
        </p:nvSpPr>
        <p:spPr bwMode="auto">
          <a:xfrm>
            <a:off x="10111789" y="2072482"/>
            <a:ext cx="1238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dirty="0">
                <a:latin typeface="Arial" panose="020B0604020202020204" pitchFamily="34" charset="0"/>
              </a:rPr>
              <a:t>2022 ALA Notable Younger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3">
            <a:extLst>
              <a:ext uri="{FF2B5EF4-FFF2-40B4-BE49-F238E27FC236}">
                <a16:creationId xmlns:a16="http://schemas.microsoft.com/office/drawing/2014/main" id="{8E6322E3-0238-474F-98E2-66E37E0CD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764" y="712788"/>
            <a:ext cx="46386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3">
            <a:extLst>
              <a:ext uri="{FF2B5EF4-FFF2-40B4-BE49-F238E27FC236}">
                <a16:creationId xmlns:a16="http://schemas.microsoft.com/office/drawing/2014/main" id="{A64E71A3-F6DF-9A41-86DA-783B9E8C40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114" y="3429000"/>
            <a:ext cx="5202237"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C76CFE79-B161-404D-8295-A9FAA8BC18B0}"/>
              </a:ext>
            </a:extLst>
          </p:cNvPr>
          <p:cNvSpPr>
            <a:spLocks noGrp="1"/>
          </p:cNvSpPr>
          <p:nvPr>
            <p:ph type="title"/>
          </p:nvPr>
        </p:nvSpPr>
        <p:spPr/>
        <p:txBody>
          <a:bodyPr/>
          <a:lstStyle/>
          <a:p>
            <a:r>
              <a:rPr lang="en-US" altLang="en-US">
                <a:ea typeface="ＭＳ Ｐゴシック" panose="020B0600070205080204" pitchFamily="34" charset="-128"/>
              </a:rPr>
              <a:t>CCBA – Colorado Children’s Book Award</a:t>
            </a:r>
          </a:p>
        </p:txBody>
      </p:sp>
      <p:pic>
        <p:nvPicPr>
          <p:cNvPr id="37890" name="Content Placeholder 4">
            <a:extLst>
              <a:ext uri="{FF2B5EF4-FFF2-40B4-BE49-F238E27FC236}">
                <a16:creationId xmlns:a16="http://schemas.microsoft.com/office/drawing/2014/main" id="{BCA5376B-DB31-4A41-A6B7-8A704A57DB2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1200" y="1417638"/>
            <a:ext cx="3327400" cy="4246562"/>
          </a:xfrm>
        </p:spPr>
      </p:pic>
      <p:sp>
        <p:nvSpPr>
          <p:cNvPr id="37891" name="TextBox 1">
            <a:extLst>
              <a:ext uri="{FF2B5EF4-FFF2-40B4-BE49-F238E27FC236}">
                <a16:creationId xmlns:a16="http://schemas.microsoft.com/office/drawing/2014/main" id="{7A479C9C-6134-184A-A6C7-6E8EA6A2698C}"/>
              </a:ext>
            </a:extLst>
          </p:cNvPr>
          <p:cNvSpPr txBox="1">
            <a:spLocks noChangeArrowheads="1"/>
          </p:cNvSpPr>
          <p:nvPr/>
        </p:nvSpPr>
        <p:spPr bwMode="auto">
          <a:xfrm>
            <a:off x="6530975" y="2332038"/>
            <a:ext cx="2971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4"/>
              </a:rPr>
              <a:t>1 minute official trailer at Mackids</a:t>
            </a:r>
            <a:endParaRPr lang="en-US" altLang="en-US" sz="1800">
              <a:latin typeface="Arial" panose="020B0604020202020204" pitchFamily="34" charset="0"/>
            </a:endParaRPr>
          </a:p>
        </p:txBody>
      </p:sp>
      <p:sp>
        <p:nvSpPr>
          <p:cNvPr id="37892" name="TextBox 1">
            <a:extLst>
              <a:ext uri="{FF2B5EF4-FFF2-40B4-BE49-F238E27FC236}">
                <a16:creationId xmlns:a16="http://schemas.microsoft.com/office/drawing/2014/main" id="{DD3BC459-451C-344D-8E60-BF2B111DC38B}"/>
              </a:ext>
            </a:extLst>
          </p:cNvPr>
          <p:cNvSpPr txBox="1">
            <a:spLocks noChangeArrowheads="1"/>
          </p:cNvSpPr>
          <p:nvPr/>
        </p:nvSpPr>
        <p:spPr bwMode="auto">
          <a:xfrm>
            <a:off x="7029451" y="3430589"/>
            <a:ext cx="24923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5"/>
              </a:rPr>
              <a:t>Teaching bundle created by The Author Village (TAV)</a:t>
            </a:r>
            <a:endParaRPr lang="en-US" altLang="en-US" sz="1800">
              <a:latin typeface="Arial" panose="020B0604020202020204" pitchFamily="34" charset="0"/>
            </a:endParaRPr>
          </a:p>
        </p:txBody>
      </p:sp>
      <p:sp>
        <p:nvSpPr>
          <p:cNvPr id="37893" name="TextBox 2">
            <a:extLst>
              <a:ext uri="{FF2B5EF4-FFF2-40B4-BE49-F238E27FC236}">
                <a16:creationId xmlns:a16="http://schemas.microsoft.com/office/drawing/2014/main" id="{52F5A858-4B32-6A4E-B718-1733444D7AB3}"/>
              </a:ext>
            </a:extLst>
          </p:cNvPr>
          <p:cNvSpPr txBox="1">
            <a:spLocks noChangeArrowheads="1"/>
          </p:cNvSpPr>
          <p:nvPr/>
        </p:nvSpPr>
        <p:spPr bwMode="auto">
          <a:xfrm>
            <a:off x="6242050" y="4608513"/>
            <a:ext cx="39687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Please encourage your students to read and vote for 2022 CCBA.  Votes must be submitted by March 1</a:t>
            </a:r>
            <a:r>
              <a:rPr lang="en-US" altLang="en-US" sz="1800" baseline="30000">
                <a:latin typeface="Arial" panose="020B0604020202020204" pitchFamily="34" charset="0"/>
              </a:rPr>
              <a:t>st</a:t>
            </a:r>
            <a:r>
              <a:rPr lang="en-US" altLang="en-US" sz="1800">
                <a:latin typeface="Arial" panose="020B0604020202020204" pitchFamily="34" charset="0"/>
              </a:rPr>
              <a:t> .  Each school or library can submit up to 20 titles for 2023 CCBA.</a:t>
            </a:r>
          </a:p>
        </p:txBody>
      </p:sp>
      <p:sp>
        <p:nvSpPr>
          <p:cNvPr id="37894" name="TextBox 3">
            <a:extLst>
              <a:ext uri="{FF2B5EF4-FFF2-40B4-BE49-F238E27FC236}">
                <a16:creationId xmlns:a16="http://schemas.microsoft.com/office/drawing/2014/main" id="{7AF35CF6-3F3F-1A43-B65C-7072FD0D61A5}"/>
              </a:ext>
            </a:extLst>
          </p:cNvPr>
          <p:cNvSpPr txBox="1">
            <a:spLocks noChangeArrowheads="1"/>
          </p:cNvSpPr>
          <p:nvPr/>
        </p:nvSpPr>
        <p:spPr bwMode="auto">
          <a:xfrm>
            <a:off x="7508080" y="6058693"/>
            <a:ext cx="3295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hlinkClick r:id="rId6"/>
              </a:rPr>
              <a:t>Link to submit your votes for 2022 and nomiations for 2023</a:t>
            </a:r>
            <a:endParaRPr lang="en-US" altLang="en-US" sz="1800" dirty="0">
              <a:latin typeface="Arial" panose="020B0604020202020204" pitchFamily="34" charset="0"/>
            </a:endParaRPr>
          </a:p>
        </p:txBody>
      </p:sp>
      <p:sp>
        <p:nvSpPr>
          <p:cNvPr id="37895" name="TextBox 1">
            <a:extLst>
              <a:ext uri="{FF2B5EF4-FFF2-40B4-BE49-F238E27FC236}">
                <a16:creationId xmlns:a16="http://schemas.microsoft.com/office/drawing/2014/main" id="{67EA8EE8-AE28-A449-95D1-329C496C90EE}"/>
              </a:ext>
            </a:extLst>
          </p:cNvPr>
          <p:cNvSpPr txBox="1">
            <a:spLocks noChangeArrowheads="1"/>
          </p:cNvSpPr>
          <p:nvPr/>
        </p:nvSpPr>
        <p:spPr bwMode="auto">
          <a:xfrm>
            <a:off x="2543176" y="5883276"/>
            <a:ext cx="2765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7"/>
              </a:rPr>
              <a:t>Teaching Books.net Audio Name Pronunciation</a:t>
            </a:r>
            <a:endParaRPr lang="en-US" altLang="en-US" sz="1800">
              <a:latin typeface="Arial" panose="020B0604020202020204" pitchFamily="34" charset="0"/>
            </a:endParaRPr>
          </a:p>
        </p:txBody>
      </p:sp>
      <p:pic>
        <p:nvPicPr>
          <p:cNvPr id="37896" name="Picture 6">
            <a:extLst>
              <a:ext uri="{FF2B5EF4-FFF2-40B4-BE49-F238E27FC236}">
                <a16:creationId xmlns:a16="http://schemas.microsoft.com/office/drawing/2014/main" id="{CE9A536B-8340-8040-90A3-BE6F652A47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36993" y="1470026"/>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TextBox 5">
            <a:extLst>
              <a:ext uri="{FF2B5EF4-FFF2-40B4-BE49-F238E27FC236}">
                <a16:creationId xmlns:a16="http://schemas.microsoft.com/office/drawing/2014/main" id="{D1C35D00-D711-4345-8775-64F0C56EA2B5}"/>
              </a:ext>
            </a:extLst>
          </p:cNvPr>
          <p:cNvSpPr txBox="1">
            <a:spLocks noChangeArrowheads="1"/>
          </p:cNvSpPr>
          <p:nvPr/>
        </p:nvSpPr>
        <p:spPr bwMode="auto">
          <a:xfrm>
            <a:off x="10236993" y="2863056"/>
            <a:ext cx="1398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2022 ALA Notable Younger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C1266F5E-C406-454C-8DDB-BB1253EBD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1096963"/>
            <a:ext cx="3189288"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itle 1">
            <a:extLst>
              <a:ext uri="{FF2B5EF4-FFF2-40B4-BE49-F238E27FC236}">
                <a16:creationId xmlns:a16="http://schemas.microsoft.com/office/drawing/2014/main" id="{B35DB20B-5800-8B49-93A9-1ED8992BFBD7}"/>
              </a:ext>
            </a:extLst>
          </p:cNvPr>
          <p:cNvSpPr>
            <a:spLocks noGrp="1"/>
          </p:cNvSpPr>
          <p:nvPr>
            <p:ph type="title"/>
          </p:nvPr>
        </p:nvSpPr>
        <p:spPr>
          <a:xfrm>
            <a:off x="1993900" y="160338"/>
            <a:ext cx="8229600" cy="1143000"/>
          </a:xfrm>
        </p:spPr>
        <p:txBody>
          <a:bodyPr/>
          <a:lstStyle/>
          <a:p>
            <a:r>
              <a:rPr lang="en-US" altLang="en-US">
                <a:ea typeface="ＭＳ Ｐゴシック" panose="020B0600070205080204" pitchFamily="34" charset="-128"/>
              </a:rPr>
              <a:t>Cultures and foods </a:t>
            </a:r>
          </a:p>
        </p:txBody>
      </p:sp>
      <p:pic>
        <p:nvPicPr>
          <p:cNvPr id="39939" name="Picture 2">
            <a:extLst>
              <a:ext uri="{FF2B5EF4-FFF2-40B4-BE49-F238E27FC236}">
                <a16:creationId xmlns:a16="http://schemas.microsoft.com/office/drawing/2014/main" id="{BECA5FCB-A223-BB41-B799-B562465B0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998538"/>
            <a:ext cx="410845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3">
            <a:extLst>
              <a:ext uri="{FF2B5EF4-FFF2-40B4-BE49-F238E27FC236}">
                <a16:creationId xmlns:a16="http://schemas.microsoft.com/office/drawing/2014/main" id="{8B874F19-2874-3B45-B135-35414EADC8C3}"/>
              </a:ext>
            </a:extLst>
          </p:cNvPr>
          <p:cNvSpPr txBox="1">
            <a:spLocks noChangeArrowheads="1"/>
          </p:cNvSpPr>
          <p:nvPr/>
        </p:nvSpPr>
        <p:spPr bwMode="auto">
          <a:xfrm>
            <a:off x="6973889" y="4956176"/>
            <a:ext cx="3108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5"/>
              </a:rPr>
              <a:t>Educator's Guide at Holiday House</a:t>
            </a:r>
            <a:endParaRPr lang="en-US" altLang="en-US" sz="1800">
              <a:latin typeface="Arial" panose="020B0604020202020204" pitchFamily="34" charset="0"/>
            </a:endParaRPr>
          </a:p>
        </p:txBody>
      </p:sp>
      <p:pic>
        <p:nvPicPr>
          <p:cNvPr id="39941" name="Picture 6">
            <a:extLst>
              <a:ext uri="{FF2B5EF4-FFF2-40B4-BE49-F238E27FC236}">
                <a16:creationId xmlns:a16="http://schemas.microsoft.com/office/drawing/2014/main" id="{AC15D99B-CE7E-C348-855E-B5BFCC764D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7213" y="4810125"/>
            <a:ext cx="1397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Box 7">
            <a:extLst>
              <a:ext uri="{FF2B5EF4-FFF2-40B4-BE49-F238E27FC236}">
                <a16:creationId xmlns:a16="http://schemas.microsoft.com/office/drawing/2014/main" id="{27192E97-40F2-2D41-9DD4-3472601E1C75}"/>
              </a:ext>
            </a:extLst>
          </p:cNvPr>
          <p:cNvSpPr txBox="1">
            <a:spLocks noChangeArrowheads="1"/>
          </p:cNvSpPr>
          <p:nvPr/>
        </p:nvSpPr>
        <p:spPr bwMode="auto">
          <a:xfrm>
            <a:off x="6904039" y="5694364"/>
            <a:ext cx="21796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Caldecott Medal and 2022</a:t>
            </a:r>
          </a:p>
          <a:p>
            <a:pPr>
              <a:spcBef>
                <a:spcPct val="0"/>
              </a:spcBef>
              <a:buFontTx/>
              <a:buNone/>
            </a:pPr>
            <a:r>
              <a:rPr lang="en-US" altLang="en-US" sz="1800">
                <a:latin typeface="Arial" panose="020B0604020202020204" pitchFamily="34" charset="0"/>
              </a:rPr>
              <a:t>Newbery Honor</a:t>
            </a:r>
          </a:p>
        </p:txBody>
      </p:sp>
      <p:pic>
        <p:nvPicPr>
          <p:cNvPr id="39943" name="Picture 8">
            <a:extLst>
              <a:ext uri="{FF2B5EF4-FFF2-40B4-BE49-F238E27FC236}">
                <a16:creationId xmlns:a16="http://schemas.microsoft.com/office/drawing/2014/main" id="{340EDFA6-0723-BD44-8180-25F18DB9F4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3500" y="534670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Box 1">
            <a:extLst>
              <a:ext uri="{FF2B5EF4-FFF2-40B4-BE49-F238E27FC236}">
                <a16:creationId xmlns:a16="http://schemas.microsoft.com/office/drawing/2014/main" id="{959BDF87-A598-3242-B907-704EF9841D93}"/>
              </a:ext>
            </a:extLst>
          </p:cNvPr>
          <p:cNvSpPr txBox="1">
            <a:spLocks noChangeArrowheads="1"/>
          </p:cNvSpPr>
          <p:nvPr/>
        </p:nvSpPr>
        <p:spPr bwMode="auto">
          <a:xfrm>
            <a:off x="7175500" y="4259263"/>
            <a:ext cx="3048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8"/>
              </a:rPr>
              <a:t>5 min. read aloud at Cincinnati Museum Center</a:t>
            </a:r>
            <a:endParaRPr lang="en-US" altLang="en-US" sz="1800">
              <a:latin typeface="Arial" panose="020B0604020202020204" pitchFamily="34" charset="0"/>
            </a:endParaRPr>
          </a:p>
        </p:txBody>
      </p:sp>
      <p:sp>
        <p:nvSpPr>
          <p:cNvPr id="39945" name="TextBox 1">
            <a:extLst>
              <a:ext uri="{FF2B5EF4-FFF2-40B4-BE49-F238E27FC236}">
                <a16:creationId xmlns:a16="http://schemas.microsoft.com/office/drawing/2014/main" id="{AD855A2A-1C25-4049-AA60-A2B1D080FDC2}"/>
              </a:ext>
            </a:extLst>
          </p:cNvPr>
          <p:cNvSpPr txBox="1">
            <a:spLocks noChangeArrowheads="1"/>
          </p:cNvSpPr>
          <p:nvPr/>
        </p:nvSpPr>
        <p:spPr bwMode="auto">
          <a:xfrm>
            <a:off x="1912938" y="5934076"/>
            <a:ext cx="23225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9"/>
              </a:rPr>
              <a:t>Peek inside at Penguin Random House</a:t>
            </a:r>
            <a:endParaRPr lang="en-US" altLang="en-US" sz="1800">
              <a:latin typeface="Arial" panose="020B0604020202020204" pitchFamily="34" charset="0"/>
            </a:endParaRPr>
          </a:p>
        </p:txBody>
      </p:sp>
      <p:sp>
        <p:nvSpPr>
          <p:cNvPr id="39946" name="TextBox 2">
            <a:extLst>
              <a:ext uri="{FF2B5EF4-FFF2-40B4-BE49-F238E27FC236}">
                <a16:creationId xmlns:a16="http://schemas.microsoft.com/office/drawing/2014/main" id="{E208D2DB-9AF4-C545-ADF4-F0F6B761AB14}"/>
              </a:ext>
            </a:extLst>
          </p:cNvPr>
          <p:cNvSpPr txBox="1">
            <a:spLocks noChangeArrowheads="1"/>
          </p:cNvSpPr>
          <p:nvPr/>
        </p:nvSpPr>
        <p:spPr bwMode="auto">
          <a:xfrm>
            <a:off x="3389314" y="5278438"/>
            <a:ext cx="17684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10"/>
              </a:rPr>
              <a:t>Juana Martinez Neal website</a:t>
            </a:r>
            <a:endParaRPr lang="en-US" altLang="en-US" sz="1800">
              <a:latin typeface="Arial" panose="020B0604020202020204" pitchFamily="34" charset="0"/>
            </a:endParaRPr>
          </a:p>
        </p:txBody>
      </p:sp>
      <p:pic>
        <p:nvPicPr>
          <p:cNvPr id="12" name="Picture 6">
            <a:extLst>
              <a:ext uri="{FF2B5EF4-FFF2-40B4-BE49-F238E27FC236}">
                <a16:creationId xmlns:a16="http://schemas.microsoft.com/office/drawing/2014/main" id="{E156C63B-A225-1D4E-BF8C-ACE535B30D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28993" y="2609516"/>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5">
            <a:extLst>
              <a:ext uri="{FF2B5EF4-FFF2-40B4-BE49-F238E27FC236}">
                <a16:creationId xmlns:a16="http://schemas.microsoft.com/office/drawing/2014/main" id="{67B06E78-ED66-184D-8309-A7F9B943F213}"/>
              </a:ext>
            </a:extLst>
          </p:cNvPr>
          <p:cNvSpPr txBox="1">
            <a:spLocks noChangeArrowheads="1"/>
          </p:cNvSpPr>
          <p:nvPr/>
        </p:nvSpPr>
        <p:spPr bwMode="auto">
          <a:xfrm>
            <a:off x="10822654" y="3793792"/>
            <a:ext cx="1398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ALA Notable Younger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15D18606-680B-0247-91C4-14541E17BD55}"/>
              </a:ext>
            </a:extLst>
          </p:cNvPr>
          <p:cNvSpPr>
            <a:spLocks noGrp="1"/>
          </p:cNvSpPr>
          <p:nvPr>
            <p:ph type="title"/>
          </p:nvPr>
        </p:nvSpPr>
        <p:spPr/>
        <p:txBody>
          <a:bodyPr/>
          <a:lstStyle/>
          <a:p>
            <a:r>
              <a:rPr lang="en-US" altLang="en-US">
                <a:ea typeface="ＭＳ Ｐゴシック" panose="020B0600070205080204" pitchFamily="34" charset="-128"/>
              </a:rPr>
              <a:t>Life at the Border</a:t>
            </a:r>
          </a:p>
        </p:txBody>
      </p:sp>
      <p:pic>
        <p:nvPicPr>
          <p:cNvPr id="41987" name="Picture 3">
            <a:extLst>
              <a:ext uri="{FF2B5EF4-FFF2-40B4-BE49-F238E27FC236}">
                <a16:creationId xmlns:a16="http://schemas.microsoft.com/office/drawing/2014/main" id="{9B592CF7-9FF3-9547-9569-2F91CC3A4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9" y="1312863"/>
            <a:ext cx="3819525"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4">
            <a:extLst>
              <a:ext uri="{FF2B5EF4-FFF2-40B4-BE49-F238E27FC236}">
                <a16:creationId xmlns:a16="http://schemas.microsoft.com/office/drawing/2014/main" id="{AF7ADB3F-60A7-7347-B6D3-C7C2C95DE8E4}"/>
              </a:ext>
            </a:extLst>
          </p:cNvPr>
          <p:cNvSpPr txBox="1">
            <a:spLocks noChangeArrowheads="1"/>
          </p:cNvSpPr>
          <p:nvPr/>
        </p:nvSpPr>
        <p:spPr bwMode="auto">
          <a:xfrm>
            <a:off x="2279650" y="5303838"/>
            <a:ext cx="3633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4"/>
              </a:rPr>
              <a:t>Teacher's guide at Random House</a:t>
            </a:r>
            <a:endParaRPr lang="en-US" altLang="en-US" sz="1800">
              <a:latin typeface="Arial" panose="020B0604020202020204" pitchFamily="34" charset="0"/>
            </a:endParaRPr>
          </a:p>
        </p:txBody>
      </p:sp>
      <p:pic>
        <p:nvPicPr>
          <p:cNvPr id="41989" name="Picture 5">
            <a:extLst>
              <a:ext uri="{FF2B5EF4-FFF2-40B4-BE49-F238E27FC236}">
                <a16:creationId xmlns:a16="http://schemas.microsoft.com/office/drawing/2014/main" id="{95FE0A18-B7A8-C043-A578-8D2CF5F1A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876" y="1133475"/>
            <a:ext cx="3298825"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6">
            <a:extLst>
              <a:ext uri="{FF2B5EF4-FFF2-40B4-BE49-F238E27FC236}">
                <a16:creationId xmlns:a16="http://schemas.microsoft.com/office/drawing/2014/main" id="{295AE752-983E-E34A-BC28-CE3D504F079C}"/>
              </a:ext>
            </a:extLst>
          </p:cNvPr>
          <p:cNvSpPr txBox="1">
            <a:spLocks noChangeArrowheads="1"/>
          </p:cNvSpPr>
          <p:nvPr/>
        </p:nvSpPr>
        <p:spPr bwMode="auto">
          <a:xfrm>
            <a:off x="7394576" y="5303838"/>
            <a:ext cx="2816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6"/>
              </a:rPr>
              <a:t>Yuyi Morales explains this allegory tribute to border lands and courage to adults</a:t>
            </a:r>
            <a:endParaRPr lang="en-US" altLang="en-US" sz="1800">
              <a:latin typeface="Arial" panose="020B0604020202020204" pitchFamily="34" charset="0"/>
            </a:endParaRPr>
          </a:p>
        </p:txBody>
      </p:sp>
      <p:pic>
        <p:nvPicPr>
          <p:cNvPr id="41991" name="Picture 6">
            <a:extLst>
              <a:ext uri="{FF2B5EF4-FFF2-40B4-BE49-F238E27FC236}">
                <a16:creationId xmlns:a16="http://schemas.microsoft.com/office/drawing/2014/main" id="{67A84B3C-48EB-8349-A6DB-D6FE444466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3763" y="4097338"/>
            <a:ext cx="1270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Box 7">
            <a:extLst>
              <a:ext uri="{FF2B5EF4-FFF2-40B4-BE49-F238E27FC236}">
                <a16:creationId xmlns:a16="http://schemas.microsoft.com/office/drawing/2014/main" id="{43A44E65-9297-2047-9046-5A862B759D7D}"/>
              </a:ext>
            </a:extLst>
          </p:cNvPr>
          <p:cNvSpPr txBox="1">
            <a:spLocks noChangeArrowheads="1"/>
          </p:cNvSpPr>
          <p:nvPr/>
        </p:nvSpPr>
        <p:spPr bwMode="auto">
          <a:xfrm>
            <a:off x="5959475" y="5432425"/>
            <a:ext cx="18034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Pura Belpre Youth Illustration Honor Book</a:t>
            </a:r>
          </a:p>
        </p:txBody>
      </p:sp>
      <p:sp>
        <p:nvSpPr>
          <p:cNvPr id="41993" name="TextBox 2">
            <a:extLst>
              <a:ext uri="{FF2B5EF4-FFF2-40B4-BE49-F238E27FC236}">
                <a16:creationId xmlns:a16="http://schemas.microsoft.com/office/drawing/2014/main" id="{1218C41D-87A6-9349-AE19-0209D67EEF15}"/>
              </a:ext>
            </a:extLst>
          </p:cNvPr>
          <p:cNvSpPr txBox="1">
            <a:spLocks noChangeArrowheads="1"/>
          </p:cNvSpPr>
          <p:nvPr/>
        </p:nvSpPr>
        <p:spPr bwMode="auto">
          <a:xfrm>
            <a:off x="2789238" y="4430714"/>
            <a:ext cx="2286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8"/>
              </a:rPr>
              <a:t>Suggested uses at NEA for Read Across America</a:t>
            </a:r>
            <a:endParaRPr lang="en-US" altLang="en-US" sz="1800">
              <a:latin typeface="Arial" panose="020B0604020202020204" pitchFamily="34" charset="0"/>
            </a:endParaRPr>
          </a:p>
        </p:txBody>
      </p:sp>
      <p:pic>
        <p:nvPicPr>
          <p:cNvPr id="10" name="Picture 6">
            <a:extLst>
              <a:ext uri="{FF2B5EF4-FFF2-40B4-BE49-F238E27FC236}">
                <a16:creationId xmlns:a16="http://schemas.microsoft.com/office/drawing/2014/main" id="{D4919254-58F3-0942-866B-708EA4147C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98175" y="1510464"/>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2FF31B8-2563-C845-B430-EFCE3FAD6DDE}"/>
              </a:ext>
            </a:extLst>
          </p:cNvPr>
          <p:cNvSpPr txBox="1"/>
          <p:nvPr/>
        </p:nvSpPr>
        <p:spPr>
          <a:xfrm>
            <a:off x="10996863" y="3080084"/>
            <a:ext cx="1133475" cy="923330"/>
          </a:xfrm>
          <a:prstGeom prst="rect">
            <a:avLst/>
          </a:prstGeom>
          <a:noFill/>
        </p:spPr>
        <p:txBody>
          <a:bodyPr wrap="square" rtlCol="0">
            <a:spAutoFit/>
          </a:bodyPr>
          <a:lstStyle/>
          <a:p>
            <a:r>
              <a:rPr lang="en-US" dirty="0"/>
              <a:t>2022 ALA</a:t>
            </a:r>
          </a:p>
          <a:p>
            <a:r>
              <a:rPr lang="en-US" dirty="0"/>
              <a:t>Notable</a:t>
            </a:r>
          </a:p>
          <a:p>
            <a:r>
              <a:rPr lang="en-US" dirty="0"/>
              <a:t>Younger</a:t>
            </a:r>
          </a:p>
        </p:txBody>
      </p:sp>
      <p:pic>
        <p:nvPicPr>
          <p:cNvPr id="12" name="Picture 6">
            <a:extLst>
              <a:ext uri="{FF2B5EF4-FFF2-40B4-BE49-F238E27FC236}">
                <a16:creationId xmlns:a16="http://schemas.microsoft.com/office/drawing/2014/main" id="{9BE15FC1-8024-DB44-A348-9228E38F89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451" y="1935956"/>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5">
            <a:extLst>
              <a:ext uri="{FF2B5EF4-FFF2-40B4-BE49-F238E27FC236}">
                <a16:creationId xmlns:a16="http://schemas.microsoft.com/office/drawing/2014/main" id="{A292E13B-EF4E-D545-8757-2D86F44C0923}"/>
              </a:ext>
            </a:extLst>
          </p:cNvPr>
          <p:cNvSpPr txBox="1">
            <a:spLocks noChangeArrowheads="1"/>
          </p:cNvSpPr>
          <p:nvPr/>
        </p:nvSpPr>
        <p:spPr bwMode="auto">
          <a:xfrm>
            <a:off x="312112" y="3120232"/>
            <a:ext cx="1398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ALA Notable Younger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FDEC7549-4D56-EF41-9FAB-B01AEFB5B44E}"/>
              </a:ext>
            </a:extLst>
          </p:cNvPr>
          <p:cNvSpPr>
            <a:spLocks noGrp="1"/>
          </p:cNvSpPr>
          <p:nvPr>
            <p:ph type="title"/>
          </p:nvPr>
        </p:nvSpPr>
        <p:spPr/>
        <p:txBody>
          <a:bodyPr/>
          <a:lstStyle/>
          <a:p>
            <a:r>
              <a:rPr lang="en-US" altLang="en-US">
                <a:ea typeface="ＭＳ Ｐゴシック" panose="020B0600070205080204" pitchFamily="34" charset="-128"/>
              </a:rPr>
              <a:t>Humor</a:t>
            </a:r>
          </a:p>
        </p:txBody>
      </p:sp>
      <p:pic>
        <p:nvPicPr>
          <p:cNvPr id="44034" name="Picture 1">
            <a:extLst>
              <a:ext uri="{FF2B5EF4-FFF2-40B4-BE49-F238E27FC236}">
                <a16:creationId xmlns:a16="http://schemas.microsoft.com/office/drawing/2014/main" id="{DE443B39-E8C8-DD4D-89B3-BF82B7212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0" y="1840248"/>
            <a:ext cx="2614613"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2">
            <a:extLst>
              <a:ext uri="{FF2B5EF4-FFF2-40B4-BE49-F238E27FC236}">
                <a16:creationId xmlns:a16="http://schemas.microsoft.com/office/drawing/2014/main" id="{9F8D078C-CC30-CD46-836F-BF2A06714B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470150"/>
            <a:ext cx="2286000"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3">
            <a:extLst>
              <a:ext uri="{FF2B5EF4-FFF2-40B4-BE49-F238E27FC236}">
                <a16:creationId xmlns:a16="http://schemas.microsoft.com/office/drawing/2014/main" id="{3358C664-3595-8144-8843-F2FBD60ABDB2}"/>
              </a:ext>
            </a:extLst>
          </p:cNvPr>
          <p:cNvSpPr txBox="1">
            <a:spLocks noChangeArrowheads="1"/>
          </p:cNvSpPr>
          <p:nvPr/>
        </p:nvSpPr>
        <p:spPr bwMode="auto">
          <a:xfrm>
            <a:off x="2146301" y="5651500"/>
            <a:ext cx="24495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5"/>
              </a:rPr>
              <a:t>12 min. read aloud by author Brad Meltzer at Barnes &amp; Noble</a:t>
            </a:r>
            <a:endParaRPr lang="en-US" altLang="en-US" sz="1800">
              <a:latin typeface="Arial" panose="020B0604020202020204" pitchFamily="34" charset="0"/>
            </a:endParaRPr>
          </a:p>
        </p:txBody>
      </p:sp>
      <p:sp>
        <p:nvSpPr>
          <p:cNvPr id="44037" name="TextBox 1">
            <a:extLst>
              <a:ext uri="{FF2B5EF4-FFF2-40B4-BE49-F238E27FC236}">
                <a16:creationId xmlns:a16="http://schemas.microsoft.com/office/drawing/2014/main" id="{CEE5B730-F09F-CA40-B386-A6F86E253900}"/>
              </a:ext>
            </a:extLst>
          </p:cNvPr>
          <p:cNvSpPr txBox="1">
            <a:spLocks noChangeArrowheads="1"/>
          </p:cNvSpPr>
          <p:nvPr/>
        </p:nvSpPr>
        <p:spPr bwMode="auto">
          <a:xfrm>
            <a:off x="5299076" y="5927725"/>
            <a:ext cx="2297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6"/>
              </a:rPr>
              <a:t>Mem Fox website</a:t>
            </a:r>
            <a:endParaRPr lang="en-US" altLang="en-US" sz="1800">
              <a:latin typeface="Arial" panose="020B0604020202020204" pitchFamily="34" charset="0"/>
            </a:endParaRPr>
          </a:p>
        </p:txBody>
      </p:sp>
      <p:sp>
        <p:nvSpPr>
          <p:cNvPr id="44038" name="TextBox 2">
            <a:hlinkClick r:id="rId7"/>
            <a:extLst>
              <a:ext uri="{FF2B5EF4-FFF2-40B4-BE49-F238E27FC236}">
                <a16:creationId xmlns:a16="http://schemas.microsoft.com/office/drawing/2014/main" id="{1FBFE2D9-172C-3247-845F-70FBB627415D}"/>
              </a:ext>
            </a:extLst>
          </p:cNvPr>
          <p:cNvSpPr txBox="1">
            <a:spLocks noChangeArrowheads="1"/>
          </p:cNvSpPr>
          <p:nvPr/>
        </p:nvSpPr>
        <p:spPr bwMode="auto">
          <a:xfrm>
            <a:off x="7513639" y="4071939"/>
            <a:ext cx="21097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7"/>
              </a:rPr>
              <a:t>1 min introduction for teachers from Scholastic</a:t>
            </a:r>
            <a:endParaRPr lang="en-US" altLang="en-US" sz="1800">
              <a:latin typeface="Arial" panose="020B0604020202020204" pitchFamily="34" charset="0"/>
            </a:endParaRPr>
          </a:p>
        </p:txBody>
      </p:sp>
      <p:sp>
        <p:nvSpPr>
          <p:cNvPr id="44039" name="TextBox 3">
            <a:extLst>
              <a:ext uri="{FF2B5EF4-FFF2-40B4-BE49-F238E27FC236}">
                <a16:creationId xmlns:a16="http://schemas.microsoft.com/office/drawing/2014/main" id="{009FA86B-70DF-9F4E-A3F8-7C9092C888C7}"/>
              </a:ext>
            </a:extLst>
          </p:cNvPr>
          <p:cNvSpPr txBox="1">
            <a:spLocks noChangeArrowheads="1"/>
          </p:cNvSpPr>
          <p:nvPr/>
        </p:nvSpPr>
        <p:spPr bwMode="auto">
          <a:xfrm>
            <a:off x="8567739" y="5383213"/>
            <a:ext cx="167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8"/>
              </a:rPr>
              <a:t>5 min. read aloud by Greenville Public Library</a:t>
            </a:r>
            <a:endParaRPr lang="en-US" altLang="en-US" sz="1800">
              <a:latin typeface="Arial" panose="020B0604020202020204" pitchFamily="34" charset="0"/>
            </a:endParaRPr>
          </a:p>
        </p:txBody>
      </p:sp>
      <p:pic>
        <p:nvPicPr>
          <p:cNvPr id="44040" name="Picture 1">
            <a:extLst>
              <a:ext uri="{FF2B5EF4-FFF2-40B4-BE49-F238E27FC236}">
                <a16:creationId xmlns:a16="http://schemas.microsoft.com/office/drawing/2014/main" id="{05BBE919-583F-5B44-A445-5790A85BEC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0663" y="442913"/>
            <a:ext cx="22860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A7CCA21-D46B-C14E-AACF-A31878DE5F92}"/>
              </a:ext>
            </a:extLst>
          </p:cNvPr>
          <p:cNvSpPr txBox="1"/>
          <p:nvPr/>
        </p:nvSpPr>
        <p:spPr>
          <a:xfrm>
            <a:off x="10491537" y="1840248"/>
            <a:ext cx="1419726" cy="707886"/>
          </a:xfrm>
          <a:prstGeom prst="rect">
            <a:avLst/>
          </a:prstGeom>
          <a:noFill/>
        </p:spPr>
        <p:txBody>
          <a:bodyPr wrap="square" rtlCol="0">
            <a:spAutoFit/>
          </a:bodyPr>
          <a:lstStyle/>
          <a:p>
            <a:r>
              <a:rPr lang="en-US" sz="2000" b="1" dirty="0"/>
              <a:t>March 2, 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E690B82A-BF4F-7645-8489-4D06EB555623}"/>
              </a:ext>
            </a:extLst>
          </p:cNvPr>
          <p:cNvSpPr>
            <a:spLocks noGrp="1"/>
          </p:cNvSpPr>
          <p:nvPr>
            <p:ph type="title"/>
          </p:nvPr>
        </p:nvSpPr>
        <p:spPr>
          <a:xfrm>
            <a:off x="2662238" y="65088"/>
            <a:ext cx="8229600" cy="1143000"/>
          </a:xfrm>
        </p:spPr>
        <p:txBody>
          <a:bodyPr>
            <a:normAutofit fontScale="90000"/>
          </a:bodyPr>
          <a:lstStyle/>
          <a:p>
            <a:r>
              <a:rPr lang="en-US" altLang="en-US">
                <a:ea typeface="ＭＳ Ｐゴシック" panose="020B0600070205080204" pitchFamily="34" charset="-128"/>
              </a:rPr>
              <a:t>2022 Caldecott Honors</a:t>
            </a:r>
            <a:br>
              <a:rPr lang="en-US" altLang="en-US">
                <a:ea typeface="ＭＳ Ｐゴシック" panose="020B0600070205080204" pitchFamily="34" charset="-128"/>
              </a:rPr>
            </a:br>
            <a:r>
              <a:rPr lang="en-US" altLang="en-US">
                <a:ea typeface="ＭＳ Ｐゴシック" panose="020B0600070205080204" pitchFamily="34" charset="-128"/>
              </a:rPr>
              <a:t>Tributes to Nature</a:t>
            </a:r>
          </a:p>
        </p:txBody>
      </p:sp>
      <p:pic>
        <p:nvPicPr>
          <p:cNvPr id="46082" name="Picture 7">
            <a:extLst>
              <a:ext uri="{FF2B5EF4-FFF2-40B4-BE49-F238E27FC236}">
                <a16:creationId xmlns:a16="http://schemas.microsoft.com/office/drawing/2014/main" id="{DC8C293D-7CD0-C14D-A9EF-C880C7633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8738" y="4733926"/>
            <a:ext cx="15732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7">
            <a:extLst>
              <a:ext uri="{FF2B5EF4-FFF2-40B4-BE49-F238E27FC236}">
                <a16:creationId xmlns:a16="http://schemas.microsoft.com/office/drawing/2014/main" id="{70BC23A7-E3A8-7342-A553-DC38880FB8A2}"/>
              </a:ext>
            </a:extLst>
          </p:cNvPr>
          <p:cNvSpPr txBox="1">
            <a:spLocks noChangeArrowheads="1"/>
          </p:cNvSpPr>
          <p:nvPr/>
        </p:nvSpPr>
        <p:spPr bwMode="auto">
          <a:xfrm>
            <a:off x="1717675" y="5824539"/>
            <a:ext cx="13985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2022 ALA Notable Younger</a:t>
            </a:r>
          </a:p>
        </p:txBody>
      </p:sp>
      <p:pic>
        <p:nvPicPr>
          <p:cNvPr id="46084" name="Picture 6">
            <a:extLst>
              <a:ext uri="{FF2B5EF4-FFF2-40B4-BE49-F238E27FC236}">
                <a16:creationId xmlns:a16="http://schemas.microsoft.com/office/drawing/2014/main" id="{CBB5B463-931B-BD4D-801B-564CA4031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676" y="4557713"/>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1">
            <a:extLst>
              <a:ext uri="{FF2B5EF4-FFF2-40B4-BE49-F238E27FC236}">
                <a16:creationId xmlns:a16="http://schemas.microsoft.com/office/drawing/2014/main" id="{8BFF6986-4187-E94C-9182-CD5424D163E0}"/>
              </a:ext>
            </a:extLst>
          </p:cNvPr>
          <p:cNvSpPr txBox="1">
            <a:spLocks noChangeArrowheads="1"/>
          </p:cNvSpPr>
          <p:nvPr/>
        </p:nvSpPr>
        <p:spPr bwMode="auto">
          <a:xfrm>
            <a:off x="11088688" y="4310063"/>
            <a:ext cx="11334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2022 ALA Notable </a:t>
            </a:r>
          </a:p>
          <a:p>
            <a:pPr>
              <a:spcBef>
                <a:spcPct val="0"/>
              </a:spcBef>
              <a:buFontTx/>
              <a:buNone/>
            </a:pPr>
            <a:r>
              <a:rPr lang="en-US" altLang="en-US" sz="1800" dirty="0">
                <a:latin typeface="Arial" panose="020B0604020202020204" pitchFamily="34" charset="0"/>
              </a:rPr>
              <a:t>Younger</a:t>
            </a:r>
          </a:p>
        </p:txBody>
      </p:sp>
      <p:pic>
        <p:nvPicPr>
          <p:cNvPr id="46086" name="Picture 8">
            <a:extLst>
              <a:ext uri="{FF2B5EF4-FFF2-40B4-BE49-F238E27FC236}">
                <a16:creationId xmlns:a16="http://schemas.microsoft.com/office/drawing/2014/main" id="{74405DAA-AC52-E34F-875E-5DEB81C458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1238" y="1430339"/>
            <a:ext cx="3160712"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
            <a:extLst>
              <a:ext uri="{FF2B5EF4-FFF2-40B4-BE49-F238E27FC236}">
                <a16:creationId xmlns:a16="http://schemas.microsoft.com/office/drawing/2014/main" id="{8A4CA4A1-75CC-C742-8F0E-B0BAE6EF6C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7938" y="1312863"/>
            <a:ext cx="316230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TextBox 2">
            <a:extLst>
              <a:ext uri="{FF2B5EF4-FFF2-40B4-BE49-F238E27FC236}">
                <a16:creationId xmlns:a16="http://schemas.microsoft.com/office/drawing/2014/main" id="{443CB2C3-229A-F746-9698-B069A690C1DC}"/>
              </a:ext>
            </a:extLst>
          </p:cNvPr>
          <p:cNvSpPr txBox="1">
            <a:spLocks noChangeArrowheads="1"/>
          </p:cNvSpPr>
          <p:nvPr/>
        </p:nvSpPr>
        <p:spPr bwMode="auto">
          <a:xfrm>
            <a:off x="7796213" y="4176713"/>
            <a:ext cx="2139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7"/>
              </a:rPr>
              <a:t>2 min. intro by Shawn Harris</a:t>
            </a:r>
            <a:endParaRPr lang="en-US" altLang="en-US" sz="1800">
              <a:latin typeface="Arial" panose="020B0604020202020204" pitchFamily="34" charset="0"/>
            </a:endParaRPr>
          </a:p>
        </p:txBody>
      </p:sp>
      <p:sp>
        <p:nvSpPr>
          <p:cNvPr id="46089" name="TextBox 3">
            <a:extLst>
              <a:ext uri="{FF2B5EF4-FFF2-40B4-BE49-F238E27FC236}">
                <a16:creationId xmlns:a16="http://schemas.microsoft.com/office/drawing/2014/main" id="{2FDAB138-F28C-3349-87C3-ACBD5EA92A20}"/>
              </a:ext>
            </a:extLst>
          </p:cNvPr>
          <p:cNvSpPr txBox="1">
            <a:spLocks noChangeArrowheads="1"/>
          </p:cNvSpPr>
          <p:nvPr/>
        </p:nvSpPr>
        <p:spPr bwMode="auto">
          <a:xfrm>
            <a:off x="3352800" y="4557713"/>
            <a:ext cx="17732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8"/>
              </a:rPr>
              <a:t>3 min. Storytime at Midstate Education District</a:t>
            </a:r>
            <a:endParaRPr lang="en-US" altLang="en-US" sz="1800">
              <a:latin typeface="Arial" panose="020B0604020202020204" pitchFamily="34" charset="0"/>
            </a:endParaRPr>
          </a:p>
        </p:txBody>
      </p:sp>
      <p:pic>
        <p:nvPicPr>
          <p:cNvPr id="46090" name="Picture 7">
            <a:extLst>
              <a:ext uri="{FF2B5EF4-FFF2-40B4-BE49-F238E27FC236}">
                <a16:creationId xmlns:a16="http://schemas.microsoft.com/office/drawing/2014/main" id="{2CA03945-DF33-F040-9941-794CC8F8F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951" y="3270251"/>
            <a:ext cx="157321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1" name="TextBox 1">
            <a:extLst>
              <a:ext uri="{FF2B5EF4-FFF2-40B4-BE49-F238E27FC236}">
                <a16:creationId xmlns:a16="http://schemas.microsoft.com/office/drawing/2014/main" id="{6001827A-74AE-6A4F-8AEB-171880E830EA}"/>
              </a:ext>
            </a:extLst>
          </p:cNvPr>
          <p:cNvSpPr txBox="1">
            <a:spLocks noChangeArrowheads="1"/>
          </p:cNvSpPr>
          <p:nvPr/>
        </p:nvSpPr>
        <p:spPr bwMode="auto">
          <a:xfrm>
            <a:off x="7065964" y="5048252"/>
            <a:ext cx="1882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b="1" dirty="0"/>
              <a:t>May 4, 2021</a:t>
            </a:r>
          </a:p>
        </p:txBody>
      </p:sp>
      <p:pic>
        <p:nvPicPr>
          <p:cNvPr id="13" name="Picture 6">
            <a:extLst>
              <a:ext uri="{FF2B5EF4-FFF2-40B4-BE49-F238E27FC236}">
                <a16:creationId xmlns:a16="http://schemas.microsoft.com/office/drawing/2014/main" id="{71511288-674D-4947-9CA3-E98A9567C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0955" y="2966955"/>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425727B2-D1D9-974F-8F08-1E69EE14D562}"/>
              </a:ext>
            </a:extLst>
          </p:cNvPr>
          <p:cNvSpPr>
            <a:spLocks noGrp="1"/>
          </p:cNvSpPr>
          <p:nvPr>
            <p:ph type="title"/>
          </p:nvPr>
        </p:nvSpPr>
        <p:spPr>
          <a:xfrm>
            <a:off x="1524000" y="471488"/>
            <a:ext cx="8229600" cy="1143000"/>
          </a:xfrm>
        </p:spPr>
        <p:txBody>
          <a:bodyPr>
            <a:normAutofit fontScale="90000"/>
          </a:bodyPr>
          <a:lstStyle/>
          <a:p>
            <a:r>
              <a:rPr lang="en-US" altLang="en-US">
                <a:ea typeface="ＭＳ Ｐゴシック" panose="020B0600070205080204" pitchFamily="34" charset="-128"/>
              </a:rPr>
              <a:t>Picture Books to promote peace and mindfulness</a:t>
            </a:r>
          </a:p>
        </p:txBody>
      </p:sp>
      <p:pic>
        <p:nvPicPr>
          <p:cNvPr id="48130" name="Picture 2">
            <a:extLst>
              <a:ext uri="{FF2B5EF4-FFF2-40B4-BE49-F238E27FC236}">
                <a16:creationId xmlns:a16="http://schemas.microsoft.com/office/drawing/2014/main" id="{E42DA71B-A59A-8145-BD8C-7B774B578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6764" y="1614488"/>
            <a:ext cx="3240087"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a:extLst>
              <a:ext uri="{FF2B5EF4-FFF2-40B4-BE49-F238E27FC236}">
                <a16:creationId xmlns:a16="http://schemas.microsoft.com/office/drawing/2014/main" id="{E50D920A-0322-E542-9014-F4742E5E4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550" y="1614489"/>
            <a:ext cx="2706688"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1">
            <a:extLst>
              <a:ext uri="{FF2B5EF4-FFF2-40B4-BE49-F238E27FC236}">
                <a16:creationId xmlns:a16="http://schemas.microsoft.com/office/drawing/2014/main" id="{F6D1FBA7-1FAD-7C49-9749-72C7D56AB64F}"/>
              </a:ext>
            </a:extLst>
          </p:cNvPr>
          <p:cNvSpPr txBox="1">
            <a:spLocks noChangeArrowheads="1"/>
          </p:cNvSpPr>
          <p:nvPr/>
        </p:nvSpPr>
        <p:spPr bwMode="auto">
          <a:xfrm>
            <a:off x="7947026" y="5243513"/>
            <a:ext cx="247491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5"/>
              </a:rPr>
              <a:t>10 min, Book Chat with illustrator Corinna Luyken</a:t>
            </a:r>
            <a:r>
              <a:rPr lang="en-US" altLang="en-US" sz="1800">
                <a:latin typeface="Arial" panose="020B0604020202020204" pitchFamily="34" charset="0"/>
              </a:rPr>
              <a:t> and teacher’s guide at Little Brown Books.</a:t>
            </a:r>
          </a:p>
        </p:txBody>
      </p:sp>
      <p:sp>
        <p:nvSpPr>
          <p:cNvPr id="48133" name="TextBox 1">
            <a:extLst>
              <a:ext uri="{FF2B5EF4-FFF2-40B4-BE49-F238E27FC236}">
                <a16:creationId xmlns:a16="http://schemas.microsoft.com/office/drawing/2014/main" id="{3A841ED0-F807-BD4C-9C17-EA9C8440E058}"/>
              </a:ext>
            </a:extLst>
          </p:cNvPr>
          <p:cNvSpPr txBox="1">
            <a:spLocks noChangeArrowheads="1"/>
          </p:cNvSpPr>
          <p:nvPr/>
        </p:nvSpPr>
        <p:spPr bwMode="auto">
          <a:xfrm>
            <a:off x="2457451" y="5888038"/>
            <a:ext cx="29622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hlinkClick r:id="rId6"/>
              </a:rPr>
              <a:t>10 min. read aloud by Sankofa Read Aloud</a:t>
            </a:r>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68139202-965C-4848-9CEC-FC27F336BF9C}"/>
              </a:ext>
            </a:extLst>
          </p:cNvPr>
          <p:cNvSpPr>
            <a:spLocks noGrp="1"/>
          </p:cNvSpPr>
          <p:nvPr>
            <p:ph type="title"/>
          </p:nvPr>
        </p:nvSpPr>
        <p:spPr/>
        <p:txBody>
          <a:bodyPr/>
          <a:lstStyle/>
          <a:p>
            <a:r>
              <a:rPr lang="en-US" altLang="en-US">
                <a:ea typeface="ＭＳ Ｐゴシック" panose="020B0600070205080204" pitchFamily="34" charset="-128"/>
              </a:rPr>
              <a:t>Beginning of school picture book</a:t>
            </a:r>
            <a:br>
              <a:rPr lang="en-US" altLang="en-US">
                <a:ea typeface="ＭＳ Ｐゴシック" panose="020B0600070205080204" pitchFamily="34" charset="-128"/>
              </a:rPr>
            </a:br>
            <a:r>
              <a:rPr lang="en-US" altLang="en-US">
                <a:ea typeface="ＭＳ Ｐゴシック" panose="020B0600070205080204" pitchFamily="34" charset="-128"/>
              </a:rPr>
              <a:t>                                         read alouds</a:t>
            </a:r>
          </a:p>
        </p:txBody>
      </p:sp>
      <p:pic>
        <p:nvPicPr>
          <p:cNvPr id="50178" name="Picture 4">
            <a:extLst>
              <a:ext uri="{FF2B5EF4-FFF2-40B4-BE49-F238E27FC236}">
                <a16:creationId xmlns:a16="http://schemas.microsoft.com/office/drawing/2014/main" id="{82204280-BDB3-3443-B61D-A82499444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075" y="2033588"/>
            <a:ext cx="3303588"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a:extLst>
              <a:ext uri="{FF2B5EF4-FFF2-40B4-BE49-F238E27FC236}">
                <a16:creationId xmlns:a16="http://schemas.microsoft.com/office/drawing/2014/main" id="{EC561063-7E3C-754A-B70C-34FC9349F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338" y="1903413"/>
            <a:ext cx="3109912"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7">
            <a:extLst>
              <a:ext uri="{FF2B5EF4-FFF2-40B4-BE49-F238E27FC236}">
                <a16:creationId xmlns:a16="http://schemas.microsoft.com/office/drawing/2014/main" id="{2E33991A-06D4-2349-9DA4-3F3F7D804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8738" y="4733926"/>
            <a:ext cx="15732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1">
            <a:extLst>
              <a:ext uri="{FF2B5EF4-FFF2-40B4-BE49-F238E27FC236}">
                <a16:creationId xmlns:a16="http://schemas.microsoft.com/office/drawing/2014/main" id="{1698775E-9137-2442-A347-8E77A3277E55}"/>
              </a:ext>
            </a:extLst>
          </p:cNvPr>
          <p:cNvSpPr txBox="1">
            <a:spLocks noChangeArrowheads="1"/>
          </p:cNvSpPr>
          <p:nvPr/>
        </p:nvSpPr>
        <p:spPr bwMode="auto">
          <a:xfrm>
            <a:off x="6319838" y="4387850"/>
            <a:ext cx="1873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6"/>
              </a:rPr>
              <a:t>3 min. read aloud at BN storytime by Corey Tabor</a:t>
            </a:r>
            <a:endParaRPr lang="en-US" altLang="en-US" sz="1800">
              <a:latin typeface="Arial" panose="020B0604020202020204" pitchFamily="34" charset="0"/>
            </a:endParaRPr>
          </a:p>
        </p:txBody>
      </p:sp>
      <p:sp>
        <p:nvSpPr>
          <p:cNvPr id="50182" name="TextBox 1">
            <a:extLst>
              <a:ext uri="{FF2B5EF4-FFF2-40B4-BE49-F238E27FC236}">
                <a16:creationId xmlns:a16="http://schemas.microsoft.com/office/drawing/2014/main" id="{FA1A73E1-A2FE-444B-94E4-B9F41D99CF2E}"/>
              </a:ext>
            </a:extLst>
          </p:cNvPr>
          <p:cNvSpPr txBox="1">
            <a:spLocks noChangeArrowheads="1"/>
          </p:cNvSpPr>
          <p:nvPr/>
        </p:nvSpPr>
        <p:spPr bwMode="auto">
          <a:xfrm>
            <a:off x="2505075" y="5084763"/>
            <a:ext cx="3049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7"/>
              </a:rPr>
              <a:t>7 min. Story Time at OldTownPublic Library</a:t>
            </a:r>
            <a:endParaRPr lang="en-US" altLang="en-US" sz="1800">
              <a:latin typeface="Arial" panose="020B0604020202020204" pitchFamily="34" charset="0"/>
            </a:endParaRPr>
          </a:p>
        </p:txBody>
      </p:sp>
      <p:sp>
        <p:nvSpPr>
          <p:cNvPr id="50183" name="TextBox 2">
            <a:extLst>
              <a:ext uri="{FF2B5EF4-FFF2-40B4-BE49-F238E27FC236}">
                <a16:creationId xmlns:a16="http://schemas.microsoft.com/office/drawing/2014/main" id="{97A4663D-07E5-F745-8A8E-6B5235BFE275}"/>
              </a:ext>
            </a:extLst>
          </p:cNvPr>
          <p:cNvSpPr txBox="1">
            <a:spLocks noChangeArrowheads="1"/>
          </p:cNvSpPr>
          <p:nvPr/>
        </p:nvSpPr>
        <p:spPr bwMode="auto">
          <a:xfrm>
            <a:off x="7743825" y="5408614"/>
            <a:ext cx="12255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8"/>
              </a:rPr>
              <a:t>activity guide Mel Fell</a:t>
            </a:r>
            <a:endParaRPr lang="en-US" altLang="en-US" sz="1800">
              <a:latin typeface="Arial" panose="020B0604020202020204" pitchFamily="34" charset="0"/>
            </a:endParaRPr>
          </a:p>
        </p:txBody>
      </p:sp>
      <p:sp>
        <p:nvSpPr>
          <p:cNvPr id="50184" name="TextBox 1">
            <a:extLst>
              <a:ext uri="{FF2B5EF4-FFF2-40B4-BE49-F238E27FC236}">
                <a16:creationId xmlns:a16="http://schemas.microsoft.com/office/drawing/2014/main" id="{A12655C0-C701-B84A-A67A-EB06CD7A2CB4}"/>
              </a:ext>
            </a:extLst>
          </p:cNvPr>
          <p:cNvSpPr txBox="1">
            <a:spLocks noChangeArrowheads="1"/>
          </p:cNvSpPr>
          <p:nvPr/>
        </p:nvSpPr>
        <p:spPr bwMode="auto">
          <a:xfrm>
            <a:off x="2765425" y="5876925"/>
            <a:ext cx="1682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t>March 2, 2021</a:t>
            </a:r>
          </a:p>
        </p:txBody>
      </p:sp>
      <p:pic>
        <p:nvPicPr>
          <p:cNvPr id="12" name="Picture 6">
            <a:extLst>
              <a:ext uri="{FF2B5EF4-FFF2-40B4-BE49-F238E27FC236}">
                <a16:creationId xmlns:a16="http://schemas.microsoft.com/office/drawing/2014/main" id="{84AFE421-C738-2E46-8A89-67DB91CC33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63187" y="2286000"/>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5">
            <a:extLst>
              <a:ext uri="{FF2B5EF4-FFF2-40B4-BE49-F238E27FC236}">
                <a16:creationId xmlns:a16="http://schemas.microsoft.com/office/drawing/2014/main" id="{46D7D14F-2FBB-8747-8FB2-FC32E9449A67}"/>
              </a:ext>
            </a:extLst>
          </p:cNvPr>
          <p:cNvSpPr txBox="1">
            <a:spLocks noChangeArrowheads="1"/>
          </p:cNvSpPr>
          <p:nvPr/>
        </p:nvSpPr>
        <p:spPr bwMode="auto">
          <a:xfrm>
            <a:off x="10356848" y="3470276"/>
            <a:ext cx="1398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ALA Notable Younger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26CE08E5-85ED-1746-9C64-850971474BBC}"/>
              </a:ext>
            </a:extLst>
          </p:cNvPr>
          <p:cNvSpPr>
            <a:spLocks noGrp="1"/>
          </p:cNvSpPr>
          <p:nvPr>
            <p:ph type="title"/>
          </p:nvPr>
        </p:nvSpPr>
        <p:spPr>
          <a:xfrm>
            <a:off x="2089150" y="160338"/>
            <a:ext cx="8229600" cy="1143000"/>
          </a:xfrm>
        </p:spPr>
        <p:txBody>
          <a:bodyPr/>
          <a:lstStyle/>
          <a:p>
            <a:r>
              <a:rPr lang="en-US" altLang="en-US">
                <a:ea typeface="ＭＳ Ｐゴシック" panose="020B0600070205080204" pitchFamily="34" charset="-128"/>
              </a:rPr>
              <a:t>Raul the Third</a:t>
            </a:r>
          </a:p>
        </p:txBody>
      </p:sp>
      <p:sp>
        <p:nvSpPr>
          <p:cNvPr id="52226" name="TextBox 2">
            <a:extLst>
              <a:ext uri="{FF2B5EF4-FFF2-40B4-BE49-F238E27FC236}">
                <a16:creationId xmlns:a16="http://schemas.microsoft.com/office/drawing/2014/main" id="{0A1FCE44-CD25-2C4D-97EB-D2D57041BEFD}"/>
              </a:ext>
            </a:extLst>
          </p:cNvPr>
          <p:cNvSpPr txBox="1">
            <a:spLocks noChangeArrowheads="1"/>
          </p:cNvSpPr>
          <p:nvPr/>
        </p:nvSpPr>
        <p:spPr bwMode="auto">
          <a:xfrm>
            <a:off x="9269414" y="1524001"/>
            <a:ext cx="13985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ALA Notabe Younger</a:t>
            </a:r>
          </a:p>
        </p:txBody>
      </p:sp>
      <p:pic>
        <p:nvPicPr>
          <p:cNvPr id="52227" name="Picture 1">
            <a:extLst>
              <a:ext uri="{FF2B5EF4-FFF2-40B4-BE49-F238E27FC236}">
                <a16:creationId xmlns:a16="http://schemas.microsoft.com/office/drawing/2014/main" id="{432E7CB4-C6FD-9743-9AE9-D01C3A8C2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226" y="3084513"/>
            <a:ext cx="3275013"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2">
            <a:extLst>
              <a:ext uri="{FF2B5EF4-FFF2-40B4-BE49-F238E27FC236}">
                <a16:creationId xmlns:a16="http://schemas.microsoft.com/office/drawing/2014/main" id="{7E70D72F-9C38-B140-864A-E8FAEE8421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2763" y="2109788"/>
            <a:ext cx="26670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a:extLst>
              <a:ext uri="{FF2B5EF4-FFF2-40B4-BE49-F238E27FC236}">
                <a16:creationId xmlns:a16="http://schemas.microsoft.com/office/drawing/2014/main" id="{D2829F0F-4963-9346-A71C-99C00593E2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7838" y="1524000"/>
            <a:ext cx="1270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6">
            <a:extLst>
              <a:ext uri="{FF2B5EF4-FFF2-40B4-BE49-F238E27FC236}">
                <a16:creationId xmlns:a16="http://schemas.microsoft.com/office/drawing/2014/main" id="{32263BE8-C975-A146-80B0-EC211464CBB3}"/>
              </a:ext>
            </a:extLst>
          </p:cNvPr>
          <p:cNvSpPr txBox="1">
            <a:spLocks noChangeArrowheads="1"/>
          </p:cNvSpPr>
          <p:nvPr/>
        </p:nvSpPr>
        <p:spPr bwMode="auto">
          <a:xfrm>
            <a:off x="5557838" y="3084513"/>
            <a:ext cx="1801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Pura Belpre Youth Illustration Award </a:t>
            </a:r>
          </a:p>
        </p:txBody>
      </p:sp>
      <p:sp>
        <p:nvSpPr>
          <p:cNvPr id="52231" name="TextBox 1">
            <a:extLst>
              <a:ext uri="{FF2B5EF4-FFF2-40B4-BE49-F238E27FC236}">
                <a16:creationId xmlns:a16="http://schemas.microsoft.com/office/drawing/2014/main" id="{830ABD48-5AA5-4D43-A637-AD7DD3903AB9}"/>
              </a:ext>
            </a:extLst>
          </p:cNvPr>
          <p:cNvSpPr txBox="1">
            <a:spLocks noChangeArrowheads="1"/>
          </p:cNvSpPr>
          <p:nvPr/>
        </p:nvSpPr>
        <p:spPr bwMode="auto">
          <a:xfrm>
            <a:off x="4981576" y="5308601"/>
            <a:ext cx="1846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6"/>
              </a:rPr>
              <a:t>World of Vamos Website</a:t>
            </a:r>
            <a:endParaRPr lang="en-US" altLang="en-US" sz="1800">
              <a:latin typeface="Arial" panose="020B0604020202020204" pitchFamily="34" charset="0"/>
            </a:endParaRPr>
          </a:p>
        </p:txBody>
      </p:sp>
      <p:sp>
        <p:nvSpPr>
          <p:cNvPr id="52232" name="TextBox 2">
            <a:extLst>
              <a:ext uri="{FF2B5EF4-FFF2-40B4-BE49-F238E27FC236}">
                <a16:creationId xmlns:a16="http://schemas.microsoft.com/office/drawing/2014/main" id="{674D60AF-56A8-5540-9AFD-F7B2089C4DAC}"/>
              </a:ext>
            </a:extLst>
          </p:cNvPr>
          <p:cNvSpPr txBox="1">
            <a:spLocks noChangeArrowheads="1"/>
          </p:cNvSpPr>
          <p:nvPr/>
        </p:nvSpPr>
        <p:spPr bwMode="auto">
          <a:xfrm>
            <a:off x="7359650" y="1289051"/>
            <a:ext cx="212248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7"/>
              </a:rPr>
              <a:t>Article in New York Times Best Illustrated Children's Books of 2021</a:t>
            </a:r>
            <a:endParaRPr lang="en-US" altLang="en-US" sz="1800">
              <a:latin typeface="Arial" panose="020B0604020202020204" pitchFamily="34" charset="0"/>
            </a:endParaRPr>
          </a:p>
        </p:txBody>
      </p:sp>
      <p:pic>
        <p:nvPicPr>
          <p:cNvPr id="10" name="Picture 6">
            <a:extLst>
              <a:ext uri="{FF2B5EF4-FFF2-40B4-BE49-F238E27FC236}">
                <a16:creationId xmlns:a16="http://schemas.microsoft.com/office/drawing/2014/main" id="{DBDF4057-2179-7449-9EC0-0D7E73AFD2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446852">
            <a:off x="10827263" y="2791686"/>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a:extLst>
              <a:ext uri="{FF2B5EF4-FFF2-40B4-BE49-F238E27FC236}">
                <a16:creationId xmlns:a16="http://schemas.microsoft.com/office/drawing/2014/main" id="{50901C14-AA78-BC47-B9D1-A9B44AD8EF06}"/>
              </a:ext>
            </a:extLst>
          </p:cNvPr>
          <p:cNvSpPr txBox="1">
            <a:spLocks noChangeArrowheads="1"/>
          </p:cNvSpPr>
          <p:nvPr/>
        </p:nvSpPr>
        <p:spPr bwMode="auto">
          <a:xfrm>
            <a:off x="10822252" y="4094268"/>
            <a:ext cx="1398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2022 ALA Notable Younger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56654607-83B4-134C-998E-8D95F6253E04}"/>
              </a:ext>
            </a:extLst>
          </p:cNvPr>
          <p:cNvSpPr>
            <a:spLocks noGrp="1"/>
          </p:cNvSpPr>
          <p:nvPr>
            <p:ph type="title"/>
          </p:nvPr>
        </p:nvSpPr>
        <p:spPr/>
        <p:txBody>
          <a:bodyPr/>
          <a:lstStyle/>
          <a:p>
            <a:r>
              <a:rPr lang="en-US" altLang="en-US">
                <a:ea typeface="ＭＳ Ｐゴシック" panose="020B0600070205080204" pitchFamily="34" charset="-128"/>
              </a:rPr>
              <a:t>Book Review Sources</a:t>
            </a:r>
          </a:p>
        </p:txBody>
      </p:sp>
      <p:sp>
        <p:nvSpPr>
          <p:cNvPr id="17410" name="TextBox 3">
            <a:extLst>
              <a:ext uri="{FF2B5EF4-FFF2-40B4-BE49-F238E27FC236}">
                <a16:creationId xmlns:a16="http://schemas.microsoft.com/office/drawing/2014/main" id="{45F94026-410C-8345-A1F2-7C0866D8FF00}"/>
              </a:ext>
            </a:extLst>
          </p:cNvPr>
          <p:cNvSpPr txBox="1">
            <a:spLocks noChangeArrowheads="1"/>
          </p:cNvSpPr>
          <p:nvPr/>
        </p:nvSpPr>
        <p:spPr bwMode="auto">
          <a:xfrm>
            <a:off x="6351588" y="3925889"/>
            <a:ext cx="561181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hlinkClick r:id="rId3"/>
              </a:rPr>
              <a:t>Under Five (pdf)</a:t>
            </a:r>
            <a:br>
              <a:rPr lang="en-US" altLang="en-US" sz="1800"/>
            </a:br>
            <a:r>
              <a:rPr lang="en-US" altLang="en-US" b="1">
                <a:hlinkClick r:id="rId4"/>
              </a:rPr>
              <a:t>Five to Nine (pdf)</a:t>
            </a:r>
            <a:br>
              <a:rPr lang="en-US" altLang="en-US" sz="1800"/>
            </a:br>
            <a:r>
              <a:rPr lang="en-US" altLang="en-US" b="1">
                <a:hlinkClick r:id="rId5"/>
              </a:rPr>
              <a:t>Nine to Twelve (pdf)</a:t>
            </a:r>
            <a:br>
              <a:rPr lang="en-US" altLang="en-US" sz="1800"/>
            </a:br>
            <a:r>
              <a:rPr lang="en-US" altLang="en-US" b="1">
                <a:hlinkClick r:id="rId6"/>
              </a:rPr>
              <a:t>Twelve to Fourteen (pdf)</a:t>
            </a:r>
            <a:br>
              <a:rPr lang="en-US" altLang="en-US" sz="1800"/>
            </a:br>
            <a:r>
              <a:rPr lang="en-US" altLang="en-US" b="1">
                <a:hlinkClick r:id="rId7"/>
              </a:rPr>
              <a:t>Fourteen and Up (pdf)</a:t>
            </a:r>
            <a:endParaRPr lang="en-US" altLang="en-US" sz="1800">
              <a:latin typeface="Arial" panose="020B0604020202020204" pitchFamily="34" charset="0"/>
            </a:endParaRPr>
          </a:p>
        </p:txBody>
      </p:sp>
      <p:pic>
        <p:nvPicPr>
          <p:cNvPr id="17411" name="Picture 2" descr="thumbnail.jpg">
            <a:extLst>
              <a:ext uri="{FF2B5EF4-FFF2-40B4-BE49-F238E27FC236}">
                <a16:creationId xmlns:a16="http://schemas.microsoft.com/office/drawing/2014/main" id="{D237F92A-40E9-5145-8827-202809308B4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84764" y="1241425"/>
            <a:ext cx="202247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1">
            <a:extLst>
              <a:ext uri="{FF2B5EF4-FFF2-40B4-BE49-F238E27FC236}">
                <a16:creationId xmlns:a16="http://schemas.microsoft.com/office/drawing/2014/main" id="{D48ABA75-2BA7-A64D-BAE3-1C1F3706FD11}"/>
              </a:ext>
            </a:extLst>
          </p:cNvPr>
          <p:cNvSpPr txBox="1">
            <a:spLocks noChangeArrowheads="1"/>
          </p:cNvSpPr>
          <p:nvPr/>
        </p:nvSpPr>
        <p:spPr bwMode="auto">
          <a:xfrm>
            <a:off x="1981200" y="1417639"/>
            <a:ext cx="2801938"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Likes and Loves from the Literary Lists 2022 Edition- Resources Bibliography</a:t>
            </a:r>
          </a:p>
          <a:p>
            <a:pPr>
              <a:spcBef>
                <a:spcPct val="0"/>
              </a:spcBef>
              <a:buFontTx/>
              <a:buNone/>
            </a:pPr>
            <a:endParaRPr lang="en-US" altLang="en-US" sz="2400">
              <a:latin typeface="Arial" panose="020B0604020202020204" pitchFamily="34" charset="0"/>
            </a:endParaRPr>
          </a:p>
          <a:p>
            <a:pPr>
              <a:spcBef>
                <a:spcPct val="0"/>
              </a:spcBef>
              <a:buFontTx/>
              <a:buNone/>
            </a:pPr>
            <a:r>
              <a:rPr lang="en-US" altLang="en-US" sz="2400">
                <a:latin typeface="Arial" panose="020B0604020202020204" pitchFamily="34" charset="0"/>
              </a:rPr>
              <a:t>Get electronic version of it plus this bibliography and powerpoint at </a:t>
            </a:r>
          </a:p>
        </p:txBody>
      </p:sp>
      <p:sp>
        <p:nvSpPr>
          <p:cNvPr id="17413" name="TextBox 2">
            <a:extLst>
              <a:ext uri="{FF2B5EF4-FFF2-40B4-BE49-F238E27FC236}">
                <a16:creationId xmlns:a16="http://schemas.microsoft.com/office/drawing/2014/main" id="{EAB736B0-2CF0-2A4C-8A5D-589E20341E16}"/>
              </a:ext>
            </a:extLst>
          </p:cNvPr>
          <p:cNvSpPr txBox="1">
            <a:spLocks noChangeArrowheads="1"/>
          </p:cNvSpPr>
          <p:nvPr/>
        </p:nvSpPr>
        <p:spPr bwMode="auto">
          <a:xfrm>
            <a:off x="2251075" y="5299075"/>
            <a:ext cx="280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9"/>
              </a:rPr>
              <a:t>http://www.mhaloin.com/</a:t>
            </a:r>
            <a:endParaRPr lang="en-US" altLang="en-US" sz="1800">
              <a:latin typeface="Arial" panose="020B0604020202020204" pitchFamily="34" charset="0"/>
            </a:endParaRPr>
          </a:p>
        </p:txBody>
      </p:sp>
      <p:sp>
        <p:nvSpPr>
          <p:cNvPr id="17414" name="TextBox 1">
            <a:extLst>
              <a:ext uri="{FF2B5EF4-FFF2-40B4-BE49-F238E27FC236}">
                <a16:creationId xmlns:a16="http://schemas.microsoft.com/office/drawing/2014/main" id="{AC294520-A026-1E4B-AFBC-0B432A224EF2}"/>
              </a:ext>
            </a:extLst>
          </p:cNvPr>
          <p:cNvSpPr txBox="1">
            <a:spLocks noChangeArrowheads="1"/>
          </p:cNvSpPr>
          <p:nvPr/>
        </p:nvSpPr>
        <p:spPr bwMode="auto">
          <a:xfrm>
            <a:off x="7620000" y="1317625"/>
            <a:ext cx="259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Links to individual reading lists 2021 edition (includes mostly books copyright 2020)</a:t>
            </a:r>
          </a:p>
        </p:txBody>
      </p:sp>
      <p:sp>
        <p:nvSpPr>
          <p:cNvPr id="17415" name="TextBox 1">
            <a:extLst>
              <a:ext uri="{FF2B5EF4-FFF2-40B4-BE49-F238E27FC236}">
                <a16:creationId xmlns:a16="http://schemas.microsoft.com/office/drawing/2014/main" id="{7C623295-AD9A-7841-9530-5A43C25E2488}"/>
              </a:ext>
            </a:extLst>
          </p:cNvPr>
          <p:cNvSpPr txBox="1">
            <a:spLocks noChangeArrowheads="1"/>
          </p:cNvSpPr>
          <p:nvPr/>
        </p:nvSpPr>
        <p:spPr bwMode="auto">
          <a:xfrm>
            <a:off x="7620001" y="2593975"/>
            <a:ext cx="23352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10"/>
              </a:rPr>
              <a:t>The Best Children's Picture Books of the Year in Spanish 2022 edition</a:t>
            </a:r>
            <a:endParaRPr lang="en-US" altLang="en-US" sz="180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40EFA95C-8FD1-6F4B-98E4-8ECE06FCD9C1}"/>
              </a:ext>
            </a:extLst>
          </p:cNvPr>
          <p:cNvSpPr>
            <a:spLocks noGrp="1"/>
          </p:cNvSpPr>
          <p:nvPr>
            <p:ph type="title"/>
          </p:nvPr>
        </p:nvSpPr>
        <p:spPr/>
        <p:txBody>
          <a:bodyPr/>
          <a:lstStyle/>
          <a:p>
            <a:r>
              <a:rPr lang="en-US" altLang="en-US">
                <a:ea typeface="ＭＳ Ｐゴシック" panose="020B0600070205080204" pitchFamily="34" charset="-128"/>
              </a:rPr>
              <a:t>Poetry – Non-fiction</a:t>
            </a:r>
          </a:p>
        </p:txBody>
      </p:sp>
      <p:pic>
        <p:nvPicPr>
          <p:cNvPr id="54274" name="Picture 1">
            <a:extLst>
              <a:ext uri="{FF2B5EF4-FFF2-40B4-BE49-F238E27FC236}">
                <a16:creationId xmlns:a16="http://schemas.microsoft.com/office/drawing/2014/main" id="{93F50160-B7BA-B64B-81C3-6ABC172F7B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189" y="1263650"/>
            <a:ext cx="3868737"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2">
            <a:extLst>
              <a:ext uri="{FF2B5EF4-FFF2-40B4-BE49-F238E27FC236}">
                <a16:creationId xmlns:a16="http://schemas.microsoft.com/office/drawing/2014/main" id="{F7207011-69AE-B042-95C9-C494DEF9BCF6}"/>
              </a:ext>
            </a:extLst>
          </p:cNvPr>
          <p:cNvSpPr txBox="1">
            <a:spLocks noChangeArrowheads="1"/>
          </p:cNvSpPr>
          <p:nvPr/>
        </p:nvSpPr>
        <p:spPr bwMode="auto">
          <a:xfrm>
            <a:off x="7119938" y="2614614"/>
            <a:ext cx="30908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4"/>
              </a:rPr>
              <a:t>6 min. Susan Hood reads from and discusses her book</a:t>
            </a:r>
            <a:endParaRPr lang="en-US" altLang="en-US" sz="1800">
              <a:latin typeface="Arial" panose="020B0604020202020204" pitchFamily="34" charset="0"/>
            </a:endParaRPr>
          </a:p>
        </p:txBody>
      </p:sp>
      <p:pic>
        <p:nvPicPr>
          <p:cNvPr id="54276" name="Picture 4">
            <a:extLst>
              <a:ext uri="{FF2B5EF4-FFF2-40B4-BE49-F238E27FC236}">
                <a16:creationId xmlns:a16="http://schemas.microsoft.com/office/drawing/2014/main" id="{62B875D5-5CEC-C542-8B62-E0AC4A3E8A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9275" y="3759200"/>
            <a:ext cx="16129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1">
            <a:extLst>
              <a:ext uri="{FF2B5EF4-FFF2-40B4-BE49-F238E27FC236}">
                <a16:creationId xmlns:a16="http://schemas.microsoft.com/office/drawing/2014/main" id="{B47435C2-40C9-6147-9EEE-7D8DB9C3F27E}"/>
              </a:ext>
            </a:extLst>
          </p:cNvPr>
          <p:cNvSpPr txBox="1">
            <a:spLocks noChangeArrowheads="1"/>
          </p:cNvSpPr>
          <p:nvPr/>
        </p:nvSpPr>
        <p:spPr bwMode="auto">
          <a:xfrm>
            <a:off x="8169275" y="5237164"/>
            <a:ext cx="18478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NCTE</a:t>
            </a:r>
          </a:p>
          <a:p>
            <a:pPr>
              <a:spcBef>
                <a:spcPct val="0"/>
              </a:spcBef>
              <a:buFontTx/>
              <a:buNone/>
            </a:pPr>
            <a:r>
              <a:rPr lang="en-US" altLang="en-US" sz="1800">
                <a:latin typeface="Arial" panose="020B0604020202020204" pitchFamily="34" charset="0"/>
              </a:rPr>
              <a:t>Notable Poetry Book</a:t>
            </a:r>
          </a:p>
        </p:txBody>
      </p:sp>
      <p:sp>
        <p:nvSpPr>
          <p:cNvPr id="54278" name="TextBox 1">
            <a:extLst>
              <a:ext uri="{FF2B5EF4-FFF2-40B4-BE49-F238E27FC236}">
                <a16:creationId xmlns:a16="http://schemas.microsoft.com/office/drawing/2014/main" id="{971CC8BA-76D9-1141-8BED-33E6996520D4}"/>
              </a:ext>
            </a:extLst>
          </p:cNvPr>
          <p:cNvSpPr txBox="1">
            <a:spLocks noChangeArrowheads="1"/>
          </p:cNvSpPr>
          <p:nvPr/>
        </p:nvSpPr>
        <p:spPr bwMode="auto">
          <a:xfrm>
            <a:off x="8902700" y="1027114"/>
            <a:ext cx="16129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6"/>
              </a:rPr>
              <a:t>Harper Collins website with teacher's guide</a:t>
            </a:r>
            <a:endParaRPr lang="en-US" altLang="en-US" sz="1800">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EF871B89-7329-C240-8F03-325A7565555B}"/>
              </a:ext>
            </a:extLst>
          </p:cNvPr>
          <p:cNvSpPr>
            <a:spLocks noGrp="1"/>
          </p:cNvSpPr>
          <p:nvPr>
            <p:ph type="title"/>
          </p:nvPr>
        </p:nvSpPr>
        <p:spPr/>
        <p:txBody>
          <a:bodyPr/>
          <a:lstStyle/>
          <a:p>
            <a:r>
              <a:rPr lang="en-US" altLang="en-US">
                <a:ea typeface="ＭＳ Ｐゴシック" panose="020B0600070205080204" pitchFamily="34" charset="-128"/>
              </a:rPr>
              <a:t>NYTimes Best Illustrated</a:t>
            </a:r>
          </a:p>
        </p:txBody>
      </p:sp>
      <p:pic>
        <p:nvPicPr>
          <p:cNvPr id="56322" name="Picture 6">
            <a:extLst>
              <a:ext uri="{FF2B5EF4-FFF2-40B4-BE49-F238E27FC236}">
                <a16:creationId xmlns:a16="http://schemas.microsoft.com/office/drawing/2014/main" id="{3FD8EEAB-B272-0C43-A1A8-DCC7B956F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1" y="5719763"/>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Box 5">
            <a:extLst>
              <a:ext uri="{FF2B5EF4-FFF2-40B4-BE49-F238E27FC236}">
                <a16:creationId xmlns:a16="http://schemas.microsoft.com/office/drawing/2014/main" id="{52F01E21-7F60-EF42-9DBE-FE7A010E11DF}"/>
              </a:ext>
            </a:extLst>
          </p:cNvPr>
          <p:cNvSpPr txBox="1">
            <a:spLocks noChangeArrowheads="1"/>
          </p:cNvSpPr>
          <p:nvPr/>
        </p:nvSpPr>
        <p:spPr bwMode="auto">
          <a:xfrm>
            <a:off x="3030539" y="5981701"/>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2022 ALA Notable Middle</a:t>
            </a:r>
          </a:p>
        </p:txBody>
      </p:sp>
      <p:pic>
        <p:nvPicPr>
          <p:cNvPr id="56324" name="Picture 1">
            <a:extLst>
              <a:ext uri="{FF2B5EF4-FFF2-40B4-BE49-F238E27FC236}">
                <a16:creationId xmlns:a16="http://schemas.microsoft.com/office/drawing/2014/main" id="{BDB2B8D1-2618-614B-A630-A40A70CEA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525" y="1417639"/>
            <a:ext cx="3494088"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2">
            <a:extLst>
              <a:ext uri="{FF2B5EF4-FFF2-40B4-BE49-F238E27FC236}">
                <a16:creationId xmlns:a16="http://schemas.microsoft.com/office/drawing/2014/main" id="{1BC25DCD-6D35-AA45-A729-A5E84866BD71}"/>
              </a:ext>
            </a:extLst>
          </p:cNvPr>
          <p:cNvSpPr txBox="1">
            <a:spLocks noChangeArrowheads="1"/>
          </p:cNvSpPr>
          <p:nvPr/>
        </p:nvSpPr>
        <p:spPr bwMode="auto">
          <a:xfrm>
            <a:off x="7762875" y="5719764"/>
            <a:ext cx="3181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5"/>
              </a:rPr>
              <a:t>Floyd Cooper, who passed away in July, reads from and shares his family connection</a:t>
            </a:r>
            <a:endParaRPr lang="en-US" altLang="en-US" sz="1800">
              <a:latin typeface="Arial" panose="020B0604020202020204" pitchFamily="34" charset="0"/>
            </a:endParaRPr>
          </a:p>
        </p:txBody>
      </p:sp>
      <p:pic>
        <p:nvPicPr>
          <p:cNvPr id="56326" name="Picture 4">
            <a:extLst>
              <a:ext uri="{FF2B5EF4-FFF2-40B4-BE49-F238E27FC236}">
                <a16:creationId xmlns:a16="http://schemas.microsoft.com/office/drawing/2014/main" id="{F35DCC98-F8DE-1240-BF9B-0AA2226C0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2900" y="1336675"/>
            <a:ext cx="13033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Box 1">
            <a:extLst>
              <a:ext uri="{FF2B5EF4-FFF2-40B4-BE49-F238E27FC236}">
                <a16:creationId xmlns:a16="http://schemas.microsoft.com/office/drawing/2014/main" id="{0A50BE00-F5ED-4044-95CD-AE5C40D6F59E}"/>
              </a:ext>
            </a:extLst>
          </p:cNvPr>
          <p:cNvSpPr txBox="1">
            <a:spLocks noChangeArrowheads="1"/>
          </p:cNvSpPr>
          <p:nvPr/>
        </p:nvSpPr>
        <p:spPr bwMode="auto">
          <a:xfrm>
            <a:off x="6635750" y="2781301"/>
            <a:ext cx="2300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Caldecott Honor Book</a:t>
            </a:r>
          </a:p>
        </p:txBody>
      </p:sp>
      <p:pic>
        <p:nvPicPr>
          <p:cNvPr id="56328" name="Picture 1">
            <a:extLst>
              <a:ext uri="{FF2B5EF4-FFF2-40B4-BE49-F238E27FC236}">
                <a16:creationId xmlns:a16="http://schemas.microsoft.com/office/drawing/2014/main" id="{CE96B57C-AF3D-134B-AE00-663D8E321F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8063" y="1041400"/>
            <a:ext cx="14605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TextBox 2">
            <a:extLst>
              <a:ext uri="{FF2B5EF4-FFF2-40B4-BE49-F238E27FC236}">
                <a16:creationId xmlns:a16="http://schemas.microsoft.com/office/drawing/2014/main" id="{823AA043-16EE-4A4C-AF68-2701E66438CB}"/>
              </a:ext>
            </a:extLst>
          </p:cNvPr>
          <p:cNvSpPr txBox="1">
            <a:spLocks noChangeArrowheads="1"/>
          </p:cNvSpPr>
          <p:nvPr/>
        </p:nvSpPr>
        <p:spPr bwMode="auto">
          <a:xfrm>
            <a:off x="8936038" y="2632075"/>
            <a:ext cx="12747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Coretta Scott King (Author and Illustrator) Awards</a:t>
            </a:r>
          </a:p>
        </p:txBody>
      </p:sp>
      <p:pic>
        <p:nvPicPr>
          <p:cNvPr id="56330" name="Picture 3">
            <a:extLst>
              <a:ext uri="{FF2B5EF4-FFF2-40B4-BE49-F238E27FC236}">
                <a16:creationId xmlns:a16="http://schemas.microsoft.com/office/drawing/2014/main" id="{A07CF59D-E1EB-0B43-B9B5-D8CB63F914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5938" y="3457575"/>
            <a:ext cx="1333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1" name="TextBox 4">
            <a:extLst>
              <a:ext uri="{FF2B5EF4-FFF2-40B4-BE49-F238E27FC236}">
                <a16:creationId xmlns:a16="http://schemas.microsoft.com/office/drawing/2014/main" id="{2EBC2C06-F149-CB4A-9CE7-288215EC5C35}"/>
              </a:ext>
            </a:extLst>
          </p:cNvPr>
          <p:cNvSpPr txBox="1">
            <a:spLocks noChangeArrowheads="1"/>
          </p:cNvSpPr>
          <p:nvPr/>
        </p:nvSpPr>
        <p:spPr bwMode="auto">
          <a:xfrm>
            <a:off x="6865938" y="4791076"/>
            <a:ext cx="1497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Seibert Honor Book</a:t>
            </a:r>
          </a:p>
        </p:txBody>
      </p:sp>
      <p:sp>
        <p:nvSpPr>
          <p:cNvPr id="56332" name="TextBox 1">
            <a:extLst>
              <a:ext uri="{FF2B5EF4-FFF2-40B4-BE49-F238E27FC236}">
                <a16:creationId xmlns:a16="http://schemas.microsoft.com/office/drawing/2014/main" id="{1ABC20AD-3DE1-FD4A-9B31-DCCA225AA427}"/>
              </a:ext>
            </a:extLst>
          </p:cNvPr>
          <p:cNvSpPr txBox="1">
            <a:spLocks noChangeArrowheads="1"/>
          </p:cNvSpPr>
          <p:nvPr/>
        </p:nvSpPr>
        <p:spPr bwMode="auto">
          <a:xfrm>
            <a:off x="5230814" y="5746751"/>
            <a:ext cx="1730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9"/>
              </a:rPr>
              <a:t>Teacher's Guide at Lerner</a:t>
            </a:r>
            <a:endParaRPr lang="en-US" altLang="en-US" sz="1800">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73DC1CD6-26F1-5A48-9E45-C02F1ACF9F95}"/>
              </a:ext>
            </a:extLst>
          </p:cNvPr>
          <p:cNvSpPr>
            <a:spLocks noGrp="1"/>
          </p:cNvSpPr>
          <p:nvPr>
            <p:ph type="title"/>
          </p:nvPr>
        </p:nvSpPr>
        <p:spPr>
          <a:xfrm>
            <a:off x="1981200" y="-279400"/>
            <a:ext cx="8229600" cy="1143000"/>
          </a:xfrm>
        </p:spPr>
        <p:txBody>
          <a:bodyPr/>
          <a:lstStyle/>
          <a:p>
            <a:r>
              <a:rPr lang="en-US" altLang="en-US">
                <a:ea typeface="ＭＳ Ｐゴシック" panose="020B0600070205080204" pitchFamily="34" charset="-128"/>
              </a:rPr>
              <a:t>Informational Picture Books</a:t>
            </a:r>
          </a:p>
        </p:txBody>
      </p:sp>
      <p:pic>
        <p:nvPicPr>
          <p:cNvPr id="58370" name="Picture 1">
            <a:extLst>
              <a:ext uri="{FF2B5EF4-FFF2-40B4-BE49-F238E27FC236}">
                <a16:creationId xmlns:a16="http://schemas.microsoft.com/office/drawing/2014/main" id="{6E08ECD7-0B87-C448-AD43-8DB5B8133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888" y="568325"/>
            <a:ext cx="3916362"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2">
            <a:extLst>
              <a:ext uri="{FF2B5EF4-FFF2-40B4-BE49-F238E27FC236}">
                <a16:creationId xmlns:a16="http://schemas.microsoft.com/office/drawing/2014/main" id="{2550AB9E-42AA-0047-B76B-F9084BF1C878}"/>
              </a:ext>
            </a:extLst>
          </p:cNvPr>
          <p:cNvSpPr txBox="1">
            <a:spLocks noChangeArrowheads="1"/>
          </p:cNvSpPr>
          <p:nvPr/>
        </p:nvSpPr>
        <p:spPr bwMode="auto">
          <a:xfrm>
            <a:off x="1689100" y="5676900"/>
            <a:ext cx="25225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4"/>
              </a:rPr>
              <a:t>10 minutest Beyond the Book at Abrams Books</a:t>
            </a:r>
            <a:endParaRPr lang="en-US" altLang="en-US" sz="1800">
              <a:latin typeface="Arial" panose="020B0604020202020204" pitchFamily="34" charset="0"/>
            </a:endParaRPr>
          </a:p>
        </p:txBody>
      </p:sp>
      <p:pic>
        <p:nvPicPr>
          <p:cNvPr id="58372" name="Picture 3">
            <a:extLst>
              <a:ext uri="{FF2B5EF4-FFF2-40B4-BE49-F238E27FC236}">
                <a16:creationId xmlns:a16="http://schemas.microsoft.com/office/drawing/2014/main" id="{3CE0EA6B-0832-5345-96D0-41DF2C99D3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6375" y="553720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4">
            <a:extLst>
              <a:ext uri="{FF2B5EF4-FFF2-40B4-BE49-F238E27FC236}">
                <a16:creationId xmlns:a16="http://schemas.microsoft.com/office/drawing/2014/main" id="{7712F02D-F440-C346-A2A2-811A7778A92E}"/>
              </a:ext>
            </a:extLst>
          </p:cNvPr>
          <p:cNvSpPr txBox="1">
            <a:spLocks noChangeArrowheads="1"/>
          </p:cNvSpPr>
          <p:nvPr/>
        </p:nvSpPr>
        <p:spPr bwMode="auto">
          <a:xfrm>
            <a:off x="5303838" y="5572125"/>
            <a:ext cx="2049462"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Robert F. Sibert Informational Book Award</a:t>
            </a:r>
          </a:p>
        </p:txBody>
      </p:sp>
      <p:pic>
        <p:nvPicPr>
          <p:cNvPr id="58374" name="Picture 5">
            <a:extLst>
              <a:ext uri="{FF2B5EF4-FFF2-40B4-BE49-F238E27FC236}">
                <a16:creationId xmlns:a16="http://schemas.microsoft.com/office/drawing/2014/main" id="{1117F09D-A967-0A45-863B-F36E0FD554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9701" y="1674813"/>
            <a:ext cx="2805113"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6">
            <a:extLst>
              <a:ext uri="{FF2B5EF4-FFF2-40B4-BE49-F238E27FC236}">
                <a16:creationId xmlns:a16="http://schemas.microsoft.com/office/drawing/2014/main" id="{CA8AA805-F66A-E841-90A8-9E213C5AE3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0500" y="5249863"/>
            <a:ext cx="1333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Box 10">
            <a:extLst>
              <a:ext uri="{FF2B5EF4-FFF2-40B4-BE49-F238E27FC236}">
                <a16:creationId xmlns:a16="http://schemas.microsoft.com/office/drawing/2014/main" id="{0456207C-4641-2D4A-9685-053A2FFD0980}"/>
              </a:ext>
            </a:extLst>
          </p:cNvPr>
          <p:cNvSpPr txBox="1">
            <a:spLocks noChangeArrowheads="1"/>
          </p:cNvSpPr>
          <p:nvPr/>
        </p:nvSpPr>
        <p:spPr bwMode="auto">
          <a:xfrm>
            <a:off x="7264401" y="5219701"/>
            <a:ext cx="2047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Sibert Informational</a:t>
            </a:r>
          </a:p>
          <a:p>
            <a:pPr>
              <a:spcBef>
                <a:spcPct val="0"/>
              </a:spcBef>
              <a:buFontTx/>
              <a:buNone/>
            </a:pPr>
            <a:r>
              <a:rPr lang="en-US" altLang="en-US" sz="1800">
                <a:latin typeface="Arial" panose="020B0604020202020204" pitchFamily="34" charset="0"/>
              </a:rPr>
              <a:t>Honor Book</a:t>
            </a:r>
          </a:p>
        </p:txBody>
      </p:sp>
      <p:pic>
        <p:nvPicPr>
          <p:cNvPr id="58377" name="Picture 11">
            <a:extLst>
              <a:ext uri="{FF2B5EF4-FFF2-40B4-BE49-F238E27FC236}">
                <a16:creationId xmlns:a16="http://schemas.microsoft.com/office/drawing/2014/main" id="{38D10EBA-CAB3-9F44-8C1D-C85A4D1F9A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9363" y="1376363"/>
            <a:ext cx="1422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TextBox 7">
            <a:extLst>
              <a:ext uri="{FF2B5EF4-FFF2-40B4-BE49-F238E27FC236}">
                <a16:creationId xmlns:a16="http://schemas.microsoft.com/office/drawing/2014/main" id="{690F4339-5922-4C42-874B-7232997058C8}"/>
              </a:ext>
            </a:extLst>
          </p:cNvPr>
          <p:cNvSpPr txBox="1">
            <a:spLocks noChangeArrowheads="1"/>
          </p:cNvSpPr>
          <p:nvPr/>
        </p:nvSpPr>
        <p:spPr bwMode="auto">
          <a:xfrm>
            <a:off x="6096000" y="2886076"/>
            <a:ext cx="16637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Amercian Indian Youth Literature Award Honor</a:t>
            </a:r>
          </a:p>
        </p:txBody>
      </p:sp>
      <p:pic>
        <p:nvPicPr>
          <p:cNvPr id="58379" name="Picture 11">
            <a:extLst>
              <a:ext uri="{FF2B5EF4-FFF2-40B4-BE49-F238E27FC236}">
                <a16:creationId xmlns:a16="http://schemas.microsoft.com/office/drawing/2014/main" id="{23CFC790-9019-8048-AC40-E755C14851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44767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0" name="TextBox 12">
            <a:extLst>
              <a:ext uri="{FF2B5EF4-FFF2-40B4-BE49-F238E27FC236}">
                <a16:creationId xmlns:a16="http://schemas.microsoft.com/office/drawing/2014/main" id="{8D0F4B70-AA0D-594A-981A-9C2F922E80FB}"/>
              </a:ext>
            </a:extLst>
          </p:cNvPr>
          <p:cNvSpPr txBox="1">
            <a:spLocks noChangeArrowheads="1"/>
          </p:cNvSpPr>
          <p:nvPr/>
        </p:nvSpPr>
        <p:spPr bwMode="auto">
          <a:xfrm>
            <a:off x="3090864" y="4487864"/>
            <a:ext cx="17732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2922 Sydney Taylor Book Award</a:t>
            </a:r>
          </a:p>
        </p:txBody>
      </p:sp>
      <p:sp>
        <p:nvSpPr>
          <p:cNvPr id="58381" name="TextBox 2">
            <a:extLst>
              <a:ext uri="{FF2B5EF4-FFF2-40B4-BE49-F238E27FC236}">
                <a16:creationId xmlns:a16="http://schemas.microsoft.com/office/drawing/2014/main" id="{029F333C-4DEA-2045-9E99-D6236F736C2E}"/>
              </a:ext>
            </a:extLst>
          </p:cNvPr>
          <p:cNvSpPr txBox="1">
            <a:spLocks noChangeArrowheads="1"/>
          </p:cNvSpPr>
          <p:nvPr/>
        </p:nvSpPr>
        <p:spPr bwMode="auto">
          <a:xfrm>
            <a:off x="4841875" y="4376738"/>
            <a:ext cx="17478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10"/>
              </a:rPr>
              <a:t>Cynthia Levinson Resources for Teachers</a:t>
            </a:r>
            <a:endParaRPr lang="en-US" altLang="en-US" sz="1800">
              <a:latin typeface="Arial" panose="020B0604020202020204" pitchFamily="34" charset="0"/>
            </a:endParaRPr>
          </a:p>
        </p:txBody>
      </p:sp>
      <p:pic>
        <p:nvPicPr>
          <p:cNvPr id="15" name="Picture 6">
            <a:extLst>
              <a:ext uri="{FF2B5EF4-FFF2-40B4-BE49-F238E27FC236}">
                <a16:creationId xmlns:a16="http://schemas.microsoft.com/office/drawing/2014/main" id="{51915906-5CA6-564F-A81B-5A4B35FC35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101" y="1655763"/>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a:extLst>
              <a:ext uri="{FF2B5EF4-FFF2-40B4-BE49-F238E27FC236}">
                <a16:creationId xmlns:a16="http://schemas.microsoft.com/office/drawing/2014/main" id="{EBB45DA2-9BB5-3D47-9ACD-38224AA57211}"/>
              </a:ext>
            </a:extLst>
          </p:cNvPr>
          <p:cNvSpPr txBox="1">
            <a:spLocks noChangeArrowheads="1"/>
          </p:cNvSpPr>
          <p:nvPr/>
        </p:nvSpPr>
        <p:spPr bwMode="auto">
          <a:xfrm>
            <a:off x="512762" y="2840039"/>
            <a:ext cx="1398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ALA Notable Younger</a:t>
            </a:r>
          </a:p>
        </p:txBody>
      </p:sp>
      <p:pic>
        <p:nvPicPr>
          <p:cNvPr id="18" name="Picture 6">
            <a:extLst>
              <a:ext uri="{FF2B5EF4-FFF2-40B4-BE49-F238E27FC236}">
                <a16:creationId xmlns:a16="http://schemas.microsoft.com/office/drawing/2014/main" id="{DB6527F0-2FAB-ED4F-8391-B74FD570C0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83709" y="2227263"/>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5">
            <a:extLst>
              <a:ext uri="{FF2B5EF4-FFF2-40B4-BE49-F238E27FC236}">
                <a16:creationId xmlns:a16="http://schemas.microsoft.com/office/drawing/2014/main" id="{6127C23E-0BE8-7A45-9645-CFD46019B29B}"/>
              </a:ext>
            </a:extLst>
          </p:cNvPr>
          <p:cNvSpPr txBox="1">
            <a:spLocks noChangeArrowheads="1"/>
          </p:cNvSpPr>
          <p:nvPr/>
        </p:nvSpPr>
        <p:spPr bwMode="auto">
          <a:xfrm>
            <a:off x="10777370" y="3411539"/>
            <a:ext cx="13985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2022 ALA Notable Middle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0A7254AF-56BB-D24D-A5F7-483001679003}"/>
              </a:ext>
            </a:extLst>
          </p:cNvPr>
          <p:cNvSpPr>
            <a:spLocks noGrp="1"/>
          </p:cNvSpPr>
          <p:nvPr>
            <p:ph type="title"/>
          </p:nvPr>
        </p:nvSpPr>
        <p:spPr/>
        <p:txBody>
          <a:bodyPr/>
          <a:lstStyle/>
          <a:p>
            <a:r>
              <a:rPr lang="en-US" altLang="en-US">
                <a:ea typeface="ＭＳ Ｐゴシック" panose="020B0600070205080204" pitchFamily="34" charset="-128"/>
              </a:rPr>
              <a:t>Picture Books Informational</a:t>
            </a:r>
          </a:p>
        </p:txBody>
      </p:sp>
      <p:sp>
        <p:nvSpPr>
          <p:cNvPr id="60418" name="TextBox 1">
            <a:extLst>
              <a:ext uri="{FF2B5EF4-FFF2-40B4-BE49-F238E27FC236}">
                <a16:creationId xmlns:a16="http://schemas.microsoft.com/office/drawing/2014/main" id="{31A11942-6486-DA4E-813A-9B89FE94DA68}"/>
              </a:ext>
            </a:extLst>
          </p:cNvPr>
          <p:cNvSpPr txBox="1">
            <a:spLocks noChangeArrowheads="1"/>
          </p:cNvSpPr>
          <p:nvPr/>
        </p:nvSpPr>
        <p:spPr bwMode="auto">
          <a:xfrm>
            <a:off x="2401888" y="5595938"/>
            <a:ext cx="21574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3"/>
              </a:rPr>
              <a:t>2 min. introduction by Travis Jonker</a:t>
            </a:r>
            <a:endParaRPr lang="en-US" altLang="en-US" sz="1800">
              <a:latin typeface="Arial" panose="020B0604020202020204" pitchFamily="34" charset="0"/>
            </a:endParaRPr>
          </a:p>
        </p:txBody>
      </p:sp>
      <p:pic>
        <p:nvPicPr>
          <p:cNvPr id="60419" name="Picture 2">
            <a:extLst>
              <a:ext uri="{FF2B5EF4-FFF2-40B4-BE49-F238E27FC236}">
                <a16:creationId xmlns:a16="http://schemas.microsoft.com/office/drawing/2014/main" id="{137C60F1-0791-7642-811C-C43D8D5797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6364" y="1746251"/>
            <a:ext cx="2617787"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3">
            <a:extLst>
              <a:ext uri="{FF2B5EF4-FFF2-40B4-BE49-F238E27FC236}">
                <a16:creationId xmlns:a16="http://schemas.microsoft.com/office/drawing/2014/main" id="{ED10B733-79DE-DA4C-9D01-2600677444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1664" y="1412876"/>
            <a:ext cx="3381375"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a:extLst>
              <a:ext uri="{FF2B5EF4-FFF2-40B4-BE49-F238E27FC236}">
                <a16:creationId xmlns:a16="http://schemas.microsoft.com/office/drawing/2014/main" id="{4FFA3169-80B6-834F-A900-029600C624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4163" y="4291013"/>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Box 5">
            <a:extLst>
              <a:ext uri="{FF2B5EF4-FFF2-40B4-BE49-F238E27FC236}">
                <a16:creationId xmlns:a16="http://schemas.microsoft.com/office/drawing/2014/main" id="{1B8CC25D-085E-134D-B69C-0A148BDE36D8}"/>
              </a:ext>
            </a:extLst>
          </p:cNvPr>
          <p:cNvSpPr txBox="1">
            <a:spLocks noChangeArrowheads="1"/>
          </p:cNvSpPr>
          <p:nvPr/>
        </p:nvSpPr>
        <p:spPr bwMode="auto">
          <a:xfrm>
            <a:off x="9088439" y="5788025"/>
            <a:ext cx="17557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Sydney Taylor Picture Book Award</a:t>
            </a:r>
          </a:p>
        </p:txBody>
      </p:sp>
      <p:sp>
        <p:nvSpPr>
          <p:cNvPr id="60423" name="TextBox 1">
            <a:extLst>
              <a:ext uri="{FF2B5EF4-FFF2-40B4-BE49-F238E27FC236}">
                <a16:creationId xmlns:a16="http://schemas.microsoft.com/office/drawing/2014/main" id="{7F01297A-94B5-CF4F-BBCB-A1EACB231B6E}"/>
              </a:ext>
            </a:extLst>
          </p:cNvPr>
          <p:cNvSpPr txBox="1">
            <a:spLocks noChangeArrowheads="1"/>
          </p:cNvSpPr>
          <p:nvPr/>
        </p:nvSpPr>
        <p:spPr bwMode="auto">
          <a:xfrm>
            <a:off x="6516689" y="6242050"/>
            <a:ext cx="2249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7"/>
              </a:rPr>
              <a:t>Publisher webpage</a:t>
            </a:r>
            <a:endParaRPr lang="en-US" altLang="en-US" sz="1800">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C5F6F67E-9AAA-5A40-814A-17693F094E57}"/>
              </a:ext>
            </a:extLst>
          </p:cNvPr>
          <p:cNvSpPr>
            <a:spLocks noGrp="1"/>
          </p:cNvSpPr>
          <p:nvPr>
            <p:ph type="title"/>
          </p:nvPr>
        </p:nvSpPr>
        <p:spPr/>
        <p:txBody>
          <a:bodyPr/>
          <a:lstStyle/>
          <a:p>
            <a:pPr algn="l"/>
            <a:r>
              <a:rPr lang="en-US" altLang="en-US">
                <a:ea typeface="ＭＳ Ｐゴシック" panose="020B0600070205080204" pitchFamily="34" charset="-128"/>
              </a:rPr>
              <a:t>Picture Book Biography</a:t>
            </a:r>
          </a:p>
        </p:txBody>
      </p:sp>
      <p:pic>
        <p:nvPicPr>
          <p:cNvPr id="62466" name="Picture 1">
            <a:extLst>
              <a:ext uri="{FF2B5EF4-FFF2-40B4-BE49-F238E27FC236}">
                <a16:creationId xmlns:a16="http://schemas.microsoft.com/office/drawing/2014/main" id="{E61F9888-3D40-0749-B46B-1FEF6BD22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1417638"/>
            <a:ext cx="31750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2">
            <a:extLst>
              <a:ext uri="{FF2B5EF4-FFF2-40B4-BE49-F238E27FC236}">
                <a16:creationId xmlns:a16="http://schemas.microsoft.com/office/drawing/2014/main" id="{67910A6E-298D-B043-80E9-099EBE172E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1551" y="530225"/>
            <a:ext cx="3300413"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Box 3">
            <a:extLst>
              <a:ext uri="{FF2B5EF4-FFF2-40B4-BE49-F238E27FC236}">
                <a16:creationId xmlns:a16="http://schemas.microsoft.com/office/drawing/2014/main" id="{1FB69467-0455-5942-B7C3-C444C5665B37}"/>
              </a:ext>
            </a:extLst>
          </p:cNvPr>
          <p:cNvSpPr txBox="1">
            <a:spLocks noChangeArrowheads="1"/>
          </p:cNvSpPr>
          <p:nvPr/>
        </p:nvSpPr>
        <p:spPr bwMode="auto">
          <a:xfrm>
            <a:off x="6804025" y="5478463"/>
            <a:ext cx="2597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5"/>
              </a:rPr>
              <a:t>National Geographic Kids Publisher Website</a:t>
            </a:r>
            <a:endParaRPr lang="en-US" altLang="en-US" sz="1800">
              <a:latin typeface="Arial" panose="020B0604020202020204" pitchFamily="34" charset="0"/>
            </a:endParaRPr>
          </a:p>
        </p:txBody>
      </p:sp>
      <p:pic>
        <p:nvPicPr>
          <p:cNvPr id="62469" name="Picture 2">
            <a:extLst>
              <a:ext uri="{FF2B5EF4-FFF2-40B4-BE49-F238E27FC236}">
                <a16:creationId xmlns:a16="http://schemas.microsoft.com/office/drawing/2014/main" id="{832378AC-48BC-9842-857D-C8B445F341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0825" y="4773613"/>
            <a:ext cx="1970088"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Box 2">
            <a:extLst>
              <a:ext uri="{FF2B5EF4-FFF2-40B4-BE49-F238E27FC236}">
                <a16:creationId xmlns:a16="http://schemas.microsoft.com/office/drawing/2014/main" id="{B7CD2A10-2C65-394F-9A9E-56A9D8B4A709}"/>
              </a:ext>
            </a:extLst>
          </p:cNvPr>
          <p:cNvSpPr txBox="1">
            <a:spLocks noChangeArrowheads="1"/>
          </p:cNvSpPr>
          <p:nvPr/>
        </p:nvSpPr>
        <p:spPr bwMode="auto">
          <a:xfrm>
            <a:off x="1679575" y="5062538"/>
            <a:ext cx="11112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7"/>
              </a:rPr>
              <a:t>1 min. trailer from Penguin Books</a:t>
            </a:r>
            <a:endParaRPr lang="en-US" altLang="en-US" sz="1800">
              <a:latin typeface="Arial" panose="020B0604020202020204" pitchFamily="34" charset="0"/>
            </a:endParaRPr>
          </a:p>
        </p:txBody>
      </p:sp>
      <p:pic>
        <p:nvPicPr>
          <p:cNvPr id="62471" name="Picture 6">
            <a:extLst>
              <a:ext uri="{FF2B5EF4-FFF2-40B4-BE49-F238E27FC236}">
                <a16:creationId xmlns:a16="http://schemas.microsoft.com/office/drawing/2014/main" id="{F6F73B00-6F87-9944-B1CD-F69764F58B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7751" y="4641850"/>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TextBox 5">
            <a:extLst>
              <a:ext uri="{FF2B5EF4-FFF2-40B4-BE49-F238E27FC236}">
                <a16:creationId xmlns:a16="http://schemas.microsoft.com/office/drawing/2014/main" id="{16FD5426-DDE7-4747-9044-516D9AF365C5}"/>
              </a:ext>
            </a:extLst>
          </p:cNvPr>
          <p:cNvSpPr txBox="1">
            <a:spLocks noChangeArrowheads="1"/>
          </p:cNvSpPr>
          <p:nvPr/>
        </p:nvSpPr>
        <p:spPr bwMode="auto">
          <a:xfrm>
            <a:off x="4760914" y="5965826"/>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2022 ALA Notable </a:t>
            </a:r>
          </a:p>
          <a:p>
            <a:pPr>
              <a:spcBef>
                <a:spcPct val="0"/>
              </a:spcBef>
              <a:buFontTx/>
              <a:buNone/>
            </a:pPr>
            <a:r>
              <a:rPr lang="en-US" altLang="en-US" sz="1800" dirty="0">
                <a:latin typeface="Arial" panose="020B0604020202020204" pitchFamily="34" charset="0"/>
              </a:rPr>
              <a:t>Younger</a:t>
            </a:r>
          </a:p>
        </p:txBody>
      </p:sp>
      <p:sp>
        <p:nvSpPr>
          <p:cNvPr id="2" name="TextBox 1">
            <a:extLst>
              <a:ext uri="{FF2B5EF4-FFF2-40B4-BE49-F238E27FC236}">
                <a16:creationId xmlns:a16="http://schemas.microsoft.com/office/drawing/2014/main" id="{F9027341-13AF-3B40-9C1A-18D2E2D8089F}"/>
              </a:ext>
            </a:extLst>
          </p:cNvPr>
          <p:cNvSpPr txBox="1"/>
          <p:nvPr/>
        </p:nvSpPr>
        <p:spPr>
          <a:xfrm>
            <a:off x="10010274" y="5478463"/>
            <a:ext cx="1708484" cy="400110"/>
          </a:xfrm>
          <a:prstGeom prst="rect">
            <a:avLst/>
          </a:prstGeom>
          <a:noFill/>
        </p:spPr>
        <p:txBody>
          <a:bodyPr wrap="square" rtlCol="0">
            <a:spAutoFit/>
          </a:bodyPr>
          <a:lstStyle/>
          <a:p>
            <a:r>
              <a:rPr lang="en-US" sz="2000" b="1" dirty="0"/>
              <a:t>June 29, 2021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2253BCC8-BF9E-8848-8B29-52B9DB6EEC67}"/>
              </a:ext>
            </a:extLst>
          </p:cNvPr>
          <p:cNvSpPr>
            <a:spLocks noGrp="1"/>
          </p:cNvSpPr>
          <p:nvPr>
            <p:ph type="title"/>
          </p:nvPr>
        </p:nvSpPr>
        <p:spPr/>
        <p:txBody>
          <a:bodyPr/>
          <a:lstStyle/>
          <a:p>
            <a:r>
              <a:rPr lang="en-US" altLang="en-US">
                <a:ea typeface="ＭＳ Ｐゴシック" panose="020B0600070205080204" pitchFamily="34" charset="-128"/>
              </a:rPr>
              <a:t>Picture Book Biography</a:t>
            </a:r>
          </a:p>
        </p:txBody>
      </p:sp>
      <p:pic>
        <p:nvPicPr>
          <p:cNvPr id="64514" name="Picture 1">
            <a:extLst>
              <a:ext uri="{FF2B5EF4-FFF2-40B4-BE49-F238E27FC236}">
                <a16:creationId xmlns:a16="http://schemas.microsoft.com/office/drawing/2014/main" id="{8931BB8B-5688-5649-AB34-3F3001B60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17638"/>
            <a:ext cx="426085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a:extLst>
              <a:ext uri="{FF2B5EF4-FFF2-40B4-BE49-F238E27FC236}">
                <a16:creationId xmlns:a16="http://schemas.microsoft.com/office/drawing/2014/main" id="{326C8954-4CB6-9244-832C-163497A49C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8689" y="1230314"/>
            <a:ext cx="3355975"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Box 4">
            <a:extLst>
              <a:ext uri="{FF2B5EF4-FFF2-40B4-BE49-F238E27FC236}">
                <a16:creationId xmlns:a16="http://schemas.microsoft.com/office/drawing/2014/main" id="{12CBEA3B-C699-4D4A-8C16-B50C58E2F530}"/>
              </a:ext>
            </a:extLst>
          </p:cNvPr>
          <p:cNvSpPr txBox="1">
            <a:spLocks noChangeArrowheads="1"/>
          </p:cNvSpPr>
          <p:nvPr/>
        </p:nvSpPr>
        <p:spPr bwMode="auto">
          <a:xfrm>
            <a:off x="7613651" y="5802314"/>
            <a:ext cx="3382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5"/>
              </a:rPr>
              <a:t>Two Minute Book Trailer</a:t>
            </a:r>
            <a:endParaRPr lang="en-US" altLang="en-US" sz="1800">
              <a:latin typeface="Arial" panose="020B0604020202020204" pitchFamily="34" charset="0"/>
            </a:endParaRPr>
          </a:p>
        </p:txBody>
      </p:sp>
      <p:sp>
        <p:nvSpPr>
          <p:cNvPr id="64517" name="TextBox 1">
            <a:extLst>
              <a:ext uri="{FF2B5EF4-FFF2-40B4-BE49-F238E27FC236}">
                <a16:creationId xmlns:a16="http://schemas.microsoft.com/office/drawing/2014/main" id="{F1FDA647-DFF7-0345-BF81-B455739DCFCB}"/>
              </a:ext>
            </a:extLst>
          </p:cNvPr>
          <p:cNvSpPr txBox="1">
            <a:spLocks noChangeArrowheads="1"/>
          </p:cNvSpPr>
          <p:nvPr/>
        </p:nvSpPr>
        <p:spPr bwMode="auto">
          <a:xfrm>
            <a:off x="7775576" y="6172201"/>
            <a:ext cx="2892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6"/>
              </a:rPr>
              <a:t>Peek inside at penguinrandomhouse</a:t>
            </a:r>
            <a:endParaRPr lang="en-US" altLang="en-US" sz="1800">
              <a:latin typeface="Arial" panose="020B0604020202020204" pitchFamily="34" charset="0"/>
            </a:endParaRPr>
          </a:p>
        </p:txBody>
      </p:sp>
      <p:sp>
        <p:nvSpPr>
          <p:cNvPr id="64518" name="TextBox 2">
            <a:extLst>
              <a:ext uri="{FF2B5EF4-FFF2-40B4-BE49-F238E27FC236}">
                <a16:creationId xmlns:a16="http://schemas.microsoft.com/office/drawing/2014/main" id="{ACA3B6C7-1BD9-F443-8605-01FDCBB14BB9}"/>
              </a:ext>
            </a:extLst>
          </p:cNvPr>
          <p:cNvSpPr txBox="1">
            <a:spLocks noChangeArrowheads="1"/>
          </p:cNvSpPr>
          <p:nvPr/>
        </p:nvSpPr>
        <p:spPr bwMode="auto">
          <a:xfrm>
            <a:off x="2219325" y="5802313"/>
            <a:ext cx="3181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7"/>
              </a:rPr>
              <a:t>Publisher Website with preview &amp; author introduction</a:t>
            </a:r>
            <a:endParaRPr lang="en-US" altLang="en-US" sz="1800">
              <a:latin typeface="Arial" panose="020B0604020202020204" pitchFamily="34" charset="0"/>
            </a:endParaRPr>
          </a:p>
        </p:txBody>
      </p:sp>
      <p:pic>
        <p:nvPicPr>
          <p:cNvPr id="64519" name="Picture 6">
            <a:extLst>
              <a:ext uri="{FF2B5EF4-FFF2-40B4-BE49-F238E27FC236}">
                <a16:creationId xmlns:a16="http://schemas.microsoft.com/office/drawing/2014/main" id="{D03F656F-6EDE-AE47-944C-DD798CAB3B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5315" y="1865313"/>
            <a:ext cx="9159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extBox 5">
            <a:extLst>
              <a:ext uri="{FF2B5EF4-FFF2-40B4-BE49-F238E27FC236}">
                <a16:creationId xmlns:a16="http://schemas.microsoft.com/office/drawing/2014/main" id="{2662EDE4-F06A-214F-A53B-98A9DF31D5FA}"/>
              </a:ext>
            </a:extLst>
          </p:cNvPr>
          <p:cNvSpPr txBox="1">
            <a:spLocks noChangeArrowheads="1"/>
          </p:cNvSpPr>
          <p:nvPr/>
        </p:nvSpPr>
        <p:spPr bwMode="auto">
          <a:xfrm>
            <a:off x="10755314" y="3074988"/>
            <a:ext cx="14366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dirty="0">
                <a:latin typeface="Arial" panose="020B0604020202020204" pitchFamily="34" charset="0"/>
              </a:rPr>
              <a:t>2022 ALA Notable </a:t>
            </a:r>
          </a:p>
          <a:p>
            <a:pPr>
              <a:spcBef>
                <a:spcPct val="0"/>
              </a:spcBef>
              <a:buFontTx/>
              <a:buNone/>
            </a:pPr>
            <a:r>
              <a:rPr lang="en-US" altLang="en-US" sz="1600" dirty="0">
                <a:latin typeface="Arial" panose="020B0604020202020204" pitchFamily="34" charset="0"/>
              </a:rPr>
              <a:t>Younger</a:t>
            </a:r>
          </a:p>
        </p:txBody>
      </p:sp>
      <p:pic>
        <p:nvPicPr>
          <p:cNvPr id="10" name="Picture 6">
            <a:extLst>
              <a:ext uri="{FF2B5EF4-FFF2-40B4-BE49-F238E27FC236}">
                <a16:creationId xmlns:a16="http://schemas.microsoft.com/office/drawing/2014/main" id="{94EE5529-67BA-614E-AFDD-47064EE54C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462" y="2630487"/>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a:extLst>
              <a:ext uri="{FF2B5EF4-FFF2-40B4-BE49-F238E27FC236}">
                <a16:creationId xmlns:a16="http://schemas.microsoft.com/office/drawing/2014/main" id="{6C86607B-0EA9-6046-97E6-34F092D537AF}"/>
              </a:ext>
            </a:extLst>
          </p:cNvPr>
          <p:cNvSpPr txBox="1">
            <a:spLocks noChangeArrowheads="1"/>
          </p:cNvSpPr>
          <p:nvPr/>
        </p:nvSpPr>
        <p:spPr bwMode="auto">
          <a:xfrm>
            <a:off x="365123" y="3814763"/>
            <a:ext cx="1398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ALA Notable Younger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91F418AC-8E2C-0B4C-8F0A-732CD55E0B21}"/>
              </a:ext>
            </a:extLst>
          </p:cNvPr>
          <p:cNvSpPr>
            <a:spLocks noGrp="1"/>
          </p:cNvSpPr>
          <p:nvPr>
            <p:ph type="title"/>
          </p:nvPr>
        </p:nvSpPr>
        <p:spPr/>
        <p:txBody>
          <a:bodyPr/>
          <a:lstStyle/>
          <a:p>
            <a:r>
              <a:rPr lang="en-US" altLang="en-US">
                <a:ea typeface="ＭＳ Ｐゴシック" panose="020B0600070205080204" pitchFamily="34" charset="-128"/>
              </a:rPr>
              <a:t>2022 Geisel Award</a:t>
            </a:r>
          </a:p>
        </p:txBody>
      </p:sp>
      <p:pic>
        <p:nvPicPr>
          <p:cNvPr id="66562" name="Picture 1">
            <a:extLst>
              <a:ext uri="{FF2B5EF4-FFF2-40B4-BE49-F238E27FC236}">
                <a16:creationId xmlns:a16="http://schemas.microsoft.com/office/drawing/2014/main" id="{1AE3BEA2-F202-504C-91DB-9897CF9DCE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450" y="1196975"/>
            <a:ext cx="2154238"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2">
            <a:extLst>
              <a:ext uri="{FF2B5EF4-FFF2-40B4-BE49-F238E27FC236}">
                <a16:creationId xmlns:a16="http://schemas.microsoft.com/office/drawing/2014/main" id="{B9563ADE-73A7-7243-8730-625F0F2C4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2665" y="365125"/>
            <a:ext cx="26574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7">
            <a:extLst>
              <a:ext uri="{FF2B5EF4-FFF2-40B4-BE49-F238E27FC236}">
                <a16:creationId xmlns:a16="http://schemas.microsoft.com/office/drawing/2014/main" id="{C664328D-1050-384D-8510-157AC60876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0741" y="646907"/>
            <a:ext cx="19970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4">
            <a:extLst>
              <a:ext uri="{FF2B5EF4-FFF2-40B4-BE49-F238E27FC236}">
                <a16:creationId xmlns:a16="http://schemas.microsoft.com/office/drawing/2014/main" id="{AB5E3AC7-6CCB-4C4E-91C2-1C75584294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0588" y="3616828"/>
            <a:ext cx="1885950"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5">
            <a:extLst>
              <a:ext uri="{FF2B5EF4-FFF2-40B4-BE49-F238E27FC236}">
                <a16:creationId xmlns:a16="http://schemas.microsoft.com/office/drawing/2014/main" id="{3979A599-F36B-194B-BD6C-6E2433BA9BFB}"/>
              </a:ext>
            </a:extLst>
          </p:cNvPr>
          <p:cNvSpPr txBox="1">
            <a:spLocks noChangeArrowheads="1"/>
          </p:cNvSpPr>
          <p:nvPr/>
        </p:nvSpPr>
        <p:spPr bwMode="auto">
          <a:xfrm>
            <a:off x="1824039" y="4559301"/>
            <a:ext cx="2389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7"/>
              </a:rPr>
              <a:t>4 min. Fox at Night Read Aloud by Arturo Brillembourg</a:t>
            </a:r>
            <a:endParaRPr lang="en-US" altLang="en-US" sz="1800">
              <a:latin typeface="Arial" panose="020B0604020202020204" pitchFamily="34" charset="0"/>
            </a:endParaRPr>
          </a:p>
        </p:txBody>
      </p:sp>
      <p:sp>
        <p:nvSpPr>
          <p:cNvPr id="66567" name="TextBox 6">
            <a:extLst>
              <a:ext uri="{FF2B5EF4-FFF2-40B4-BE49-F238E27FC236}">
                <a16:creationId xmlns:a16="http://schemas.microsoft.com/office/drawing/2014/main" id="{5575D3F2-9601-EF4E-BE10-D9D20479762E}"/>
              </a:ext>
            </a:extLst>
          </p:cNvPr>
          <p:cNvSpPr txBox="1">
            <a:spLocks noChangeArrowheads="1"/>
          </p:cNvSpPr>
          <p:nvPr/>
        </p:nvSpPr>
        <p:spPr bwMode="auto">
          <a:xfrm>
            <a:off x="3662364" y="5429250"/>
            <a:ext cx="21097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8"/>
              </a:rPr>
              <a:t>Simon  &amp; Schuster Look Insiden Nothing Fits a Dinosaur</a:t>
            </a:r>
            <a:endParaRPr lang="en-US" altLang="en-US" sz="1800">
              <a:latin typeface="Arial" panose="020B0604020202020204" pitchFamily="34" charset="0"/>
            </a:endParaRPr>
          </a:p>
        </p:txBody>
      </p:sp>
      <p:pic>
        <p:nvPicPr>
          <p:cNvPr id="66568" name="Picture 1">
            <a:extLst>
              <a:ext uri="{FF2B5EF4-FFF2-40B4-BE49-F238E27FC236}">
                <a16:creationId xmlns:a16="http://schemas.microsoft.com/office/drawing/2014/main" id="{29C9378E-4467-D949-B792-6EFC9FA820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50" y="2257425"/>
            <a:ext cx="18161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2">
            <a:extLst>
              <a:ext uri="{FF2B5EF4-FFF2-40B4-BE49-F238E27FC236}">
                <a16:creationId xmlns:a16="http://schemas.microsoft.com/office/drawing/2014/main" id="{7BCD3A7E-746D-904D-95E7-8C8206E427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59568" y="4875212"/>
            <a:ext cx="1435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6">
            <a:extLst>
              <a:ext uri="{FF2B5EF4-FFF2-40B4-BE49-F238E27FC236}">
                <a16:creationId xmlns:a16="http://schemas.microsoft.com/office/drawing/2014/main" id="{17F90346-8723-8F4B-A3AE-021B313EBBD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1359" y="4339139"/>
            <a:ext cx="1133475" cy="107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TextBox 5">
            <a:extLst>
              <a:ext uri="{FF2B5EF4-FFF2-40B4-BE49-F238E27FC236}">
                <a16:creationId xmlns:a16="http://schemas.microsoft.com/office/drawing/2014/main" id="{9BEF8F6D-B8B5-F04F-8A91-F2C5112326B5}"/>
              </a:ext>
            </a:extLst>
          </p:cNvPr>
          <p:cNvSpPr txBox="1">
            <a:spLocks noChangeArrowheads="1"/>
          </p:cNvSpPr>
          <p:nvPr/>
        </p:nvSpPr>
        <p:spPr bwMode="auto">
          <a:xfrm>
            <a:off x="10485020" y="5523415"/>
            <a:ext cx="1398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ALA Notable Younger</a:t>
            </a:r>
          </a:p>
        </p:txBody>
      </p:sp>
      <p:pic>
        <p:nvPicPr>
          <p:cNvPr id="66572" name="Picture 6">
            <a:extLst>
              <a:ext uri="{FF2B5EF4-FFF2-40B4-BE49-F238E27FC236}">
                <a16:creationId xmlns:a16="http://schemas.microsoft.com/office/drawing/2014/main" id="{91B1B026-A810-A641-AF34-F553930987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62525" y="1272841"/>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3" name="TextBox 5">
            <a:extLst>
              <a:ext uri="{FF2B5EF4-FFF2-40B4-BE49-F238E27FC236}">
                <a16:creationId xmlns:a16="http://schemas.microsoft.com/office/drawing/2014/main" id="{6D760B5E-19F7-5B46-A392-C499E07237F0}"/>
              </a:ext>
            </a:extLst>
          </p:cNvPr>
          <p:cNvSpPr txBox="1">
            <a:spLocks noChangeArrowheads="1"/>
          </p:cNvSpPr>
          <p:nvPr/>
        </p:nvSpPr>
        <p:spPr bwMode="auto">
          <a:xfrm>
            <a:off x="4960938" y="2523249"/>
            <a:ext cx="1398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2022 ALA Notable Younger</a:t>
            </a:r>
          </a:p>
        </p:txBody>
      </p:sp>
      <p:sp>
        <p:nvSpPr>
          <p:cNvPr id="66574" name="TextBox 1">
            <a:extLst>
              <a:ext uri="{FF2B5EF4-FFF2-40B4-BE49-F238E27FC236}">
                <a16:creationId xmlns:a16="http://schemas.microsoft.com/office/drawing/2014/main" id="{FD4454BA-8C46-D645-8386-866A0C5F8BAA}"/>
              </a:ext>
            </a:extLst>
          </p:cNvPr>
          <p:cNvSpPr txBox="1">
            <a:spLocks noChangeArrowheads="1"/>
          </p:cNvSpPr>
          <p:nvPr/>
        </p:nvSpPr>
        <p:spPr bwMode="auto">
          <a:xfrm>
            <a:off x="4429123" y="4559301"/>
            <a:ext cx="14732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dirty="0"/>
              <a:t>Aug. 31, 2021</a:t>
            </a:r>
          </a:p>
        </p:txBody>
      </p:sp>
      <p:pic>
        <p:nvPicPr>
          <p:cNvPr id="16" name="Picture 6">
            <a:extLst>
              <a:ext uri="{FF2B5EF4-FFF2-40B4-BE49-F238E27FC236}">
                <a16:creationId xmlns:a16="http://schemas.microsoft.com/office/drawing/2014/main" id="{E745CB38-B003-FC44-BF69-B2BABCDE69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8392" y="3482976"/>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5">
            <a:extLst>
              <a:ext uri="{FF2B5EF4-FFF2-40B4-BE49-F238E27FC236}">
                <a16:creationId xmlns:a16="http://schemas.microsoft.com/office/drawing/2014/main" id="{E9A9BDF9-57A3-0447-B542-DE67AA761EF2}"/>
              </a:ext>
            </a:extLst>
          </p:cNvPr>
          <p:cNvSpPr txBox="1">
            <a:spLocks noChangeArrowheads="1"/>
          </p:cNvSpPr>
          <p:nvPr/>
        </p:nvSpPr>
        <p:spPr bwMode="auto">
          <a:xfrm>
            <a:off x="402053" y="4667252"/>
            <a:ext cx="1398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ALA Notable Younger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1C901-F63B-0F46-BEE3-E916BDF1506E}"/>
              </a:ext>
            </a:extLst>
          </p:cNvPr>
          <p:cNvSpPr>
            <a:spLocks noGrp="1"/>
          </p:cNvSpPr>
          <p:nvPr>
            <p:ph type="title"/>
          </p:nvPr>
        </p:nvSpPr>
        <p:spPr>
          <a:xfrm>
            <a:off x="1981200" y="494094"/>
            <a:ext cx="8229600" cy="1143000"/>
          </a:xfrm>
        </p:spPr>
        <p:txBody>
          <a:bodyPr>
            <a:normAutofit fontScale="90000"/>
          </a:bodyPr>
          <a:lstStyle/>
          <a:p>
            <a:r>
              <a:rPr lang="en-US" dirty="0"/>
              <a:t>Favorite Author/Illustrator</a:t>
            </a:r>
            <a:br>
              <a:rPr lang="en-US" dirty="0"/>
            </a:br>
            <a:r>
              <a:rPr lang="en-US" dirty="0"/>
              <a:t>Christine </a:t>
            </a:r>
            <a:r>
              <a:rPr lang="en-US" dirty="0" err="1"/>
              <a:t>Soontornvat</a:t>
            </a:r>
            <a:r>
              <a:rPr lang="en-US" dirty="0"/>
              <a:t>/Lauren Castillo</a:t>
            </a:r>
          </a:p>
        </p:txBody>
      </p:sp>
      <p:pic>
        <p:nvPicPr>
          <p:cNvPr id="4" name="Picture 3">
            <a:extLst>
              <a:ext uri="{FF2B5EF4-FFF2-40B4-BE49-F238E27FC236}">
                <a16:creationId xmlns:a16="http://schemas.microsoft.com/office/drawing/2014/main" id="{0C47C925-0901-F84E-91AE-2FF102A82C7D}"/>
              </a:ext>
            </a:extLst>
          </p:cNvPr>
          <p:cNvPicPr>
            <a:picLocks noChangeAspect="1"/>
          </p:cNvPicPr>
          <p:nvPr/>
        </p:nvPicPr>
        <p:blipFill>
          <a:blip r:embed="rId3"/>
          <a:stretch>
            <a:fillRect/>
          </a:stretch>
        </p:blipFill>
        <p:spPr>
          <a:xfrm>
            <a:off x="2420112" y="2596577"/>
            <a:ext cx="3072384" cy="3858343"/>
          </a:xfrm>
          <a:prstGeom prst="rect">
            <a:avLst/>
          </a:prstGeom>
        </p:spPr>
      </p:pic>
      <p:pic>
        <p:nvPicPr>
          <p:cNvPr id="6" name="Picture 5">
            <a:extLst>
              <a:ext uri="{FF2B5EF4-FFF2-40B4-BE49-F238E27FC236}">
                <a16:creationId xmlns:a16="http://schemas.microsoft.com/office/drawing/2014/main" id="{BF9CE4B0-B781-854C-A6F4-CE281FF10BDC}"/>
              </a:ext>
            </a:extLst>
          </p:cNvPr>
          <p:cNvPicPr>
            <a:picLocks noChangeAspect="1"/>
          </p:cNvPicPr>
          <p:nvPr/>
        </p:nvPicPr>
        <p:blipFill>
          <a:blip r:embed="rId4"/>
          <a:stretch>
            <a:fillRect/>
          </a:stretch>
        </p:blipFill>
        <p:spPr>
          <a:xfrm>
            <a:off x="7168502" y="2684247"/>
            <a:ext cx="2312302" cy="2235225"/>
          </a:xfrm>
          <a:prstGeom prst="rect">
            <a:avLst/>
          </a:prstGeom>
        </p:spPr>
      </p:pic>
      <p:sp>
        <p:nvSpPr>
          <p:cNvPr id="3" name="TextBox 2">
            <a:extLst>
              <a:ext uri="{FF2B5EF4-FFF2-40B4-BE49-F238E27FC236}">
                <a16:creationId xmlns:a16="http://schemas.microsoft.com/office/drawing/2014/main" id="{8873E612-98C4-B64F-9B89-419B9535A83E}"/>
              </a:ext>
            </a:extLst>
          </p:cNvPr>
          <p:cNvSpPr txBox="1"/>
          <p:nvPr/>
        </p:nvSpPr>
        <p:spPr>
          <a:xfrm>
            <a:off x="8638674" y="5390147"/>
            <a:ext cx="2141621" cy="923330"/>
          </a:xfrm>
          <a:prstGeom prst="rect">
            <a:avLst/>
          </a:prstGeom>
          <a:noFill/>
        </p:spPr>
        <p:txBody>
          <a:bodyPr wrap="square" rtlCol="0">
            <a:spAutoFit/>
          </a:bodyPr>
          <a:lstStyle/>
          <a:p>
            <a:r>
              <a:rPr lang="en-US" dirty="0">
                <a:hlinkClick r:id="rId5"/>
              </a:rPr>
              <a:t>Peek inside at Penguin/Random House</a:t>
            </a:r>
            <a:endParaRPr lang="en-US" dirty="0"/>
          </a:p>
        </p:txBody>
      </p:sp>
    </p:spTree>
    <p:extLst>
      <p:ext uri="{BB962C8B-B14F-4D97-AF65-F5344CB8AC3E}">
        <p14:creationId xmlns:p14="http://schemas.microsoft.com/office/powerpoint/2010/main" val="3708526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0FD35591-ABDC-F14B-8D44-0FE900979E09}"/>
              </a:ext>
            </a:extLst>
          </p:cNvPr>
          <p:cNvSpPr>
            <a:spLocks noGrp="1"/>
          </p:cNvSpPr>
          <p:nvPr>
            <p:ph type="title"/>
          </p:nvPr>
        </p:nvSpPr>
        <p:spPr>
          <a:xfrm>
            <a:off x="1981200" y="1081088"/>
            <a:ext cx="8229600" cy="1143000"/>
          </a:xfrm>
        </p:spPr>
        <p:txBody>
          <a:bodyPr>
            <a:normAutofit fontScale="90000"/>
          </a:bodyPr>
          <a:lstStyle/>
          <a:p>
            <a:r>
              <a:rPr lang="en-US" altLang="en-US">
                <a:ea typeface="ＭＳ Ｐゴシック" panose="020B0600070205080204" pitchFamily="34" charset="-128"/>
              </a:rPr>
              <a:t>Likes and Loves from the Literary Lists 2022</a:t>
            </a:r>
            <a:br>
              <a:rPr lang="en-US" altLang="en-US">
                <a:ea typeface="ＭＳ Ｐゴシック" panose="020B0600070205080204" pitchFamily="34" charset="-128"/>
              </a:rPr>
            </a:br>
            <a:r>
              <a:rPr lang="en-US" altLang="en-US">
                <a:ea typeface="ＭＳ Ｐゴシック" panose="020B0600070205080204" pitchFamily="34" charset="-128"/>
              </a:rPr>
              <a:t>Marcie Haloin Session # 408</a:t>
            </a:r>
            <a:br>
              <a:rPr lang="en-US" altLang="en-US">
                <a:ea typeface="ＭＳ Ｐゴシック" panose="020B0600070205080204" pitchFamily="34" charset="-128"/>
              </a:rPr>
            </a:br>
            <a:r>
              <a:rPr lang="en-US" altLang="en-US">
                <a:ea typeface="ＭＳ Ｐゴシック" panose="020B0600070205080204" pitchFamily="34" charset="-128"/>
              </a:rPr>
              <a:t>Friday, Feb. 11</a:t>
            </a:r>
            <a:br>
              <a:rPr lang="en-US" altLang="en-US">
                <a:ea typeface="ＭＳ Ｐゴシック" panose="020B0600070205080204" pitchFamily="34" charset="-128"/>
              </a:rPr>
            </a:br>
            <a:r>
              <a:rPr lang="en-US" altLang="en-US">
                <a:ea typeface="ＭＳ Ｐゴシック" panose="020B0600070205080204" pitchFamily="34" charset="-128"/>
              </a:rPr>
              <a:t>1:30-2:30</a:t>
            </a:r>
          </a:p>
        </p:txBody>
      </p:sp>
      <p:pic>
        <p:nvPicPr>
          <p:cNvPr id="68610" name="Picture 2">
            <a:extLst>
              <a:ext uri="{FF2B5EF4-FFF2-40B4-BE49-F238E27FC236}">
                <a16:creationId xmlns:a16="http://schemas.microsoft.com/office/drawing/2014/main" id="{9586A75C-CBAB-EC44-8385-F633BCD2D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34290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0A4594C3-778F-7E46-9111-9A22640F646A}"/>
              </a:ext>
            </a:extLst>
          </p:cNvPr>
          <p:cNvSpPr>
            <a:spLocks noGrp="1"/>
          </p:cNvSpPr>
          <p:nvPr>
            <p:ph type="title"/>
          </p:nvPr>
        </p:nvSpPr>
        <p:spPr/>
        <p:txBody>
          <a:bodyPr/>
          <a:lstStyle/>
          <a:p>
            <a:r>
              <a:rPr lang="en-US" altLang="en-US">
                <a:ea typeface="ＭＳ Ｐゴシック" panose="020B0600070205080204" pitchFamily="34" charset="-128"/>
              </a:rPr>
              <a:t>Review Sources for Librarians </a:t>
            </a:r>
            <a:br>
              <a:rPr lang="en-US" altLang="en-US">
                <a:ea typeface="ＭＳ Ｐゴシック" panose="020B0600070205080204" pitchFamily="34" charset="-128"/>
              </a:rPr>
            </a:br>
            <a:r>
              <a:rPr lang="en-US" altLang="en-US" sz="3000">
                <a:ea typeface="ＭＳ Ｐゴシック" panose="020B0600070205080204" pitchFamily="34" charset="-128"/>
              </a:rPr>
              <a:t>(Numbers 0-6 indicate how many have issued starred review)</a:t>
            </a:r>
          </a:p>
        </p:txBody>
      </p:sp>
      <p:sp>
        <p:nvSpPr>
          <p:cNvPr id="3" name="Content Placeholder 2">
            <a:extLst>
              <a:ext uri="{FF2B5EF4-FFF2-40B4-BE49-F238E27FC236}">
                <a16:creationId xmlns:a16="http://schemas.microsoft.com/office/drawing/2014/main" id="{8DA5BAC9-46A4-5C4E-890A-ADFAFDC4A5F8}"/>
              </a:ext>
            </a:extLst>
          </p:cNvPr>
          <p:cNvSpPr>
            <a:spLocks noGrp="1"/>
          </p:cNvSpPr>
          <p:nvPr>
            <p:ph idx="1"/>
          </p:nvPr>
        </p:nvSpPr>
        <p:spPr>
          <a:xfrm>
            <a:off x="1981201" y="1787526"/>
            <a:ext cx="8016875" cy="3825875"/>
          </a:xfrm>
        </p:spPr>
        <p:txBody>
          <a:bodyPr/>
          <a:lstStyle/>
          <a:p>
            <a:pPr>
              <a:defRPr/>
            </a:pPr>
            <a:r>
              <a:rPr lang="en-US" i="1">
                <a:hlinkClick r:id="rId3"/>
              </a:rPr>
              <a:t>Booklist</a:t>
            </a:r>
            <a:r>
              <a:rPr lang="en-US" i="1"/>
              <a:t> with Book Links from ALA</a:t>
            </a:r>
            <a:endParaRPr lang="en-US"/>
          </a:p>
          <a:p>
            <a:pPr>
              <a:defRPr/>
            </a:pPr>
            <a:r>
              <a:rPr lang="en-US" i="1">
                <a:hlinkClick r:id="rId4"/>
              </a:rPr>
              <a:t>Bulletin of the Center for Children’s Books</a:t>
            </a:r>
            <a:endParaRPr lang="en-US"/>
          </a:p>
          <a:p>
            <a:pPr>
              <a:defRPr/>
            </a:pPr>
            <a:r>
              <a:rPr lang="en-US" i="1">
                <a:hlinkClick r:id="rId5"/>
              </a:rPr>
              <a:t>The Horn Book Magazine</a:t>
            </a:r>
            <a:endParaRPr lang="en-US"/>
          </a:p>
          <a:p>
            <a:pPr>
              <a:defRPr/>
            </a:pPr>
            <a:r>
              <a:rPr lang="en-US" i="1">
                <a:hlinkClick r:id="rId6"/>
              </a:rPr>
              <a:t>Kirkus Reviews</a:t>
            </a:r>
            <a:endParaRPr lang="en-US"/>
          </a:p>
          <a:p>
            <a:pPr>
              <a:defRPr/>
            </a:pPr>
            <a:r>
              <a:rPr lang="en-US" i="1">
                <a:hlinkClick r:id="rId7"/>
              </a:rPr>
              <a:t>School Library Journal</a:t>
            </a:r>
            <a:endParaRPr lang="en-US"/>
          </a:p>
          <a:p>
            <a:pPr>
              <a:defRPr/>
            </a:pPr>
            <a:r>
              <a:rPr lang="en-US" i="1">
                <a:hlinkClick r:id="rId8"/>
              </a:rPr>
              <a:t>Publishers Weekly</a:t>
            </a:r>
            <a:endParaRPr lang="en-US"/>
          </a:p>
          <a:p>
            <a:pPr marL="0" indent="0">
              <a:buNone/>
              <a:defRPr/>
            </a:pPr>
            <a:endParaRPr lang="en-US"/>
          </a:p>
        </p:txBody>
      </p:sp>
      <p:sp>
        <p:nvSpPr>
          <p:cNvPr id="19459" name="TextBox 1">
            <a:extLst>
              <a:ext uri="{FF2B5EF4-FFF2-40B4-BE49-F238E27FC236}">
                <a16:creationId xmlns:a16="http://schemas.microsoft.com/office/drawing/2014/main" id="{25048B2B-8EE1-9045-A032-6244239A3931}"/>
              </a:ext>
            </a:extLst>
          </p:cNvPr>
          <p:cNvSpPr txBox="1">
            <a:spLocks noChangeArrowheads="1"/>
          </p:cNvSpPr>
          <p:nvPr/>
        </p:nvSpPr>
        <p:spPr bwMode="auto">
          <a:xfrm>
            <a:off x="8015289" y="3670300"/>
            <a:ext cx="2828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9"/>
              </a:rPr>
              <a:t>2022 ALA Noteable</a:t>
            </a:r>
            <a:endParaRPr lang="en-US" altLang="en-US" sz="1800">
              <a:latin typeface="Arial" panose="020B0604020202020204" pitchFamily="34" charset="0"/>
            </a:endParaRPr>
          </a:p>
        </p:txBody>
      </p:sp>
      <p:sp>
        <p:nvSpPr>
          <p:cNvPr id="19460" name="TextBox 3">
            <a:extLst>
              <a:ext uri="{FF2B5EF4-FFF2-40B4-BE49-F238E27FC236}">
                <a16:creationId xmlns:a16="http://schemas.microsoft.com/office/drawing/2014/main" id="{1F458634-2FE6-9A4F-A982-E3541D584C90}"/>
              </a:ext>
            </a:extLst>
          </p:cNvPr>
          <p:cNvSpPr txBox="1">
            <a:spLocks noChangeArrowheads="1"/>
          </p:cNvSpPr>
          <p:nvPr/>
        </p:nvSpPr>
        <p:spPr bwMode="auto">
          <a:xfrm>
            <a:off x="7524750" y="4040189"/>
            <a:ext cx="334645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latin typeface="Arial" panose="020B0604020202020204" pitchFamily="34" charset="0"/>
              </a:rPr>
              <a:t>Younger Readers</a:t>
            </a:r>
            <a:r>
              <a:rPr lang="en-US" altLang="en-US" sz="1800">
                <a:latin typeface="Arial" panose="020B0604020202020204" pitchFamily="34" charset="0"/>
              </a:rPr>
              <a:t> – Preschool-grade 2 (age 7), including easy-to-read books; </a:t>
            </a:r>
            <a:r>
              <a:rPr lang="en-US" altLang="en-US" sz="1800" b="1">
                <a:latin typeface="Arial" panose="020B0604020202020204" pitchFamily="34" charset="0"/>
              </a:rPr>
              <a:t>Middle Readers</a:t>
            </a:r>
            <a:r>
              <a:rPr lang="en-US" altLang="en-US" sz="1800">
                <a:latin typeface="Arial" panose="020B0604020202020204" pitchFamily="34" charset="0"/>
              </a:rPr>
              <a:t> – Grades 3-5, ages 8-10; </a:t>
            </a:r>
            <a:r>
              <a:rPr lang="en-US" altLang="en-US" sz="1800" b="1">
                <a:latin typeface="Arial" panose="020B0604020202020204" pitchFamily="34" charset="0"/>
              </a:rPr>
              <a:t>Older Readers</a:t>
            </a:r>
            <a:r>
              <a:rPr lang="en-US" altLang="en-US" sz="1800">
                <a:latin typeface="Arial" panose="020B0604020202020204" pitchFamily="34" charset="0"/>
              </a:rPr>
              <a:t> – Grades 6-8, ages 11-14; </a:t>
            </a:r>
            <a:r>
              <a:rPr lang="en-US" altLang="en-US" sz="1800" b="1">
                <a:latin typeface="Arial" panose="020B0604020202020204" pitchFamily="34" charset="0"/>
              </a:rPr>
              <a:t>All Ages</a:t>
            </a:r>
            <a:r>
              <a:rPr lang="en-US" altLang="en-US" sz="1800">
                <a:latin typeface="Arial" panose="020B0604020202020204" pitchFamily="34" charset="0"/>
              </a:rPr>
              <a:t> – Has appeal and interest for children in all of the above age ranges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22061178-9893-894C-8211-9E9F64D06DAB}"/>
              </a:ext>
            </a:extLst>
          </p:cNvPr>
          <p:cNvSpPr>
            <a:spLocks noGrp="1"/>
          </p:cNvSpPr>
          <p:nvPr>
            <p:ph type="title"/>
          </p:nvPr>
        </p:nvSpPr>
        <p:spPr/>
        <p:txBody>
          <a:bodyPr/>
          <a:lstStyle/>
          <a:p>
            <a:r>
              <a:rPr lang="en-US" altLang="en-US">
                <a:ea typeface="ＭＳ Ｐゴシック" panose="020B0600070205080204" pitchFamily="34" charset="-128"/>
              </a:rPr>
              <a:t>Professional Resource</a:t>
            </a:r>
          </a:p>
        </p:txBody>
      </p:sp>
      <p:sp>
        <p:nvSpPr>
          <p:cNvPr id="21506" name="TextBox 2">
            <a:extLst>
              <a:ext uri="{FF2B5EF4-FFF2-40B4-BE49-F238E27FC236}">
                <a16:creationId xmlns:a16="http://schemas.microsoft.com/office/drawing/2014/main" id="{6CC0B5DB-F740-254B-9E6E-1B1BBF833D85}"/>
              </a:ext>
            </a:extLst>
          </p:cNvPr>
          <p:cNvSpPr txBox="1">
            <a:spLocks noChangeArrowheads="1"/>
          </p:cNvSpPr>
          <p:nvPr/>
        </p:nvSpPr>
        <p:spPr bwMode="auto">
          <a:xfrm>
            <a:off x="5986464" y="2551113"/>
            <a:ext cx="4224337"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a:t>classifying nonfiction into five categories—active nonfiction, browseable nonfiction, traditional nonfiction, expository literature, and narrative nonfiction.</a:t>
            </a:r>
            <a:endParaRPr lang="en-US" altLang="en-US" sz="1800">
              <a:latin typeface="Arial" panose="020B0604020202020204" pitchFamily="34" charset="0"/>
            </a:endParaRPr>
          </a:p>
        </p:txBody>
      </p:sp>
      <p:pic>
        <p:nvPicPr>
          <p:cNvPr id="21507" name="Picture 1">
            <a:extLst>
              <a:ext uri="{FF2B5EF4-FFF2-40B4-BE49-F238E27FC236}">
                <a16:creationId xmlns:a16="http://schemas.microsoft.com/office/drawing/2014/main" id="{E2CD5012-D0D0-3547-B9D6-2E24878B8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947863"/>
            <a:ext cx="3440113"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2">
            <a:extLst>
              <a:ext uri="{FF2B5EF4-FFF2-40B4-BE49-F238E27FC236}">
                <a16:creationId xmlns:a16="http://schemas.microsoft.com/office/drawing/2014/main" id="{E84593D3-38E0-6E49-9366-76025DC9C426}"/>
              </a:ext>
            </a:extLst>
          </p:cNvPr>
          <p:cNvSpPr txBox="1">
            <a:spLocks noChangeArrowheads="1"/>
          </p:cNvSpPr>
          <p:nvPr/>
        </p:nvSpPr>
        <p:spPr bwMode="auto">
          <a:xfrm>
            <a:off x="6534151" y="1417639"/>
            <a:ext cx="298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4"/>
              </a:rPr>
              <a:t>Melissa Stewart Website</a:t>
            </a:r>
            <a:endParaRPr lang="en-US" altLang="en-US" sz="1800">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684E0BF3-39F5-9F43-A74D-BFD8D3A0C093}"/>
              </a:ext>
            </a:extLst>
          </p:cNvPr>
          <p:cNvSpPr>
            <a:spLocks noGrp="1"/>
          </p:cNvSpPr>
          <p:nvPr>
            <p:ph type="title"/>
          </p:nvPr>
        </p:nvSpPr>
        <p:spPr/>
        <p:txBody>
          <a:bodyPr/>
          <a:lstStyle/>
          <a:p>
            <a:r>
              <a:rPr lang="en-US" altLang="en-US">
                <a:ea typeface="ＭＳ Ｐゴシック" panose="020B0600070205080204" pitchFamily="34" charset="-128"/>
              </a:rPr>
              <a:t>Melissa Stewart-Nonfiction</a:t>
            </a:r>
          </a:p>
        </p:txBody>
      </p:sp>
      <p:pic>
        <p:nvPicPr>
          <p:cNvPr id="23554" name="Picture 4">
            <a:extLst>
              <a:ext uri="{FF2B5EF4-FFF2-40B4-BE49-F238E27FC236}">
                <a16:creationId xmlns:a16="http://schemas.microsoft.com/office/drawing/2014/main" id="{F2D3229C-09F0-3D49-BFB4-1E9C08256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14" y="1274764"/>
            <a:ext cx="3748087"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a:extLst>
              <a:ext uri="{FF2B5EF4-FFF2-40B4-BE49-F238E27FC236}">
                <a16:creationId xmlns:a16="http://schemas.microsoft.com/office/drawing/2014/main" id="{41B0B6A7-1CCB-5E45-8DB8-BC875E6CF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1025" y="2108200"/>
            <a:ext cx="1333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6">
            <a:extLst>
              <a:ext uri="{FF2B5EF4-FFF2-40B4-BE49-F238E27FC236}">
                <a16:creationId xmlns:a16="http://schemas.microsoft.com/office/drawing/2014/main" id="{0AFC7992-13AF-6F49-9549-252240FF566C}"/>
              </a:ext>
            </a:extLst>
          </p:cNvPr>
          <p:cNvSpPr txBox="1">
            <a:spLocks noChangeArrowheads="1"/>
          </p:cNvSpPr>
          <p:nvPr/>
        </p:nvSpPr>
        <p:spPr bwMode="auto">
          <a:xfrm>
            <a:off x="8201026" y="3441701"/>
            <a:ext cx="1497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Seibert Honor Book</a:t>
            </a:r>
          </a:p>
        </p:txBody>
      </p:sp>
      <p:sp>
        <p:nvSpPr>
          <p:cNvPr id="23557" name="TextBox 8">
            <a:extLst>
              <a:ext uri="{FF2B5EF4-FFF2-40B4-BE49-F238E27FC236}">
                <a16:creationId xmlns:a16="http://schemas.microsoft.com/office/drawing/2014/main" id="{94F9CA9B-C67E-6242-864B-7B75E721B679}"/>
              </a:ext>
            </a:extLst>
          </p:cNvPr>
          <p:cNvSpPr txBox="1">
            <a:spLocks noChangeArrowheads="1"/>
          </p:cNvSpPr>
          <p:nvPr/>
        </p:nvSpPr>
        <p:spPr bwMode="auto">
          <a:xfrm>
            <a:off x="7997826" y="4572001"/>
            <a:ext cx="22129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5"/>
              </a:rPr>
              <a:t>30 min. zoom panel from Charlebridge where 5 nonfiction authors talk about new books.</a:t>
            </a:r>
            <a:endParaRPr lang="en-US" altLang="en-US" sz="1800">
              <a:latin typeface="Arial" panose="020B0604020202020204" pitchFamily="34" charset="0"/>
            </a:endParaRPr>
          </a:p>
        </p:txBody>
      </p:sp>
      <p:pic>
        <p:nvPicPr>
          <p:cNvPr id="23558" name="Picture 1">
            <a:extLst>
              <a:ext uri="{FF2B5EF4-FFF2-40B4-BE49-F238E27FC236}">
                <a16:creationId xmlns:a16="http://schemas.microsoft.com/office/drawing/2014/main" id="{844B0189-39F1-9D4C-B73E-6528141B5D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1864" y="4456113"/>
            <a:ext cx="5303837"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A528F3AF-5EE1-2346-A4CC-71602C3F73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0325" y="1928813"/>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a:extLst>
              <a:ext uri="{FF2B5EF4-FFF2-40B4-BE49-F238E27FC236}">
                <a16:creationId xmlns:a16="http://schemas.microsoft.com/office/drawing/2014/main" id="{A8E98524-6F2B-6547-99D9-96CAAD523456}"/>
              </a:ext>
            </a:extLst>
          </p:cNvPr>
          <p:cNvSpPr txBox="1">
            <a:spLocks noChangeArrowheads="1"/>
          </p:cNvSpPr>
          <p:nvPr/>
        </p:nvSpPr>
        <p:spPr bwMode="auto">
          <a:xfrm>
            <a:off x="10313986" y="3113089"/>
            <a:ext cx="1398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2022 ALA Notable Younger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61877F63-8BF5-BA48-B21F-C4603E364D17}"/>
              </a:ext>
            </a:extLst>
          </p:cNvPr>
          <p:cNvSpPr>
            <a:spLocks noGrp="1"/>
          </p:cNvSpPr>
          <p:nvPr>
            <p:ph type="title"/>
          </p:nvPr>
        </p:nvSpPr>
        <p:spPr/>
        <p:txBody>
          <a:bodyPr/>
          <a:lstStyle/>
          <a:p>
            <a:r>
              <a:rPr lang="en-US" altLang="en-US">
                <a:ea typeface="ＭＳ Ｐゴシック" panose="020B0600070205080204" pitchFamily="34" charset="-128"/>
              </a:rPr>
              <a:t>Tributes to Books Imagination and Reading       </a:t>
            </a:r>
          </a:p>
        </p:txBody>
      </p:sp>
      <p:pic>
        <p:nvPicPr>
          <p:cNvPr id="25602" name="Picture 1">
            <a:extLst>
              <a:ext uri="{FF2B5EF4-FFF2-40B4-BE49-F238E27FC236}">
                <a16:creationId xmlns:a16="http://schemas.microsoft.com/office/drawing/2014/main" id="{707BF1CB-421D-8A4D-A240-78C124C41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264" y="1593850"/>
            <a:ext cx="3665537"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5">
            <a:extLst>
              <a:ext uri="{FF2B5EF4-FFF2-40B4-BE49-F238E27FC236}">
                <a16:creationId xmlns:a16="http://schemas.microsoft.com/office/drawing/2014/main" id="{6E1F3911-A524-964A-B91D-4B84D1F1EFD9}"/>
              </a:ext>
            </a:extLst>
          </p:cNvPr>
          <p:cNvSpPr txBox="1">
            <a:spLocks noChangeArrowheads="1"/>
          </p:cNvSpPr>
          <p:nvPr/>
        </p:nvSpPr>
        <p:spPr bwMode="auto">
          <a:xfrm>
            <a:off x="7312025" y="6011863"/>
            <a:ext cx="2141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4"/>
              </a:rPr>
              <a:t>Penguin website with peek inside</a:t>
            </a:r>
            <a:endParaRPr lang="en-US" altLang="en-US" sz="1800">
              <a:latin typeface="Arial" panose="020B0604020202020204" pitchFamily="34" charset="0"/>
            </a:endParaRPr>
          </a:p>
        </p:txBody>
      </p:sp>
      <p:sp>
        <p:nvSpPr>
          <p:cNvPr id="25604" name="TextBox 1">
            <a:extLst>
              <a:ext uri="{FF2B5EF4-FFF2-40B4-BE49-F238E27FC236}">
                <a16:creationId xmlns:a16="http://schemas.microsoft.com/office/drawing/2014/main" id="{6CD6196E-1EDB-4146-ADD5-DA5E8D798305}"/>
              </a:ext>
            </a:extLst>
          </p:cNvPr>
          <p:cNvSpPr txBox="1">
            <a:spLocks noChangeArrowheads="1"/>
          </p:cNvSpPr>
          <p:nvPr/>
        </p:nvSpPr>
        <p:spPr bwMode="auto">
          <a:xfrm>
            <a:off x="1687513" y="5335589"/>
            <a:ext cx="2597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5"/>
              </a:rPr>
              <a:t>Abrams Books</a:t>
            </a:r>
            <a:endParaRPr lang="en-US" altLang="en-US" sz="1800">
              <a:latin typeface="Arial" panose="020B0604020202020204" pitchFamily="34" charset="0"/>
            </a:endParaRPr>
          </a:p>
        </p:txBody>
      </p:sp>
      <p:sp>
        <p:nvSpPr>
          <p:cNvPr id="25605" name="TextBox 2">
            <a:extLst>
              <a:ext uri="{FF2B5EF4-FFF2-40B4-BE49-F238E27FC236}">
                <a16:creationId xmlns:a16="http://schemas.microsoft.com/office/drawing/2014/main" id="{E6083E71-6FDE-CA42-ABB4-521331F8B870}"/>
              </a:ext>
            </a:extLst>
          </p:cNvPr>
          <p:cNvSpPr txBox="1">
            <a:spLocks noChangeArrowheads="1"/>
          </p:cNvSpPr>
          <p:nvPr/>
        </p:nvSpPr>
        <p:spPr bwMode="auto">
          <a:xfrm>
            <a:off x="3860800" y="5549901"/>
            <a:ext cx="1481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6"/>
              </a:rPr>
              <a:t>Julie Falatko author website</a:t>
            </a:r>
            <a:endParaRPr lang="en-US" altLang="en-US" sz="1800">
              <a:latin typeface="Arial" panose="020B0604020202020204" pitchFamily="34" charset="0"/>
            </a:endParaRPr>
          </a:p>
        </p:txBody>
      </p:sp>
      <p:pic>
        <p:nvPicPr>
          <p:cNvPr id="25606" name="Picture 2">
            <a:extLst>
              <a:ext uri="{FF2B5EF4-FFF2-40B4-BE49-F238E27FC236}">
                <a16:creationId xmlns:a16="http://schemas.microsoft.com/office/drawing/2014/main" id="{79F123B1-C8E2-B84F-A9D4-5F7223AB58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1763" y="1847850"/>
            <a:ext cx="21336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1">
            <a:extLst>
              <a:ext uri="{FF2B5EF4-FFF2-40B4-BE49-F238E27FC236}">
                <a16:creationId xmlns:a16="http://schemas.microsoft.com/office/drawing/2014/main" id="{1E363BD9-E1A6-EC4D-B8E0-FCFCFFA49614}"/>
              </a:ext>
            </a:extLst>
          </p:cNvPr>
          <p:cNvSpPr txBox="1">
            <a:spLocks noChangeArrowheads="1"/>
          </p:cNvSpPr>
          <p:nvPr/>
        </p:nvSpPr>
        <p:spPr bwMode="auto">
          <a:xfrm>
            <a:off x="10512427" y="3440113"/>
            <a:ext cx="1031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dirty="0"/>
              <a:t>Jan. 4, 2022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B4BCC3B6-D769-704E-A447-876298F9A559}"/>
              </a:ext>
            </a:extLst>
          </p:cNvPr>
          <p:cNvSpPr>
            <a:spLocks noGrp="1"/>
          </p:cNvSpPr>
          <p:nvPr>
            <p:ph type="title"/>
          </p:nvPr>
        </p:nvSpPr>
        <p:spPr>
          <a:xfrm>
            <a:off x="1981200" y="455613"/>
            <a:ext cx="8229600" cy="1143000"/>
          </a:xfrm>
        </p:spPr>
        <p:txBody>
          <a:bodyPr/>
          <a:lstStyle/>
          <a:p>
            <a:r>
              <a:rPr lang="en-US" altLang="en-US">
                <a:ea typeface="ＭＳ Ｐゴシック" panose="020B0600070205080204" pitchFamily="34" charset="-128"/>
              </a:rPr>
              <a:t>Favorite Authors – Jon Klassen</a:t>
            </a:r>
          </a:p>
        </p:txBody>
      </p:sp>
      <p:pic>
        <p:nvPicPr>
          <p:cNvPr id="27650" name="Picture 1">
            <a:extLst>
              <a:ext uri="{FF2B5EF4-FFF2-40B4-BE49-F238E27FC236}">
                <a16:creationId xmlns:a16="http://schemas.microsoft.com/office/drawing/2014/main" id="{C08C21C9-7EB8-4840-9B1A-BF8CFB7B8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417638"/>
            <a:ext cx="381476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1">
            <a:extLst>
              <a:ext uri="{FF2B5EF4-FFF2-40B4-BE49-F238E27FC236}">
                <a16:creationId xmlns:a16="http://schemas.microsoft.com/office/drawing/2014/main" id="{C2FF71F0-DC87-D042-9A14-89F8CC9B8E70}"/>
              </a:ext>
            </a:extLst>
          </p:cNvPr>
          <p:cNvSpPr txBox="1">
            <a:spLocks noChangeArrowheads="1"/>
          </p:cNvSpPr>
          <p:nvPr/>
        </p:nvSpPr>
        <p:spPr bwMode="auto">
          <a:xfrm>
            <a:off x="6351589" y="1957389"/>
            <a:ext cx="2560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4"/>
              </a:rPr>
              <a:t>Activity Kit from Candlewick Press</a:t>
            </a:r>
            <a:endParaRPr lang="en-US" altLang="en-US" sz="1800">
              <a:latin typeface="Arial" panose="020B0604020202020204" pitchFamily="34" charset="0"/>
            </a:endParaRPr>
          </a:p>
        </p:txBody>
      </p:sp>
      <p:sp>
        <p:nvSpPr>
          <p:cNvPr id="27652" name="TextBox 2">
            <a:extLst>
              <a:ext uri="{FF2B5EF4-FFF2-40B4-BE49-F238E27FC236}">
                <a16:creationId xmlns:a16="http://schemas.microsoft.com/office/drawing/2014/main" id="{F207C6DB-9C20-FB44-A6C8-C36881775B78}"/>
              </a:ext>
            </a:extLst>
          </p:cNvPr>
          <p:cNvSpPr txBox="1">
            <a:spLocks noChangeArrowheads="1"/>
          </p:cNvSpPr>
          <p:nvPr/>
        </p:nvSpPr>
        <p:spPr bwMode="auto">
          <a:xfrm>
            <a:off x="6881813" y="2690814"/>
            <a:ext cx="354806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latin typeface="Arial" panose="020B0604020202020204" pitchFamily="34" charset="0"/>
              </a:rPr>
              <a:t>How would you describe </a:t>
            </a:r>
            <a:r>
              <a:rPr lang="en-US" altLang="en-US" sz="1800" b="1" i="1">
                <a:latin typeface="Arial" panose="020B0604020202020204" pitchFamily="34" charset="0"/>
              </a:rPr>
              <a:t>The Rock from the Sky</a:t>
            </a:r>
            <a:r>
              <a:rPr lang="en-US" altLang="en-US" sz="1800" b="1">
                <a:latin typeface="Arial" panose="020B0604020202020204" pitchFamily="34" charset="0"/>
              </a:rPr>
              <a:t>?</a:t>
            </a:r>
            <a:endParaRPr lang="en-US" altLang="en-US" sz="1800">
              <a:latin typeface="Arial" panose="020B0604020202020204" pitchFamily="34" charset="0"/>
            </a:endParaRPr>
          </a:p>
          <a:p>
            <a:pPr>
              <a:spcBef>
                <a:spcPct val="0"/>
              </a:spcBef>
              <a:buFontTx/>
              <a:buNone/>
            </a:pPr>
            <a:r>
              <a:rPr lang="en-US" altLang="en-US" sz="1800">
                <a:latin typeface="Arial" panose="020B0604020202020204" pitchFamily="34" charset="0"/>
              </a:rPr>
              <a:t>It’s a book of five short, connected stories about three characters in which they don’t go anywhere or do almost anything, but also it involves a meteor, time travel, aliens, jealousy, betrayal, and death.</a:t>
            </a:r>
          </a:p>
          <a:p>
            <a:pPr>
              <a:spcBef>
                <a:spcPct val="0"/>
              </a:spcBef>
              <a:buFontTx/>
              <a:buNone/>
            </a:pPr>
            <a:r>
              <a:rPr lang="en-US" altLang="en-US" sz="1800">
                <a:latin typeface="Arial" panose="020B0604020202020204" pitchFamily="34" charset="0"/>
              </a:rPr>
              <a:t>—Jon Klassen</a:t>
            </a:r>
          </a:p>
          <a:p>
            <a:pPr>
              <a:spcBef>
                <a:spcPct val="0"/>
              </a:spcBef>
              <a:buFontTx/>
              <a:buNone/>
            </a:pPr>
            <a:endParaRPr lang="en-US" altLang="en-US" sz="1800">
              <a:latin typeface="Arial" panose="020B0604020202020204" pitchFamily="34" charset="0"/>
            </a:endParaRPr>
          </a:p>
        </p:txBody>
      </p:sp>
      <p:sp>
        <p:nvSpPr>
          <p:cNvPr id="27653" name="TextBox 3">
            <a:extLst>
              <a:ext uri="{FF2B5EF4-FFF2-40B4-BE49-F238E27FC236}">
                <a16:creationId xmlns:a16="http://schemas.microsoft.com/office/drawing/2014/main" id="{0B69A65D-B2AE-664A-B6CE-B6A0ABEA064F}"/>
              </a:ext>
            </a:extLst>
          </p:cNvPr>
          <p:cNvSpPr txBox="1">
            <a:spLocks noChangeArrowheads="1"/>
          </p:cNvSpPr>
          <p:nvPr/>
        </p:nvSpPr>
        <p:spPr bwMode="auto">
          <a:xfrm>
            <a:off x="8437564" y="5559425"/>
            <a:ext cx="23955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5"/>
              </a:rPr>
              <a:t>5 minute read aloud on YouTube by teacher Andy Williams</a:t>
            </a:r>
            <a:endParaRPr lang="en-US" altLang="en-US" sz="1800">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D3040B69-DE26-6947-9B15-3A1889E4D725}"/>
              </a:ext>
            </a:extLst>
          </p:cNvPr>
          <p:cNvSpPr>
            <a:spLocks noGrp="1"/>
          </p:cNvSpPr>
          <p:nvPr>
            <p:ph type="title"/>
          </p:nvPr>
        </p:nvSpPr>
        <p:spPr/>
        <p:txBody>
          <a:bodyPr/>
          <a:lstStyle/>
          <a:p>
            <a:r>
              <a:rPr lang="en-US" altLang="en-US">
                <a:ea typeface="ＭＳ Ｐゴシック" panose="020B0600070205080204" pitchFamily="34" charset="-128"/>
              </a:rPr>
              <a:t>Fan Brothers</a:t>
            </a:r>
          </a:p>
        </p:txBody>
      </p:sp>
      <p:sp>
        <p:nvSpPr>
          <p:cNvPr id="29698" name="TextBox 4">
            <a:extLst>
              <a:ext uri="{FF2B5EF4-FFF2-40B4-BE49-F238E27FC236}">
                <a16:creationId xmlns:a16="http://schemas.microsoft.com/office/drawing/2014/main" id="{5804C2A2-BB64-4D48-B669-C0D82B9EB217}"/>
              </a:ext>
            </a:extLst>
          </p:cNvPr>
          <p:cNvSpPr txBox="1">
            <a:spLocks noChangeArrowheads="1"/>
          </p:cNvSpPr>
          <p:nvPr/>
        </p:nvSpPr>
        <p:spPr bwMode="auto">
          <a:xfrm>
            <a:off x="8120064" y="5224464"/>
            <a:ext cx="25479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3"/>
              </a:rPr>
              <a:t>6 min read aloud by Authors Terry Fan and Eric Fan</a:t>
            </a:r>
            <a:endParaRPr lang="en-US" altLang="en-US" sz="1800">
              <a:latin typeface="Arial" panose="020B0604020202020204" pitchFamily="34" charset="0"/>
            </a:endParaRPr>
          </a:p>
        </p:txBody>
      </p:sp>
      <p:sp>
        <p:nvSpPr>
          <p:cNvPr id="29699" name="TextBox 5">
            <a:extLst>
              <a:ext uri="{FF2B5EF4-FFF2-40B4-BE49-F238E27FC236}">
                <a16:creationId xmlns:a16="http://schemas.microsoft.com/office/drawing/2014/main" id="{715B4C44-EF6C-CE48-8CE8-40749419BDA2}"/>
              </a:ext>
            </a:extLst>
          </p:cNvPr>
          <p:cNvSpPr txBox="1">
            <a:spLocks noChangeArrowheads="1"/>
          </p:cNvSpPr>
          <p:nvPr/>
        </p:nvSpPr>
        <p:spPr bwMode="auto">
          <a:xfrm>
            <a:off x="8120064" y="3856039"/>
            <a:ext cx="2090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4"/>
              </a:rPr>
              <a:t>activity booklet</a:t>
            </a:r>
            <a:endParaRPr lang="en-US" altLang="en-US" sz="1800">
              <a:latin typeface="Arial" panose="020B0604020202020204" pitchFamily="34" charset="0"/>
            </a:endParaRPr>
          </a:p>
        </p:txBody>
      </p:sp>
      <p:pic>
        <p:nvPicPr>
          <p:cNvPr id="29700" name="Picture 1">
            <a:extLst>
              <a:ext uri="{FF2B5EF4-FFF2-40B4-BE49-F238E27FC236}">
                <a16:creationId xmlns:a16="http://schemas.microsoft.com/office/drawing/2014/main" id="{C9FCAE0D-DB49-F94B-A5D4-4CBE7835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9388" y="1604963"/>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2">
            <a:extLst>
              <a:ext uri="{FF2B5EF4-FFF2-40B4-BE49-F238E27FC236}">
                <a16:creationId xmlns:a16="http://schemas.microsoft.com/office/drawing/2014/main" id="{7491A304-E235-3345-9F55-EAF81B40C1B1}"/>
              </a:ext>
            </a:extLst>
          </p:cNvPr>
          <p:cNvSpPr txBox="1">
            <a:spLocks noChangeArrowheads="1"/>
          </p:cNvSpPr>
          <p:nvPr/>
        </p:nvSpPr>
        <p:spPr bwMode="auto">
          <a:xfrm>
            <a:off x="7905750" y="1604963"/>
            <a:ext cx="21224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6"/>
              </a:rPr>
              <a:t>Article in New York Times Best Illustrated Children's Books of 2021</a:t>
            </a:r>
            <a:endParaRPr lang="en-US" altLang="en-US" sz="1800">
              <a:latin typeface="Arial" panose="020B0604020202020204" pitchFamily="34" charset="0"/>
            </a:endParaRPr>
          </a:p>
        </p:txBody>
      </p:sp>
      <p:sp>
        <p:nvSpPr>
          <p:cNvPr id="29702" name="Title 1">
            <a:extLst>
              <a:ext uri="{FF2B5EF4-FFF2-40B4-BE49-F238E27FC236}">
                <a16:creationId xmlns:a16="http://schemas.microsoft.com/office/drawing/2014/main" id="{9816A66C-D63C-3046-981D-B67C586F3E8E}"/>
              </a:ext>
            </a:extLst>
          </p:cNvPr>
          <p:cNvSpPr txBox="1">
            <a:spLocks/>
          </p:cNvSpPr>
          <p:nvPr/>
        </p:nvSpPr>
        <p:spPr bwMode="auto">
          <a:xfrm>
            <a:off x="2200275" y="-29686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a:t>NYTimes Best Illustrated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7D8A5C69-5867-B34F-A6A8-D0273509D8D9}"/>
              </a:ext>
            </a:extLst>
          </p:cNvPr>
          <p:cNvSpPr>
            <a:spLocks noGrp="1"/>
          </p:cNvSpPr>
          <p:nvPr>
            <p:ph type="title"/>
          </p:nvPr>
        </p:nvSpPr>
        <p:spPr>
          <a:xfrm>
            <a:off x="2020888" y="-53975"/>
            <a:ext cx="8229600" cy="1143000"/>
          </a:xfrm>
        </p:spPr>
        <p:txBody>
          <a:bodyPr/>
          <a:lstStyle/>
          <a:p>
            <a:r>
              <a:rPr lang="en-US" altLang="en-US">
                <a:ea typeface="ＭＳ Ｐゴシック" panose="020B0600070205080204" pitchFamily="34" charset="-128"/>
              </a:rPr>
              <a:t>Peace Anthems</a:t>
            </a:r>
          </a:p>
        </p:txBody>
      </p:sp>
      <p:sp>
        <p:nvSpPr>
          <p:cNvPr id="31746" name="TextBox 1">
            <a:extLst>
              <a:ext uri="{FF2B5EF4-FFF2-40B4-BE49-F238E27FC236}">
                <a16:creationId xmlns:a16="http://schemas.microsoft.com/office/drawing/2014/main" id="{E90821ED-7346-AC4D-80C8-69FD6DBA6B3B}"/>
              </a:ext>
            </a:extLst>
          </p:cNvPr>
          <p:cNvSpPr txBox="1">
            <a:spLocks noChangeArrowheads="1"/>
          </p:cNvSpPr>
          <p:nvPr/>
        </p:nvSpPr>
        <p:spPr bwMode="auto">
          <a:xfrm>
            <a:off x="3719514" y="5991226"/>
            <a:ext cx="2376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3"/>
              </a:rPr>
              <a:t>Bryan Colier introduces his book</a:t>
            </a:r>
            <a:endParaRPr lang="en-US" altLang="en-US" sz="1800">
              <a:latin typeface="Arial" panose="020B0604020202020204" pitchFamily="34" charset="0"/>
            </a:endParaRPr>
          </a:p>
        </p:txBody>
      </p:sp>
      <p:pic>
        <p:nvPicPr>
          <p:cNvPr id="31747" name="Picture 2">
            <a:extLst>
              <a:ext uri="{FF2B5EF4-FFF2-40B4-BE49-F238E27FC236}">
                <a16:creationId xmlns:a16="http://schemas.microsoft.com/office/drawing/2014/main" id="{C6E4F32B-E804-1947-9A9C-179B9D783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788" y="866775"/>
            <a:ext cx="44069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
            <a:extLst>
              <a:ext uri="{FF2B5EF4-FFF2-40B4-BE49-F238E27FC236}">
                <a16:creationId xmlns:a16="http://schemas.microsoft.com/office/drawing/2014/main" id="{A28A6C00-D565-E941-814F-AF06F83D62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1417639"/>
            <a:ext cx="3517900"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2">
            <a:extLst>
              <a:ext uri="{FF2B5EF4-FFF2-40B4-BE49-F238E27FC236}">
                <a16:creationId xmlns:a16="http://schemas.microsoft.com/office/drawing/2014/main" id="{20FBFF4D-148F-4E4D-80CE-C9CA8EC92269}"/>
              </a:ext>
            </a:extLst>
          </p:cNvPr>
          <p:cNvSpPr txBox="1">
            <a:spLocks noChangeArrowheads="1"/>
          </p:cNvSpPr>
          <p:nvPr/>
        </p:nvSpPr>
        <p:spPr bwMode="auto">
          <a:xfrm>
            <a:off x="8180388" y="5380038"/>
            <a:ext cx="20701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6"/>
              </a:rPr>
              <a:t>Link to Teacher's Guide and $5.00 audio download at Penguin/Random House</a:t>
            </a:r>
            <a:endParaRPr lang="en-US" altLang="en-US" sz="1800">
              <a:latin typeface="Arial" panose="020B0604020202020204" pitchFamily="34" charset="0"/>
            </a:endParaRPr>
          </a:p>
        </p:txBody>
      </p:sp>
      <p:sp>
        <p:nvSpPr>
          <p:cNvPr id="2" name="TextBox 1">
            <a:extLst>
              <a:ext uri="{FF2B5EF4-FFF2-40B4-BE49-F238E27FC236}">
                <a16:creationId xmlns:a16="http://schemas.microsoft.com/office/drawing/2014/main" id="{68A9D5F7-12CC-8948-9266-E9E047B9F0F5}"/>
              </a:ext>
            </a:extLst>
          </p:cNvPr>
          <p:cNvSpPr txBox="1"/>
          <p:nvPr/>
        </p:nvSpPr>
        <p:spPr>
          <a:xfrm>
            <a:off x="360947" y="2526632"/>
            <a:ext cx="1367841" cy="707886"/>
          </a:xfrm>
          <a:prstGeom prst="rect">
            <a:avLst/>
          </a:prstGeom>
          <a:noFill/>
        </p:spPr>
        <p:txBody>
          <a:bodyPr wrap="square" rtlCol="0">
            <a:spAutoFit/>
          </a:bodyPr>
          <a:lstStyle/>
          <a:p>
            <a:r>
              <a:rPr lang="en-US" sz="2000" b="1" dirty="0"/>
              <a:t>Dec. 7,</a:t>
            </a:r>
          </a:p>
          <a:p>
            <a:r>
              <a:rPr lang="en-US" sz="2000" b="1" dirty="0"/>
              <a:t>2021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28869</TotalTime>
  <Words>3639</Words>
  <Application>Microsoft Macintosh PowerPoint</Application>
  <PresentationFormat>Widescreen</PresentationFormat>
  <Paragraphs>307</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Likes and Loves from the Literary Lists 2022 Edition Picture Books</vt:lpstr>
      <vt:lpstr>Book Review Sources</vt:lpstr>
      <vt:lpstr>Review Sources for Librarians  (Numbers 0-6 indicate how many have issued starred review)</vt:lpstr>
      <vt:lpstr>Professional Resource</vt:lpstr>
      <vt:lpstr>Melissa Stewart-Nonfiction</vt:lpstr>
      <vt:lpstr>Tributes to Books Imagination and Reading       </vt:lpstr>
      <vt:lpstr>Favorite Authors – Jon Klassen</vt:lpstr>
      <vt:lpstr>Fan Brothers</vt:lpstr>
      <vt:lpstr>Peace Anthems</vt:lpstr>
      <vt:lpstr>PowerPoint Presentation</vt:lpstr>
      <vt:lpstr>PowerPoint Presentation</vt:lpstr>
      <vt:lpstr>CCBA – Colorado Children’s Book Award</vt:lpstr>
      <vt:lpstr>Cultures and foods </vt:lpstr>
      <vt:lpstr>Life at the Border</vt:lpstr>
      <vt:lpstr>Humor</vt:lpstr>
      <vt:lpstr>2022 Caldecott Honors Tributes to Nature</vt:lpstr>
      <vt:lpstr>Picture Books to promote peace and mindfulness</vt:lpstr>
      <vt:lpstr>Beginning of school picture book                                          read alouds</vt:lpstr>
      <vt:lpstr>Raul the Third</vt:lpstr>
      <vt:lpstr>Poetry – Non-fiction</vt:lpstr>
      <vt:lpstr>NYTimes Best Illustrated</vt:lpstr>
      <vt:lpstr>Informational Picture Books</vt:lpstr>
      <vt:lpstr>Picture Books Informational</vt:lpstr>
      <vt:lpstr>Picture Book Biography</vt:lpstr>
      <vt:lpstr>Picture Book Biography</vt:lpstr>
      <vt:lpstr>2022 Geisel Award</vt:lpstr>
      <vt:lpstr>Favorite Author/Illustrator Christine Soontornvat/Lauren Castillo</vt:lpstr>
      <vt:lpstr>Likes and Loves from the Literary Lists 2022 Marcie Haloin Session # 408 Friday, Feb. 11 1:30-2:30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Marcie Haloin</dc:creator>
  <cp:lastModifiedBy>Marcie Haloin</cp:lastModifiedBy>
  <cp:revision>368</cp:revision>
  <dcterms:created xsi:type="dcterms:W3CDTF">2019-01-21T23:53:30Z</dcterms:created>
  <dcterms:modified xsi:type="dcterms:W3CDTF">2022-02-09T02:33:16Z</dcterms:modified>
</cp:coreProperties>
</file>