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470" r:id="rId3"/>
    <p:sldId id="289" r:id="rId4"/>
    <p:sldId id="389" r:id="rId5"/>
    <p:sldId id="468" r:id="rId6"/>
    <p:sldId id="397" r:id="rId7"/>
    <p:sldId id="485" r:id="rId8"/>
    <p:sldId id="372" r:id="rId9"/>
    <p:sldId id="480" r:id="rId10"/>
    <p:sldId id="419" r:id="rId11"/>
    <p:sldId id="472" r:id="rId12"/>
    <p:sldId id="429" r:id="rId13"/>
    <p:sldId id="423" r:id="rId14"/>
    <p:sldId id="479" r:id="rId15"/>
    <p:sldId id="412" r:id="rId16"/>
    <p:sldId id="475" r:id="rId17"/>
    <p:sldId id="478" r:id="rId18"/>
    <p:sldId id="481" r:id="rId19"/>
    <p:sldId id="477" r:id="rId20"/>
    <p:sldId id="400" r:id="rId21"/>
    <p:sldId id="286" r:id="rId22"/>
    <p:sldId id="450" r:id="rId23"/>
    <p:sldId id="459" r:id="rId24"/>
    <p:sldId id="482" r:id="rId25"/>
    <p:sldId id="466" r:id="rId26"/>
    <p:sldId id="467" r:id="rId27"/>
    <p:sldId id="483" r:id="rId28"/>
    <p:sldId id="458" r:id="rId29"/>
    <p:sldId id="484" r:id="rId3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171"/>
    <p:restoredTop sz="61293"/>
  </p:normalViewPr>
  <p:slideViewPr>
    <p:cSldViewPr snapToGrid="0" snapToObjects="1">
      <p:cViewPr varScale="1">
        <p:scale>
          <a:sx n="53" d="100"/>
          <a:sy n="53" d="100"/>
        </p:scale>
        <p:origin x="176" y="4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8AFF68-306B-6119-E254-8F1D076B30B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E35D1C04-88EF-100E-B46E-A28BF866CCE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D8C8FAB-52A2-304A-89D1-21E17315EB4E}" type="datetime1">
              <a:rPr lang="en-US" altLang="en-US"/>
              <a:pPr>
                <a:defRPr/>
              </a:pPr>
              <a:t>2/7/23</a:t>
            </a:fld>
            <a:endParaRPr lang="en-US" altLang="en-US"/>
          </a:p>
        </p:txBody>
      </p:sp>
      <p:sp>
        <p:nvSpPr>
          <p:cNvPr id="4" name="Footer Placeholder 3">
            <a:extLst>
              <a:ext uri="{FF2B5EF4-FFF2-40B4-BE49-F238E27FC236}">
                <a16:creationId xmlns:a16="http://schemas.microsoft.com/office/drawing/2014/main" id="{7193E882-3E0F-8362-3399-DF60DEF65921}"/>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4E44F285-C8B5-6096-F886-529B17C444FF}"/>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6EB21C3-388F-1145-A44F-35C1222B8C6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51637B-7847-5F1A-6CB1-5718961E748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439E0AE2-2883-767A-38A2-99D5419CD411}"/>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D76A99D5-2A92-BE43-896C-85F4B5269B63}" type="datetime1">
              <a:rPr lang="en-US" altLang="en-US"/>
              <a:pPr>
                <a:defRPr/>
              </a:pPr>
              <a:t>2/7/23</a:t>
            </a:fld>
            <a:endParaRPr lang="en-US" altLang="en-US"/>
          </a:p>
        </p:txBody>
      </p:sp>
      <p:sp>
        <p:nvSpPr>
          <p:cNvPr id="4" name="Slide Image Placeholder 3">
            <a:extLst>
              <a:ext uri="{FF2B5EF4-FFF2-40B4-BE49-F238E27FC236}">
                <a16:creationId xmlns:a16="http://schemas.microsoft.com/office/drawing/2014/main" id="{3222D0F0-894B-30F3-78B7-1829EAABEE6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C5CCEFA-1E7E-2279-B53B-08830CED525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586DB3F-68B9-08FE-5A3E-DFEC62B7B36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A1A5C448-9EED-78AC-84D8-EAB58526387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841E7C3-09B7-474B-BBC8-7345005619D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7FAE0DB6-BBBF-E62E-1FB4-CD3C3612F8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F62C3570-EAED-F422-5989-885A40BA25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Hopefully all the links etc. will work. </a:t>
            </a:r>
          </a:p>
        </p:txBody>
      </p:sp>
      <p:sp>
        <p:nvSpPr>
          <p:cNvPr id="16387" name="Slide Number Placeholder 3">
            <a:extLst>
              <a:ext uri="{FF2B5EF4-FFF2-40B4-BE49-F238E27FC236}">
                <a16:creationId xmlns:a16="http://schemas.microsoft.com/office/drawing/2014/main" id="{008DDC6E-60ED-947B-B386-0E9E179D0A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C3403C-E52A-8840-9C56-8A085CE5B575}"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DA583B6B-D6C3-169C-5DBA-9FD543CED8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69E5AD2B-A652-A710-924A-7827B00D62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is a School – 1*, Poster on the reverse side of the jacket introduces the members of this school community.  Make your own based upon the characters in your school.</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Path – Bob </a:t>
            </a:r>
            <a:r>
              <a:rPr lang="en-US" altLang="en-US" dirty="0" err="1">
                <a:ea typeface="ＭＳ Ｐゴシック" panose="020B0600070205080204" pitchFamily="34" charset="-128"/>
              </a:rPr>
              <a:t>Staake</a:t>
            </a:r>
            <a:r>
              <a:rPr lang="en-US" altLang="en-US" dirty="0">
                <a:ea typeface="ＭＳ Ｐゴシック" panose="020B0600070205080204" pitchFamily="34" charset="-128"/>
              </a:rPr>
              <a:t> – Adult Directed 710L A Picture Book About Finding Your Own Way -  I paired it with other end of the year books and the teacher decided to use it at the beginning of next year to talk about personal choice, perseverance, resilience, and choosing your own path!</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81A73196-D244-8B66-DDEA-C434F5859A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E9DE1F1-8A4A-BC4F-BFF6-89B13B3E784F}" type="slidenum">
              <a:rPr lang="en-US" altLang="en-US" smtClean="0">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Gib-</a:t>
            </a:r>
            <a:r>
              <a:rPr lang="en-US" dirty="0" err="1"/>
              <a:t>ber</a:t>
            </a:r>
            <a:r>
              <a:rPr lang="en-US" dirty="0"/>
              <a:t>-</a:t>
            </a:r>
            <a:r>
              <a:rPr lang="en-US" dirty="0" err="1"/>
              <a:t>ish</a:t>
            </a:r>
            <a:r>
              <a:rPr lang="en-US" dirty="0"/>
              <a:t> – 3*, Challenges of learning a new language. Based upon Vo’s immigration from Viet Nam,  Also gives a little bit of a feel for decoding with emoji’s at the end.</a:t>
            </a:r>
          </a:p>
          <a:p>
            <a:endParaRPr lang="en-US" dirty="0"/>
          </a:p>
          <a:p>
            <a:endParaRPr lang="en-US" dirty="0"/>
          </a:p>
          <a:p>
            <a:r>
              <a:rPr lang="en-US" dirty="0"/>
              <a:t>Patchwork –1*,  August 30, 2022 Matt De La Pena and Corinna </a:t>
            </a:r>
            <a:r>
              <a:rPr lang="en-US" dirty="0" err="1"/>
              <a:t>Luyken</a:t>
            </a:r>
            <a:r>
              <a:rPr lang="en-US" dirty="0"/>
              <a:t> - </a:t>
            </a:r>
            <a:r>
              <a:rPr lang="en-US" b="0" i="0" dirty="0">
                <a:solidFill>
                  <a:srgbClr val="1E1915"/>
                </a:solidFill>
                <a:effectLst/>
                <a:latin typeface="Proxima Nova"/>
              </a:rPr>
              <a:t>In profound, uplifting verse and sumptuous artwork, beloved creators Matt de la Peña and Corinna </a:t>
            </a:r>
            <a:r>
              <a:rPr lang="en-US" b="0" i="0" dirty="0" err="1">
                <a:solidFill>
                  <a:srgbClr val="1E1915"/>
                </a:solidFill>
                <a:effectLst/>
                <a:latin typeface="Proxima Nova"/>
              </a:rPr>
              <a:t>Luyken</a:t>
            </a:r>
            <a:r>
              <a:rPr lang="en-US" b="0" i="0" dirty="0">
                <a:solidFill>
                  <a:srgbClr val="1E1915"/>
                </a:solidFill>
                <a:effectLst/>
                <a:latin typeface="Proxima Nova"/>
              </a:rPr>
              <a:t> explore the endless possibilities each child contains: A young dancer may grow into a computer coder; a basketball player might become a poet; a class clown may one day serve as an inspiring teacher; and today’s quiet empath might be tomorrow’s great leader. Here’s a profound and uplifting new classic with an empowering message for readers of all ages: Your story is still being written.  NCTE Notable Poetry Book.</a:t>
            </a:r>
            <a:endParaRPr lang="en-US" dirty="0"/>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11</a:t>
            </a:fld>
            <a:endParaRPr lang="en-US" altLang="en-US"/>
          </a:p>
        </p:txBody>
      </p:sp>
    </p:spTree>
    <p:extLst>
      <p:ext uri="{BB962C8B-B14F-4D97-AF65-F5344CB8AC3E}">
        <p14:creationId xmlns:p14="http://schemas.microsoft.com/office/powerpoint/2010/main" val="4144376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BA8CCE64-C491-1B2A-93B6-8EE3DE5198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7EC11F4D-E6C7-6542-8B6A-998A151645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Farmhouse.5*, RL5.6, Sept. 21, 2022,  </a:t>
            </a:r>
            <a:r>
              <a:rPr lang="en-US" b="0" i="0" dirty="0">
                <a:solidFill>
                  <a:srgbClr val="6B6B6B"/>
                </a:solidFill>
                <a:effectLst/>
                <a:latin typeface="Helvetica Neue" panose="02000503000000020004" pitchFamily="2" charset="0"/>
              </a:rPr>
              <a:t>A farmhouse where twelve children grow up holds evidence of their stories long after they are gone. The process used to make the art used pieces from the abandoned farmhouse upon which the story is based.</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Big Truck, Little Island 3*, RL3.8, May 3, 2022 </a:t>
            </a:r>
            <a:r>
              <a:rPr lang="en-US" b="0" i="0" dirty="0">
                <a:solidFill>
                  <a:srgbClr val="666666"/>
                </a:solidFill>
                <a:effectLst/>
                <a:latin typeface="Roboto Slab" panose="020F0502020204030204" pitchFamily="34" charset="0"/>
              </a:rPr>
              <a:t>When a very big truck gets stuck in the road, traffic on the little island comes to a standstill. It’s a problem! Everyone needs to be someplace, but no one’s going anywhere. How will the islanders get past a twenty-ton truck and on their merry way? Based on a true event.</a:t>
            </a:r>
            <a:endParaRPr lang="en-US" altLang="en-US" dirty="0">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4DDDDE42-32B2-6E8A-C8C2-BC3A139EC3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A0B5E05-F184-BC48-BE59-216AC2CCE788}"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6DD3E70C-C406-7660-2357-A408FEA0EE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E2E31BEC-6946-C595-17B9-CA86C47E65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US" b="0" i="0" dirty="0">
                <a:solidFill>
                  <a:srgbClr val="1D1A1A"/>
                </a:solidFill>
                <a:effectLst/>
                <a:latin typeface="Gotham SSm A"/>
              </a:rPr>
              <a:t>Blue:  A History of the Color as Deep as the Sea and as Wide as the Sky, 1060 Lexile, 3*,   Sankofa is a </a:t>
            </a:r>
            <a:r>
              <a:rPr lang="en-US" b="0" i="0" dirty="0" err="1">
                <a:solidFill>
                  <a:srgbClr val="1D1A1A"/>
                </a:solidFill>
                <a:effectLst/>
                <a:latin typeface="Gotham SSm A"/>
              </a:rPr>
              <a:t>Youtube</a:t>
            </a:r>
            <a:r>
              <a:rPr lang="en-US" b="0" i="0" dirty="0">
                <a:solidFill>
                  <a:srgbClr val="1D1A1A"/>
                </a:solidFill>
                <a:effectLst/>
                <a:latin typeface="Gotham SSm A"/>
              </a:rPr>
              <a:t> online African American Children’s Stories link. </a:t>
            </a:r>
            <a:r>
              <a:rPr lang="en-US" b="0" i="0" dirty="0">
                <a:solidFill>
                  <a:srgbClr val="000000"/>
                </a:solidFill>
                <a:effectLst/>
                <a:latin typeface="Tahoma" panose="020B0604030504040204" pitchFamily="34" charset="0"/>
              </a:rPr>
              <a:t>This picture book follows one color’s journey throughout history—from ancient Afghan painters to 1905, when a chemical blue dye was created—and around the world, as it becomes the blue we know today.</a:t>
            </a:r>
            <a:endParaRPr lang="en-US" b="0" i="0" dirty="0">
              <a:solidFill>
                <a:srgbClr val="1D1A1A"/>
              </a:solidFill>
              <a:effectLst/>
              <a:latin typeface="Gotham SSm A"/>
            </a:endParaRPr>
          </a:p>
          <a:p>
            <a:pPr algn="l"/>
            <a:endParaRPr lang="en-US" b="0" i="0" dirty="0">
              <a:solidFill>
                <a:srgbClr val="1D1A1A"/>
              </a:solidFill>
              <a:effectLst/>
              <a:latin typeface="Gotham SSm A"/>
            </a:endParaRPr>
          </a:p>
          <a:p>
            <a:pPr algn="l"/>
            <a:endParaRPr lang="en-US" b="0" i="0" dirty="0">
              <a:solidFill>
                <a:srgbClr val="1D1A1A"/>
              </a:solidFill>
              <a:effectLst/>
              <a:latin typeface="Gotham SSm A"/>
            </a:endParaRPr>
          </a:p>
          <a:p>
            <a:pPr algn="ctr"/>
            <a:endParaRPr lang="en-US" b="0" i="0" dirty="0">
              <a:solidFill>
                <a:srgbClr val="1D1A1A"/>
              </a:solidFill>
              <a:effectLst/>
              <a:latin typeface="Gotham SSm A"/>
            </a:endParaRPr>
          </a:p>
        </p:txBody>
      </p:sp>
      <p:sp>
        <p:nvSpPr>
          <p:cNvPr id="65539" name="Slide Number Placeholder 3">
            <a:extLst>
              <a:ext uri="{FF2B5EF4-FFF2-40B4-BE49-F238E27FC236}">
                <a16:creationId xmlns:a16="http://schemas.microsoft.com/office/drawing/2014/main" id="{57508930-5EE2-8845-1B3C-73F0F22BCE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760E9A6-E1F2-6B4A-B98A-9BC834D8D3E8}"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Perfect Fit: How Lena “Lane” Bryant Changed the Shape of Fashion April 12, 2022 1*, </a:t>
            </a:r>
            <a:r>
              <a:rPr lang="en-US" b="1" i="0" dirty="0">
                <a:solidFill>
                  <a:srgbClr val="1E1915"/>
                </a:solidFill>
                <a:effectLst/>
                <a:latin typeface="Proxima Nova"/>
              </a:rPr>
              <a:t>Discover how the Lane Bryant clothing brand changed the way we buy clothes forever by celebrating bodies of all shapes and sizes in this inclusive picture book biography of a Lithuanian immigrant with a brilliant eye for fashion and business. With stunning artwork from Sibert medalist Juana Martinez-Neal.</a:t>
            </a:r>
          </a:p>
          <a:p>
            <a:endParaRPr lang="en-US" b="1" i="0" dirty="0">
              <a:solidFill>
                <a:srgbClr val="1E1915"/>
              </a:solidFill>
              <a:effectLst/>
              <a:latin typeface="Proxima Nova"/>
            </a:endParaRPr>
          </a:p>
          <a:p>
            <a:r>
              <a:rPr lang="en-US" b="1" i="0" dirty="0">
                <a:solidFill>
                  <a:srgbClr val="1E1915"/>
                </a:solidFill>
                <a:effectLst/>
                <a:latin typeface="Proxima Nova"/>
              </a:rPr>
              <a:t>I Am Ruby Bridges, Sept 6, 2022 Ruby Bridges tells her story as never before and shares the events of the momentous day in 1960 when Ruby became the first Black child to integrate the all-white William Franz Elementary as a six year old little girl -- a personal and intimate look through a child's lens at a landmark moment in our Civil Rights history. AD 600L </a:t>
            </a:r>
          </a:p>
          <a:p>
            <a:endParaRPr lang="en-US" b="1" i="0" dirty="0">
              <a:solidFill>
                <a:srgbClr val="1E1915"/>
              </a:solidFill>
              <a:effectLst/>
              <a:latin typeface="Proxima Nova"/>
            </a:endParaRPr>
          </a:p>
          <a:p>
            <a:r>
              <a:rPr lang="en-US" b="1" i="0" dirty="0">
                <a:solidFill>
                  <a:srgbClr val="1E1915"/>
                </a:solidFill>
                <a:effectLst/>
                <a:latin typeface="Proxima Nova"/>
              </a:rPr>
              <a:t>The Tower of Life: How </a:t>
            </a:r>
            <a:r>
              <a:rPr lang="en-US" b="1" i="0" dirty="0" err="1">
                <a:solidFill>
                  <a:srgbClr val="1E1915"/>
                </a:solidFill>
                <a:effectLst/>
                <a:latin typeface="Proxima Nova"/>
              </a:rPr>
              <a:t>Yaffa</a:t>
            </a:r>
            <a:r>
              <a:rPr lang="en-US" b="1" i="0" dirty="0">
                <a:solidFill>
                  <a:srgbClr val="1E1915"/>
                </a:solidFill>
                <a:effectLst/>
                <a:latin typeface="Proxima Nova"/>
              </a:rPr>
              <a:t> </a:t>
            </a:r>
            <a:r>
              <a:rPr lang="en-US" b="1" i="0" dirty="0" err="1">
                <a:solidFill>
                  <a:srgbClr val="1E1915"/>
                </a:solidFill>
                <a:effectLst/>
                <a:latin typeface="Proxima Nova"/>
              </a:rPr>
              <a:t>Eliach</a:t>
            </a:r>
            <a:r>
              <a:rPr lang="en-US" b="1" i="0" dirty="0">
                <a:solidFill>
                  <a:srgbClr val="1E1915"/>
                </a:solidFill>
                <a:effectLst/>
                <a:latin typeface="Proxima Nova"/>
              </a:rPr>
              <a:t> Rebuilt Her Town in Stories and Photographs October 4, 2022 </a:t>
            </a:r>
            <a:r>
              <a:rPr lang="en-US" b="0" i="0" dirty="0">
                <a:solidFill>
                  <a:srgbClr val="212121"/>
                </a:solidFill>
                <a:effectLst/>
                <a:latin typeface="Open Sans" panose="020F0502020204030204" pitchFamily="34" charset="0"/>
              </a:rPr>
              <a:t>The true story behind the Tower of Life, a permanent Exhibit at the US Holocaust Memorial Museum in Washington, DC. </a:t>
            </a:r>
            <a:r>
              <a:rPr lang="en-US" b="0" i="0" dirty="0" err="1">
                <a:solidFill>
                  <a:srgbClr val="212121"/>
                </a:solidFill>
                <a:effectLst/>
                <a:latin typeface="Open Sans" panose="020F0502020204030204" pitchFamily="34" charset="0"/>
              </a:rPr>
              <a:t>Yaffa’s</a:t>
            </a:r>
            <a:r>
              <a:rPr lang="en-US" b="0" i="0" dirty="0">
                <a:solidFill>
                  <a:srgbClr val="212121"/>
                </a:solidFill>
                <a:effectLst/>
                <a:latin typeface="Open Sans" panose="020F0502020204030204" pitchFamily="34" charset="0"/>
              </a:rPr>
              <a:t> spent 17 years gathering 6000 photos.   Rebuilt the town of </a:t>
            </a:r>
            <a:r>
              <a:rPr lang="en-US" b="0" i="0" dirty="0" err="1">
                <a:solidFill>
                  <a:srgbClr val="212121"/>
                </a:solidFill>
                <a:effectLst/>
                <a:latin typeface="Open Sans" panose="020F0502020204030204" pitchFamily="34" charset="0"/>
              </a:rPr>
              <a:t>Eishyshok</a:t>
            </a:r>
            <a:r>
              <a:rPr lang="en-US" b="0" i="0" dirty="0">
                <a:solidFill>
                  <a:srgbClr val="212121"/>
                </a:solidFill>
                <a:effectLst/>
                <a:latin typeface="Open Sans" panose="020F0502020204030204" pitchFamily="34" charset="0"/>
              </a:rPr>
              <a:t> (Ay-</a:t>
            </a:r>
            <a:r>
              <a:rPr lang="en-US" b="0" i="0" dirty="0" err="1">
                <a:solidFill>
                  <a:srgbClr val="212121"/>
                </a:solidFill>
                <a:effectLst/>
                <a:latin typeface="Open Sans" panose="020F0502020204030204" pitchFamily="34" charset="0"/>
              </a:rPr>
              <a:t>shi</a:t>
            </a:r>
            <a:r>
              <a:rPr lang="en-US" b="0" i="0" dirty="0">
                <a:solidFill>
                  <a:srgbClr val="212121"/>
                </a:solidFill>
                <a:effectLst/>
                <a:latin typeface="Open Sans" panose="020F0502020204030204" pitchFamily="34" charset="0"/>
              </a:rPr>
              <a:t>-</a:t>
            </a:r>
            <a:r>
              <a:rPr lang="en-US" b="0" i="0" dirty="0" err="1">
                <a:solidFill>
                  <a:srgbClr val="212121"/>
                </a:solidFill>
                <a:effectLst/>
                <a:latin typeface="Open Sans" panose="020F0502020204030204" pitchFamily="34" charset="0"/>
              </a:rPr>
              <a:t>shok</a:t>
            </a:r>
            <a:r>
              <a:rPr lang="en-US" b="0" i="0" dirty="0">
                <a:solidFill>
                  <a:srgbClr val="212121"/>
                </a:solidFill>
                <a:effectLst/>
                <a:latin typeface="Open Sans" panose="020F0502020204030204" pitchFamily="34" charset="0"/>
              </a:rPr>
              <a:t>) Lithuania by locating the photos survivors had managed to rescue. </a:t>
            </a:r>
            <a:endParaRPr lang="en-US" dirty="0"/>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14</a:t>
            </a:fld>
            <a:endParaRPr lang="en-US" altLang="en-US"/>
          </a:p>
        </p:txBody>
      </p:sp>
    </p:spTree>
    <p:extLst>
      <p:ext uri="{BB962C8B-B14F-4D97-AF65-F5344CB8AC3E}">
        <p14:creationId xmlns:p14="http://schemas.microsoft.com/office/powerpoint/2010/main" val="3237948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5B24DE25-E2A5-9B0B-3033-E1779A5EC8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18E15D1B-A4CD-E41C-E07B-2050AA0E4A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Copycat, Sept. 20, 2022, 2*, </a:t>
            </a:r>
            <a:r>
              <a:rPr lang="en-US" b="0" i="0" dirty="0">
                <a:solidFill>
                  <a:srgbClr val="1E1915"/>
                </a:solidFill>
                <a:effectLst/>
                <a:latin typeface="Proxima Nova"/>
              </a:rPr>
              <a:t>Award-winning author-illustrator Christy Hale brings the fascinating concept of biomimicry to life in a uniquely designed book that shows how nature inspires solutions to real-world problems.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Biomimicry is…”a practice that learns from and mimics the strategies found in nature to solve human problems”. Tanka Poetry.  </a:t>
            </a:r>
            <a:r>
              <a:rPr lang="en-US" altLang="en-US" dirty="0" err="1">
                <a:ea typeface="ＭＳ Ｐゴシック" panose="020B0600070205080204" pitchFamily="34" charset="-128"/>
              </a:rPr>
              <a:t>Activites</a:t>
            </a:r>
            <a:r>
              <a:rPr lang="en-US" altLang="en-US" dirty="0">
                <a:ea typeface="ＭＳ Ｐゴシック" panose="020B0600070205080204" pitchFamily="34" charset="-128"/>
              </a:rPr>
              <a:t> and Teacher’s Guide -  Follow up to her Dreaming Up: A Celebration of Building which came out in 2012.</a:t>
            </a:r>
          </a:p>
          <a:p>
            <a:br>
              <a:rPr lang="en-US" dirty="0"/>
            </a:br>
            <a:br>
              <a:rPr lang="en-US" dirty="0"/>
            </a:br>
            <a:r>
              <a:rPr lang="en-US" b="0" i="0" dirty="0">
                <a:solidFill>
                  <a:srgbClr val="1E1915"/>
                </a:solidFill>
                <a:effectLst/>
                <a:latin typeface="Proxima Nova"/>
              </a:rPr>
              <a:t>Illustrations of plants and animals and tanka poetry are paired with photographs of innovative inventions and designs found around the world to present captivating examples of nature-inspired design.</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85C95EB3-C0F7-FA85-6573-2B08220C07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9AB5691-073F-6145-9BD5-ADECDF0DBE4D}"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Berry Song – 3*, </a:t>
            </a:r>
            <a:r>
              <a:rPr lang="en-US" b="0" i="0" dirty="0">
                <a:solidFill>
                  <a:srgbClr val="333333"/>
                </a:solidFill>
                <a:effectLst/>
                <a:latin typeface="Helvetica Neue" panose="02000503000000020004" pitchFamily="2" charset="0"/>
              </a:rPr>
              <a:t>As a young Tlingit girl collects wild berries over the seasons, she sings with her grandmother as she learns to speak to the land and listen when the land speaks back.  Note from the Author not too long to read to older children.  </a:t>
            </a:r>
            <a:endParaRPr lang="en-US" dirty="0"/>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16</a:t>
            </a:fld>
            <a:endParaRPr lang="en-US" altLang="en-US"/>
          </a:p>
        </p:txBody>
      </p:sp>
    </p:spTree>
    <p:extLst>
      <p:ext uri="{BB962C8B-B14F-4D97-AF65-F5344CB8AC3E}">
        <p14:creationId xmlns:p14="http://schemas.microsoft.com/office/powerpoint/2010/main" val="3405561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 Dog: 3* May 24, 2022 summer day in the city made better by trip to the beach  Doug </a:t>
            </a:r>
            <a:r>
              <a:rPr lang="en-US" dirty="0" err="1"/>
              <a:t>Salati</a:t>
            </a:r>
            <a:r>
              <a:rPr lang="en-US" dirty="0"/>
              <a:t>.  Although I’m a beginner at social media, Sophie Blackall posted a picture of the group watching the Announcement and the holding Hot Dog .  </a:t>
            </a:r>
            <a:r>
              <a:rPr lang="en-US" dirty="0" err="1"/>
              <a:t>dougsalati</a:t>
            </a:r>
            <a:r>
              <a:rPr lang="en-US" dirty="0"/>
              <a:t>, Sophie Blackall, and </a:t>
            </a:r>
            <a:r>
              <a:rPr lang="en-US" dirty="0" err="1"/>
              <a:t>sergio</a:t>
            </a:r>
            <a:r>
              <a:rPr lang="en-US" dirty="0"/>
              <a:t> </a:t>
            </a:r>
            <a:r>
              <a:rPr lang="en-US" dirty="0" err="1"/>
              <a:t>ruzzier</a:t>
            </a:r>
            <a:r>
              <a:rPr lang="en-US" dirty="0"/>
              <a:t> (</a:t>
            </a:r>
            <a:r>
              <a:rPr lang="en-US" dirty="0" err="1"/>
              <a:t>brian_Floca</a:t>
            </a:r>
            <a:r>
              <a:rPr lang="en-US" dirty="0"/>
              <a:t>, </a:t>
            </a:r>
            <a:r>
              <a:rPr lang="en-US" dirty="0" err="1"/>
              <a:t>ohtruth</a:t>
            </a:r>
            <a:r>
              <a:rPr lang="en-US" dirty="0"/>
              <a:t>, </a:t>
            </a:r>
            <a:r>
              <a:rPr lang="en-US" dirty="0" err="1"/>
              <a:t>cecifonik</a:t>
            </a:r>
            <a:r>
              <a:rPr lang="en-US" dirty="0"/>
              <a:t>) watched Caldecott announcement together.  Pair with – </a:t>
            </a:r>
            <a:r>
              <a:rPr lang="en-US" i="1" dirty="0"/>
              <a:t>Old Woman Who Named Things by Cynthia </a:t>
            </a:r>
            <a:r>
              <a:rPr lang="en-US" i="1" dirty="0" err="1"/>
              <a:t>Rylant</a:t>
            </a:r>
            <a:r>
              <a:rPr lang="en-US" i="1" dirty="0"/>
              <a:t>, Madame Martine by Sara S. Brenner, and even A Ball For Daisy by Chris </a:t>
            </a:r>
            <a:r>
              <a:rPr lang="en-US" i="1" dirty="0" err="1"/>
              <a:t>Raska’s</a:t>
            </a:r>
            <a:r>
              <a:rPr lang="en-US" i="1" dirty="0"/>
              <a:t>.</a:t>
            </a:r>
          </a:p>
          <a:p>
            <a:endParaRPr lang="en-US" i="1" dirty="0"/>
          </a:p>
          <a:p>
            <a:endParaRPr lang="en-US" dirty="0"/>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17</a:t>
            </a:fld>
            <a:endParaRPr lang="en-US" altLang="en-US"/>
          </a:p>
        </p:txBody>
      </p:sp>
    </p:spTree>
    <p:extLst>
      <p:ext uri="{BB962C8B-B14F-4D97-AF65-F5344CB8AC3E}">
        <p14:creationId xmlns:p14="http://schemas.microsoft.com/office/powerpoint/2010/main" val="455802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Knight Owl – March 15, 2022. Full of optimism the Owl makes a knight .  Pair with Tomie </a:t>
            </a:r>
            <a:r>
              <a:rPr lang="en-US" dirty="0" err="1"/>
              <a:t>DePaola’s</a:t>
            </a:r>
            <a:r>
              <a:rPr lang="en-US" dirty="0"/>
              <a:t> 1980 The Night and the Dragon.  </a:t>
            </a:r>
          </a:p>
          <a:p>
            <a:endParaRPr lang="en-US" dirty="0"/>
          </a:p>
          <a:p>
            <a:r>
              <a:rPr lang="en-US" dirty="0"/>
              <a:t>Time Flies: Down to the Last Minute – April 26, 2022. </a:t>
            </a:r>
            <a:r>
              <a:rPr lang="en-US" b="1" i="0" dirty="0">
                <a:solidFill>
                  <a:srgbClr val="1E1915"/>
                </a:solidFill>
                <a:effectLst/>
                <a:latin typeface="Proxima Nova"/>
              </a:rPr>
              <a:t>pun-filled detective noir Private I series -  </a:t>
            </a:r>
            <a:r>
              <a:rPr lang="en-US" b="0" i="0" dirty="0">
                <a:solidFill>
                  <a:srgbClr val="1E1915"/>
                </a:solidFill>
                <a:effectLst/>
                <a:latin typeface="Proxima Nova"/>
              </a:rPr>
              <a:t>Just perfect for my sense of humor and teachers in 2nd-5th. Just fun. First book picked for 2023 CCIRA Session if I do it.</a:t>
            </a:r>
          </a:p>
          <a:p>
            <a:r>
              <a:rPr lang="en-US" b="0" i="0" dirty="0">
                <a:solidFill>
                  <a:srgbClr val="333333"/>
                </a:solidFill>
                <a:effectLst/>
                <a:latin typeface="Helvetica Neue" panose="02000503000000020004" pitchFamily="2" charset="0"/>
              </a:rPr>
              <a:t>Private I must find out who is responsible for the disappearing clocks and watches in Capital City before they run out of time.</a:t>
            </a:r>
            <a:r>
              <a:rPr lang="en-US" b="0" i="0" dirty="0">
                <a:solidFill>
                  <a:srgbClr val="1E1915"/>
                </a:solidFill>
                <a:effectLst/>
                <a:latin typeface="Proxima Nova"/>
              </a:rPr>
              <a:t>  ( Series with 7 ate 9: The Untold Story, The Upper Case: Trouble in Capital City, and other collaborations with Ross MacDonald)</a:t>
            </a:r>
            <a:endParaRPr lang="en-US" dirty="0"/>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18</a:t>
            </a:fld>
            <a:endParaRPr lang="en-US" altLang="en-US"/>
          </a:p>
        </p:txBody>
      </p:sp>
    </p:spTree>
    <p:extLst>
      <p:ext uri="{BB962C8B-B14F-4D97-AF65-F5344CB8AC3E}">
        <p14:creationId xmlns:p14="http://schemas.microsoft.com/office/powerpoint/2010/main" val="297390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a moment to fill out an evaluation for this session.</a:t>
            </a:r>
          </a:p>
        </p:txBody>
      </p:sp>
      <p:sp>
        <p:nvSpPr>
          <p:cNvPr id="4" name="Slide Number Placeholder 3"/>
          <p:cNvSpPr>
            <a:spLocks noGrp="1"/>
          </p:cNvSpPr>
          <p:nvPr>
            <p:ph type="sldNum" sz="quarter" idx="5"/>
          </p:nvPr>
        </p:nvSpPr>
        <p:spPr/>
        <p:txBody>
          <a:bodyPr/>
          <a:lstStyle/>
          <a:p>
            <a:fld id="{2CB0EEA6-9CEF-244D-A901-F3337A3A4E3A}" type="slidenum">
              <a:rPr lang="en-US" smtClean="0"/>
              <a:t>19</a:t>
            </a:fld>
            <a:endParaRPr lang="en-US"/>
          </a:p>
        </p:txBody>
      </p:sp>
    </p:spTree>
    <p:extLst>
      <p:ext uri="{BB962C8B-B14F-4D97-AF65-F5344CB8AC3E}">
        <p14:creationId xmlns:p14="http://schemas.microsoft.com/office/powerpoint/2010/main" val="1098531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Things Aren’t Going Right, Go Left.  Technically does not come out until March 7th, 2023 but Scholastic had it early in bookfairs.  That’s how the Jason Reynolds book got nominated last year for CCBA.   </a:t>
            </a:r>
          </a:p>
          <a:p>
            <a:endParaRPr lang="en-US" dirty="0"/>
          </a:p>
          <a:p>
            <a:endParaRPr lang="en-US" dirty="0"/>
          </a:p>
          <a:p>
            <a:r>
              <a:rPr lang="en-US" dirty="0"/>
              <a:t>That Flag, Jan. 31, 2023. 1*, Two Southern friends reactions to the Confederate Flag.  My reaction – Let the children lead us.  I feel like I felt the year my principal read at a faculty meeting Jaqueline Woodson and EB Lewis’s The Other Side.</a:t>
            </a:r>
          </a:p>
          <a:p>
            <a:endParaRPr lang="en-US" dirty="0"/>
          </a:p>
          <a:p>
            <a:r>
              <a:rPr lang="en-US" b="1" i="0" dirty="0">
                <a:solidFill>
                  <a:srgbClr val="0F1111"/>
                </a:solidFill>
                <a:effectLst/>
                <a:latin typeface="Amazon Ember"/>
              </a:rPr>
              <a:t>that challenges the meaning behind the still-waving Confederate flag through the friendship of two young girls who live across the street from each other.  </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2</a:t>
            </a:fld>
            <a:endParaRPr lang="en-US" altLang="en-US"/>
          </a:p>
        </p:txBody>
      </p:sp>
    </p:spTree>
    <p:extLst>
      <p:ext uri="{BB962C8B-B14F-4D97-AF65-F5344CB8AC3E}">
        <p14:creationId xmlns:p14="http://schemas.microsoft.com/office/powerpoint/2010/main" val="2930932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20</a:t>
            </a:fld>
            <a:endParaRPr lang="en-US" altLang="en-US"/>
          </a:p>
        </p:txBody>
      </p:sp>
    </p:spTree>
    <p:extLst>
      <p:ext uri="{BB962C8B-B14F-4D97-AF65-F5344CB8AC3E}">
        <p14:creationId xmlns:p14="http://schemas.microsoft.com/office/powerpoint/2010/main" val="1466397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705BED50-BCB1-BCD2-2ABC-03F6CD76DE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8704E3DB-34FE-C0A8-9815-E60C2DC783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73731" name="Slide Number Placeholder 3">
            <a:extLst>
              <a:ext uri="{FF2B5EF4-FFF2-40B4-BE49-F238E27FC236}">
                <a16:creationId xmlns:a16="http://schemas.microsoft.com/office/drawing/2014/main" id="{AE99C640-E857-A423-ACDB-24E3F22A06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09B4006-FDC1-BD4B-BF1C-0DA5DC8A9AF2}"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A33E070F-7F76-2442-6810-78927A6024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6EAC804B-268A-3EFE-BC86-A7AE8CB862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ea typeface="ＭＳ Ｐゴシック" panose="020B0600070205080204" pitchFamily="34" charset="-128"/>
              </a:rPr>
              <a:t>A New Day</a:t>
            </a:r>
            <a:r>
              <a:rPr lang="en-US" altLang="en-US" dirty="0">
                <a:ea typeface="ＭＳ Ｐゴシック" panose="020B0600070205080204" pitchFamily="34" charset="-128"/>
              </a:rPr>
              <a:t>- RL 2.5  Adult directed</a:t>
            </a:r>
          </a:p>
          <a:p>
            <a:r>
              <a:rPr lang="en-US" b="0" i="0" dirty="0">
                <a:solidFill>
                  <a:srgbClr val="333333"/>
                </a:solidFill>
                <a:effectLst/>
                <a:latin typeface="Helvetica Neue" panose="02000503000000020004" pitchFamily="2" charset="0"/>
              </a:rPr>
              <a:t>"After Sunday quits being a day of the week, the other days of the week try out all sorts of candidates, until an act of kindness reminds them all that a little appreciation can go a long way."</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Pair with other days of the week books.  Reminiscent of Day the Crayons Quit</a:t>
            </a:r>
          </a:p>
          <a:p>
            <a:endParaRPr lang="en-US" altLang="en-US" dirty="0">
              <a:ea typeface="ＭＳ Ｐゴシック" panose="020B0600070205080204" pitchFamily="34" charset="-128"/>
            </a:endParaRPr>
          </a:p>
          <a:p>
            <a:r>
              <a:rPr lang="en-US" altLang="en-US" b="1" dirty="0">
                <a:ea typeface="ＭＳ Ｐゴシック" panose="020B0600070205080204" pitchFamily="34" charset="-128"/>
              </a:rPr>
              <a:t>On Account of the Gum </a:t>
            </a:r>
            <a:r>
              <a:rPr lang="en-US" altLang="en-US" dirty="0">
                <a:ea typeface="ＭＳ Ｐゴシック" panose="020B0600070205080204" pitchFamily="34" charset="-128"/>
              </a:rPr>
              <a:t>– RL 2.9, 560L Adult directed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Enjoy the humor of this silly romp and then let kids write their tales of Gum. Or other things that create problems.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1ACD23FB-F8F3-7C6B-6F39-83912DA1EC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E41746-AFD2-0541-849B-1AFCAE08FA13}" type="slidenum">
              <a:rPr lang="en-US" altLang="en-US" smtClean="0">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Just Ask:  Be Different, Be Brave, Be You! </a:t>
            </a:r>
            <a:r>
              <a:rPr lang="en-US" dirty="0"/>
              <a:t>-  710L, RL 4.1  </a:t>
            </a:r>
            <a:r>
              <a:rPr lang="en-US" b="0" i="0" dirty="0">
                <a:solidFill>
                  <a:srgbClr val="333333"/>
                </a:solidFill>
                <a:effectLst/>
                <a:latin typeface="Helvetica Neue" panose="02000503000000020004" pitchFamily="2" charset="0"/>
              </a:rPr>
              <a:t>In this warm and inclusive story by US Supreme Court Justice Sonia Sotomayor, inspired by her own childhood diagnosis of diabetes, readers join along as differently abled kids use their strengths to work together</a:t>
            </a:r>
          </a:p>
          <a:p>
            <a:endParaRPr lang="en-US" b="0" i="0" dirty="0">
              <a:solidFill>
                <a:srgbClr val="333333"/>
              </a:solidFill>
              <a:effectLst/>
              <a:latin typeface="Helvetica Neue" panose="02000503000000020004" pitchFamily="2" charset="0"/>
            </a:endParaRPr>
          </a:p>
          <a:p>
            <a:r>
              <a:rPr lang="en-US" b="1" i="0" dirty="0">
                <a:solidFill>
                  <a:srgbClr val="333333"/>
                </a:solidFill>
                <a:effectLst/>
                <a:latin typeface="Helvetica Neue" panose="02000503000000020004" pitchFamily="2" charset="0"/>
              </a:rPr>
              <a:t>The Couch Potato</a:t>
            </a:r>
            <a:r>
              <a:rPr lang="en-US" b="0" i="0" dirty="0">
                <a:solidFill>
                  <a:srgbClr val="333333"/>
                </a:solidFill>
                <a:effectLst/>
                <a:latin typeface="Helvetica Neue" panose="02000503000000020004" pitchFamily="2" charset="0"/>
              </a:rPr>
              <a:t> – 550L, RL 2.8, </a:t>
            </a:r>
          </a:p>
          <a:p>
            <a:r>
              <a:rPr lang="en-US" b="0" i="0" dirty="0">
                <a:solidFill>
                  <a:srgbClr val="333333"/>
                </a:solidFill>
                <a:effectLst/>
                <a:latin typeface="Helvetica Neue" panose="02000503000000020004" pitchFamily="2" charset="0"/>
              </a:rPr>
              <a:t>The Couch Potato has everything he needs within reach of his sunken couch cushion. But when the electricity goes out, Couch Potato is forced to peel himself away from the comforts of his living room and venture outside. When he does, he realizes fresh air and sunshine could be just the things he needs .</a:t>
            </a:r>
            <a:endParaRPr lang="en-US" b="1"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23</a:t>
            </a:fld>
            <a:endParaRPr lang="en-US" altLang="en-US"/>
          </a:p>
        </p:txBody>
      </p:sp>
    </p:spTree>
    <p:extLst>
      <p:ext uri="{BB962C8B-B14F-4D97-AF65-F5344CB8AC3E}">
        <p14:creationId xmlns:p14="http://schemas.microsoft.com/office/powerpoint/2010/main" val="2602549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Itty-Bitty Kitty Corn  </a:t>
            </a:r>
            <a:r>
              <a:rPr lang="en-US" b="0" dirty="0"/>
              <a:t>RL2.4 490L </a:t>
            </a:r>
            <a:r>
              <a:rPr lang="en-US" b="0" i="0" dirty="0">
                <a:solidFill>
                  <a:srgbClr val="333333"/>
                </a:solidFill>
                <a:effectLst/>
                <a:latin typeface="Helvetica Neue" panose="02000503000000020004" pitchFamily="2" charset="0"/>
              </a:rPr>
              <a:t>Kitty, who looks like a kitten yet feels she is actually a unicorn, begins to doubt herself as others ridicule her, until she meets a unicorn that helps her discover and embrace who she is. </a:t>
            </a:r>
          </a:p>
          <a:p>
            <a:endParaRPr lang="en-US" b="0" i="0" dirty="0">
              <a:solidFill>
                <a:srgbClr val="333333"/>
              </a:solidFill>
              <a:effectLst/>
              <a:latin typeface="Helvetica Neue" panose="02000503000000020004" pitchFamily="2" charset="0"/>
            </a:endParaRPr>
          </a:p>
          <a:p>
            <a:r>
              <a:rPr lang="en-US" b="1" i="0" dirty="0">
                <a:solidFill>
                  <a:srgbClr val="333333"/>
                </a:solidFill>
                <a:effectLst/>
                <a:latin typeface="Helvetica Neue" panose="02000503000000020004" pitchFamily="2" charset="0"/>
              </a:rPr>
              <a:t>Unicorns Are the Worst!</a:t>
            </a:r>
            <a:r>
              <a:rPr lang="en-US" b="0" i="0" dirty="0">
                <a:solidFill>
                  <a:srgbClr val="333333"/>
                </a:solidFill>
                <a:effectLst/>
                <a:latin typeface="Helvetica Neue" panose="02000503000000020004" pitchFamily="2" charset="0"/>
              </a:rPr>
              <a:t> </a:t>
            </a:r>
            <a:r>
              <a:rPr lang="en-US" b="0" i="0" dirty="0" err="1">
                <a:solidFill>
                  <a:srgbClr val="333333"/>
                </a:solidFill>
                <a:effectLst/>
                <a:latin typeface="Helvetica Neue" panose="02000503000000020004" pitchFamily="2" charset="0"/>
              </a:rPr>
              <a:t>Rl</a:t>
            </a:r>
            <a:r>
              <a:rPr lang="en-US" b="0" i="0" dirty="0">
                <a:solidFill>
                  <a:srgbClr val="333333"/>
                </a:solidFill>
                <a:effectLst/>
                <a:latin typeface="Helvetica Neue" panose="02000503000000020004" pitchFamily="2" charset="0"/>
              </a:rPr>
              <a:t> 2.8, 480L "A grumpy goblin hates having unicorns as neighbors, but when dragons threaten his home and the unicorns come to the rescue, he has to admit that maybe unicorns are not so bad after all.      </a:t>
            </a:r>
            <a:r>
              <a:rPr lang="en-US" b="0" i="0" dirty="0" err="1">
                <a:solidFill>
                  <a:srgbClr val="333333"/>
                </a:solidFill>
                <a:effectLst/>
                <a:latin typeface="Helvetica Neue" panose="02000503000000020004" pitchFamily="2" charset="0"/>
              </a:rPr>
              <a:t>sd</a:t>
            </a:r>
            <a:endParaRPr lang="en-US" b="1"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24</a:t>
            </a:fld>
            <a:endParaRPr lang="en-US" altLang="en-US"/>
          </a:p>
        </p:txBody>
      </p:sp>
    </p:spTree>
    <p:extLst>
      <p:ext uri="{BB962C8B-B14F-4D97-AF65-F5344CB8AC3E}">
        <p14:creationId xmlns:p14="http://schemas.microsoft.com/office/powerpoint/2010/main" val="1483055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Swashby</a:t>
            </a:r>
            <a:r>
              <a:rPr lang="en-US" b="1" dirty="0"/>
              <a:t> and the Sea</a:t>
            </a:r>
            <a:r>
              <a:rPr lang="en-US" b="0" dirty="0"/>
              <a:t> RL 3.4, 620L </a:t>
            </a:r>
            <a:r>
              <a:rPr lang="en-US" b="0" i="0" dirty="0">
                <a:solidFill>
                  <a:srgbClr val="333333"/>
                </a:solidFill>
                <a:effectLst/>
                <a:latin typeface="Helvetica Neue" panose="02000503000000020004" pitchFamily="2" charset="0"/>
              </a:rPr>
              <a:t>No-nonsense Captain </a:t>
            </a:r>
            <a:r>
              <a:rPr lang="en-US" b="0" i="0" dirty="0" err="1">
                <a:solidFill>
                  <a:srgbClr val="333333"/>
                </a:solidFill>
                <a:effectLst/>
                <a:latin typeface="Helvetica Neue" panose="02000503000000020004" pitchFamily="2" charset="0"/>
              </a:rPr>
              <a:t>Swashby</a:t>
            </a:r>
            <a:r>
              <a:rPr lang="en-US" b="0" i="0" dirty="0">
                <a:solidFill>
                  <a:srgbClr val="333333"/>
                </a:solidFill>
                <a:effectLst/>
                <a:latin typeface="Helvetica Neue" panose="02000503000000020004" pitchFamily="2" charset="0"/>
              </a:rPr>
              <a:t> is used to the sea meeting all of his needs and when, after his retirement, new neighbors disturb his solitary life, the sea helps in just the right way.</a:t>
            </a:r>
            <a:endParaRPr lang="en-US" b="1"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25</a:t>
            </a:fld>
            <a:endParaRPr lang="en-US" altLang="en-US"/>
          </a:p>
        </p:txBody>
      </p:sp>
    </p:spTree>
    <p:extLst>
      <p:ext uri="{BB962C8B-B14F-4D97-AF65-F5344CB8AC3E}">
        <p14:creationId xmlns:p14="http://schemas.microsoft.com/office/powerpoint/2010/main" val="69272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 Fell – 1.4 RL, </a:t>
            </a:r>
            <a:r>
              <a:rPr lang="en-US" dirty="0" err="1"/>
              <a:t>Effecctive</a:t>
            </a:r>
            <a:r>
              <a:rPr lang="en-US" dirty="0"/>
              <a:t> read aloud about bird that won Caldecott Honor for the illustrations.</a:t>
            </a:r>
          </a:p>
          <a:p>
            <a:endParaRPr lang="en-US" dirty="0"/>
          </a:p>
          <a:p>
            <a:r>
              <a:rPr lang="en-US" dirty="0"/>
              <a:t>Norman Didn’t Do It! – RL 1.9, </a:t>
            </a:r>
            <a:r>
              <a:rPr lang="en-US" b="0" i="0" dirty="0">
                <a:solidFill>
                  <a:srgbClr val="6B6B6B"/>
                </a:solidFill>
                <a:effectLst/>
                <a:latin typeface="Helvetica Neue" panose="02000503000000020004" pitchFamily="2" charset="0"/>
              </a:rPr>
              <a:t>Norman, a porcupine whose best friend is a tree named Mildred, begins to feel jealous when another tree grows close to Mildred and acts out against the new tree. </a:t>
            </a:r>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26</a:t>
            </a:fld>
            <a:endParaRPr lang="en-US" altLang="en-US"/>
          </a:p>
        </p:txBody>
      </p:sp>
    </p:spTree>
    <p:extLst>
      <p:ext uri="{BB962C8B-B14F-4D97-AF65-F5344CB8AC3E}">
        <p14:creationId xmlns:p14="http://schemas.microsoft.com/office/powerpoint/2010/main" val="1473857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Donkey Egg – RL2.5 Adult Directed, 490L</a:t>
            </a:r>
          </a:p>
          <a:p>
            <a:r>
              <a:rPr lang="en-US" b="0" i="0" dirty="0">
                <a:solidFill>
                  <a:srgbClr val="333333"/>
                </a:solidFill>
                <a:effectLst/>
                <a:latin typeface="Helvetica Neue" panose="02000503000000020004" pitchFamily="2" charset="0"/>
              </a:rPr>
              <a:t>After fast-talking Fox leaves him with a large, green egg, Bear spends minutes, hours, days, and weeks lovingly caring for it with the help of his neighbor Hare.</a:t>
            </a:r>
          </a:p>
          <a:p>
            <a:endParaRPr lang="en-US" b="0" i="0" dirty="0">
              <a:solidFill>
                <a:srgbClr val="333333"/>
              </a:solidFill>
              <a:effectLst/>
              <a:latin typeface="Helvetica Neue" panose="02000503000000020004" pitchFamily="2" charset="0"/>
            </a:endParaRPr>
          </a:p>
          <a:p>
            <a:r>
              <a:rPr lang="en-US" b="0" i="0" dirty="0">
                <a:solidFill>
                  <a:srgbClr val="333333"/>
                </a:solidFill>
                <a:effectLst/>
                <a:latin typeface="Helvetica Neue" panose="02000503000000020004" pitchFamily="2" charset="0"/>
              </a:rPr>
              <a:t>Same Characters as Caldecott honor Tops &amp; Bottoms. </a:t>
            </a:r>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27</a:t>
            </a:fld>
            <a:endParaRPr lang="en-US" altLang="en-US"/>
          </a:p>
        </p:txBody>
      </p:sp>
    </p:spTree>
    <p:extLst>
      <p:ext uri="{BB962C8B-B14F-4D97-AF65-F5344CB8AC3E}">
        <p14:creationId xmlns:p14="http://schemas.microsoft.com/office/powerpoint/2010/main" val="384588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28</a:t>
            </a:fld>
            <a:endParaRPr lang="en-US" altLang="en-US"/>
          </a:p>
        </p:txBody>
      </p:sp>
    </p:spTree>
    <p:extLst>
      <p:ext uri="{BB962C8B-B14F-4D97-AF65-F5344CB8AC3E}">
        <p14:creationId xmlns:p14="http://schemas.microsoft.com/office/powerpoint/2010/main" val="1431009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a moment to fill out an evaluation for this session.</a:t>
            </a:r>
          </a:p>
        </p:txBody>
      </p:sp>
      <p:sp>
        <p:nvSpPr>
          <p:cNvPr id="4" name="Slide Number Placeholder 3"/>
          <p:cNvSpPr>
            <a:spLocks noGrp="1"/>
          </p:cNvSpPr>
          <p:nvPr>
            <p:ph type="sldNum" sz="quarter" idx="5"/>
          </p:nvPr>
        </p:nvSpPr>
        <p:spPr/>
        <p:txBody>
          <a:bodyPr/>
          <a:lstStyle/>
          <a:p>
            <a:fld id="{2CB0EEA6-9CEF-244D-A901-F3337A3A4E3A}" type="slidenum">
              <a:rPr lang="en-US" smtClean="0"/>
              <a:t>29</a:t>
            </a:fld>
            <a:endParaRPr lang="en-US"/>
          </a:p>
        </p:txBody>
      </p:sp>
    </p:spTree>
    <p:extLst>
      <p:ext uri="{BB962C8B-B14F-4D97-AF65-F5344CB8AC3E}">
        <p14:creationId xmlns:p14="http://schemas.microsoft.com/office/powerpoint/2010/main" val="113948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5B91083-BCDC-671A-E422-192860AE1E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A444CE34-3D97-463F-559D-3807910A74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My bib is much more current, but not searchable as it is links to many of the blogs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 I read all year in prep for this presentation</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Bank Street does different electronic bests now.  </a:t>
            </a:r>
          </a:p>
        </p:txBody>
      </p:sp>
      <p:sp>
        <p:nvSpPr>
          <p:cNvPr id="18435" name="Slide Number Placeholder 3">
            <a:extLst>
              <a:ext uri="{FF2B5EF4-FFF2-40B4-BE49-F238E27FC236}">
                <a16:creationId xmlns:a16="http://schemas.microsoft.com/office/drawing/2014/main" id="{66006191-71A9-64B9-5C13-057185D34C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707A29-26E0-1B4C-876B-B946E92EA582}"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BBA6CFEF-209D-EB87-2649-BA98A0614B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69003B69-233A-AE8C-0220-22D2CE3DDB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Booklist is from ALA (They also have Book Links which is a quartly publication for teachers, people in publishing interest  and children’s librarians)</a:t>
            </a:r>
          </a:p>
          <a:p>
            <a:r>
              <a:rPr lang="en-US" altLang="en-US">
                <a:ea typeface="ＭＳ Ｐゴシック" panose="020B0600070205080204" pitchFamily="34" charset="-128"/>
              </a:rPr>
              <a:t>The Bulletin of the Center for Children’s Book is at University of Illinois </a:t>
            </a:r>
          </a:p>
          <a:p>
            <a:r>
              <a:rPr lang="en-US" altLang="en-US">
                <a:ea typeface="ＭＳ Ｐゴシック" panose="020B0600070205080204" pitchFamily="34" charset="-128"/>
              </a:rPr>
              <a:t>Horn Book is out of Boston – Only publishes positive reviews by professional reviewers</a:t>
            </a:r>
          </a:p>
          <a:p>
            <a:r>
              <a:rPr lang="en-US" altLang="en-US">
                <a:ea typeface="ＭＳ Ｐゴシック" panose="020B0600070205080204" pitchFamily="34" charset="-128"/>
              </a:rPr>
              <a:t> </a:t>
            </a:r>
          </a:p>
        </p:txBody>
      </p:sp>
      <p:sp>
        <p:nvSpPr>
          <p:cNvPr id="20483" name="Slide Number Placeholder 3">
            <a:extLst>
              <a:ext uri="{FF2B5EF4-FFF2-40B4-BE49-F238E27FC236}">
                <a16:creationId xmlns:a16="http://schemas.microsoft.com/office/drawing/2014/main" id="{FE5D7A4B-7789-5761-FA76-1BDCA35BF7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DCCD06-9325-EA43-BC10-0D5B949B1DD5}"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mind spending money of professional books that act as guides to my purchase and use of children’s books.</a:t>
            </a:r>
          </a:p>
          <a:p>
            <a:endParaRPr lang="en-US" dirty="0"/>
          </a:p>
          <a:p>
            <a:r>
              <a:rPr lang="en-US" dirty="0"/>
              <a:t>These are all copyright 2022.</a:t>
            </a:r>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5</a:t>
            </a:fld>
            <a:endParaRPr lang="en-US" altLang="en-US"/>
          </a:p>
        </p:txBody>
      </p:sp>
    </p:spTree>
    <p:extLst>
      <p:ext uri="{BB962C8B-B14F-4D97-AF65-F5344CB8AC3E}">
        <p14:creationId xmlns:p14="http://schemas.microsoft.com/office/powerpoint/2010/main" val="2138309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D88465BD-53BE-FB42-ABCD-93FA771CEB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4C890F1C-CCAA-0E26-1E4F-16AEA2B027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Three Billy Goats Gruff -  New retelling of the traditional story. </a:t>
            </a:r>
          </a:p>
          <a:p>
            <a:r>
              <a:rPr lang="en-US" b="0" i="0" dirty="0">
                <a:solidFill>
                  <a:srgbClr val="333333"/>
                </a:solidFill>
                <a:effectLst/>
                <a:latin typeface="Helvetica Neue" panose="02000503000000020004" pitchFamily="2" charset="0"/>
              </a:rPr>
              <a:t>"The first in a groundbreaking new collection of fractured fairy tales, this brilliantly crafted, hilarious twist on the beloved classic finds three goats putting their horns together to cleverly outsmart a hungry troll.”</a:t>
            </a:r>
            <a:endParaRPr lang="en-US" b="0" i="0" dirty="0">
              <a:solidFill>
                <a:srgbClr val="333333"/>
              </a:solidFill>
              <a:effectLst/>
              <a:latin typeface="Helvetica Neue" panose="02000503000000020004" pitchFamily="2" charset="0"/>
              <a:ea typeface="ＭＳ Ｐゴシック" panose="020B0600070205080204" pitchFamily="34" charset="-128"/>
            </a:endParaRPr>
          </a:p>
          <a:p>
            <a:r>
              <a:rPr lang="en-US" altLang="en-US" b="0" i="0" dirty="0">
                <a:solidFill>
                  <a:srgbClr val="333333"/>
                </a:solidFill>
                <a:effectLst/>
                <a:latin typeface="Helvetica Neue" panose="02000503000000020004" pitchFamily="2" charset="0"/>
                <a:ea typeface="ＭＳ Ｐゴシック" panose="020B0600070205080204" pitchFamily="34" charset="-128"/>
              </a:rPr>
              <a:t>Level 2.9, 560L, </a:t>
            </a:r>
            <a:r>
              <a:rPr lang="en-US" altLang="en-US" dirty="0">
                <a:ea typeface="ＭＳ Ｐゴシック" panose="020B0600070205080204" pitchFamily="34" charset="-128"/>
              </a:rPr>
              <a:t> </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91A4C4DB-6996-ACAD-27A7-47DC2C9D15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9F82FBA-9256-F747-A3ED-00935FF2094C}"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Endlessly Ever After: Pick Your Path to Countless Tale Endings, April 5, 2022, 1*, RL Adult Directed, </a:t>
            </a:r>
            <a:r>
              <a:rPr lang="en-US" b="0" i="0" dirty="0">
                <a:solidFill>
                  <a:srgbClr val="505050"/>
                </a:solidFill>
                <a:effectLst/>
                <a:latin typeface="Sabon Next"/>
              </a:rPr>
              <a:t>Award-winning creators Laurel Snyder and Dan Santat transform a crowd of classic tales into an ever-changing, fascinating, laugh-out-loud choose-your-path picture book, “The Three Little Pigs,” “Hansel and Gretel,” “Snow White,” “Sleeping Beauty,” “Little Red Riding Hood,” and more. </a:t>
            </a:r>
            <a:endParaRPr lang="en-US" dirty="0"/>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7</a:t>
            </a:fld>
            <a:endParaRPr lang="en-US" altLang="en-US"/>
          </a:p>
        </p:txBody>
      </p:sp>
    </p:spTree>
    <p:extLst>
      <p:ext uri="{BB962C8B-B14F-4D97-AF65-F5344CB8AC3E}">
        <p14:creationId xmlns:p14="http://schemas.microsoft.com/office/powerpoint/2010/main" val="3005117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53F7780C-CB44-F523-36E2-E0898EF172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AE13A519-0637-6B0E-5601-549D8AB3C8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The Book That Did NOT Want to Be Read –  March 1, 2022, 1*  550L but meant to be read aloud.  </a:t>
            </a:r>
            <a:r>
              <a:rPr lang="en-US" b="0" i="0" dirty="0">
                <a:solidFill>
                  <a:srgbClr val="333333"/>
                </a:solidFill>
                <a:effectLst/>
                <a:latin typeface="Helvetica Neue" panose="02000503000000020004" pitchFamily="2" charset="0"/>
              </a:rPr>
              <a:t>A humorous interactive story about a book that does not want to be read and will do just about anything it can to make you give up and put it down. Swedish comedian reminiscent of BJ Novak’s The Book with No Pictures. </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Line and Scribble – 1*,  </a:t>
            </a:r>
            <a:r>
              <a:rPr lang="en-US" b="0" i="0" dirty="0">
                <a:solidFill>
                  <a:srgbClr val="333333"/>
                </a:solidFill>
                <a:effectLst/>
                <a:latin typeface="Helvetica Neue" panose="02000503000000020004" pitchFamily="2" charset="0"/>
              </a:rPr>
              <a:t>Line goes straight on her way, while Scribble wanders and zigzags, but they are still best friends and can work together with their individual perspectives to make art..  Can be used in many lessons – a celebration of individual ideas, creativity, and friendship</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27EA81DB-4D3A-603F-0FBC-18D80D8C86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25EAE0-658F-2D40-BC8C-B6B54F724832}"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Beautiful, Lita Judge June 7, 2022 – Adult directed 550L Preschool or Kindergarten book to consider how friendships always have room for more and each friend has something unique to offer. </a:t>
            </a:r>
            <a:r>
              <a:rPr lang="en-US" b="0" i="0" dirty="0">
                <a:solidFill>
                  <a:srgbClr val="0A0A0A"/>
                </a:solidFill>
                <a:effectLst/>
                <a:latin typeface="Hind" panose="020B0604020202020204" pitchFamily="34" charset="0"/>
              </a:rPr>
              <a:t>Mouse, Elephant, and Giraffe have so much in common. They like the same games. They eat the same snacks. They don’t need anyone else! Or do they?</a:t>
            </a:r>
            <a:endParaRPr lang="en-US" dirty="0"/>
          </a:p>
          <a:p>
            <a:endParaRPr lang="en-US" dirty="0"/>
          </a:p>
          <a:p>
            <a:r>
              <a:rPr lang="en-US" dirty="0"/>
              <a:t>Walter Had a Best Friend – 2*, October 18, 2022 </a:t>
            </a:r>
            <a:r>
              <a:rPr lang="en-US" b="0" i="0" dirty="0">
                <a:solidFill>
                  <a:srgbClr val="1E1915"/>
                </a:solidFill>
                <a:effectLst/>
                <a:latin typeface="Proxima Nova"/>
              </a:rPr>
              <a:t>Sometimes best friends aren’t forever, and that’s okay. Because there might be a new pal waiting just around the corner. </a:t>
            </a:r>
            <a:endParaRPr lang="en-US" dirty="0"/>
          </a:p>
        </p:txBody>
      </p:sp>
      <p:sp>
        <p:nvSpPr>
          <p:cNvPr id="4" name="Slide Number Placeholder 3"/>
          <p:cNvSpPr>
            <a:spLocks noGrp="1"/>
          </p:cNvSpPr>
          <p:nvPr>
            <p:ph type="sldNum" sz="quarter" idx="5"/>
          </p:nvPr>
        </p:nvSpPr>
        <p:spPr/>
        <p:txBody>
          <a:bodyPr/>
          <a:lstStyle/>
          <a:p>
            <a:pPr>
              <a:defRPr/>
            </a:pPr>
            <a:fld id="{5841E7C3-09B7-474B-BBC8-7345005619D6}" type="slidenum">
              <a:rPr lang="en-US" altLang="en-US" smtClean="0"/>
              <a:pPr>
                <a:defRPr/>
              </a:pPr>
              <a:t>9</a:t>
            </a:fld>
            <a:endParaRPr lang="en-US" altLang="en-US"/>
          </a:p>
        </p:txBody>
      </p:sp>
    </p:spTree>
    <p:extLst>
      <p:ext uri="{BB962C8B-B14F-4D97-AF65-F5344CB8AC3E}">
        <p14:creationId xmlns:p14="http://schemas.microsoft.com/office/powerpoint/2010/main" val="4179955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A3C3A4F-E6DF-E080-76BF-3D70C03E9DCE}"/>
              </a:ext>
            </a:extLst>
          </p:cNvPr>
          <p:cNvSpPr>
            <a:spLocks noGrp="1"/>
          </p:cNvSpPr>
          <p:nvPr>
            <p:ph type="dt" sz="half" idx="10"/>
          </p:nvPr>
        </p:nvSpPr>
        <p:spPr/>
        <p:txBody>
          <a:bodyPr/>
          <a:lstStyle>
            <a:lvl1pPr>
              <a:defRPr/>
            </a:lvl1pPr>
          </a:lstStyle>
          <a:p>
            <a:pPr>
              <a:defRPr/>
            </a:pPr>
            <a:fld id="{78D648C6-52DD-2D41-98DE-8CCFBE7A9BF3}" type="datetime1">
              <a:rPr lang="en-US" altLang="en-US"/>
              <a:pPr>
                <a:defRPr/>
              </a:pPr>
              <a:t>2/7/23</a:t>
            </a:fld>
            <a:endParaRPr lang="en-US" altLang="en-US"/>
          </a:p>
        </p:txBody>
      </p:sp>
      <p:sp>
        <p:nvSpPr>
          <p:cNvPr id="5" name="Footer Placeholder 4">
            <a:extLst>
              <a:ext uri="{FF2B5EF4-FFF2-40B4-BE49-F238E27FC236}">
                <a16:creationId xmlns:a16="http://schemas.microsoft.com/office/drawing/2014/main" id="{6205DFC0-F82D-0084-36BF-4736817D0A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E0D841-2F99-855C-106A-E3D838CAE240}"/>
              </a:ext>
            </a:extLst>
          </p:cNvPr>
          <p:cNvSpPr>
            <a:spLocks noGrp="1"/>
          </p:cNvSpPr>
          <p:nvPr>
            <p:ph type="sldNum" sz="quarter" idx="12"/>
          </p:nvPr>
        </p:nvSpPr>
        <p:spPr/>
        <p:txBody>
          <a:bodyPr/>
          <a:lstStyle>
            <a:lvl1pPr>
              <a:defRPr/>
            </a:lvl1pPr>
          </a:lstStyle>
          <a:p>
            <a:pPr>
              <a:defRPr/>
            </a:pPr>
            <a:fld id="{307058EA-C614-9741-A784-A0A3AA6CAEB4}" type="slidenum">
              <a:rPr lang="en-US" altLang="en-US"/>
              <a:pPr>
                <a:defRPr/>
              </a:pPr>
              <a:t>‹#›</a:t>
            </a:fld>
            <a:endParaRPr lang="en-US" altLang="en-US"/>
          </a:p>
        </p:txBody>
      </p:sp>
    </p:spTree>
    <p:extLst>
      <p:ext uri="{BB962C8B-B14F-4D97-AF65-F5344CB8AC3E}">
        <p14:creationId xmlns:p14="http://schemas.microsoft.com/office/powerpoint/2010/main" val="426138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39541-EE86-838D-4CBC-CECB0C5AF97C}"/>
              </a:ext>
            </a:extLst>
          </p:cNvPr>
          <p:cNvSpPr>
            <a:spLocks noGrp="1"/>
          </p:cNvSpPr>
          <p:nvPr>
            <p:ph type="dt" sz="half" idx="10"/>
          </p:nvPr>
        </p:nvSpPr>
        <p:spPr/>
        <p:txBody>
          <a:bodyPr/>
          <a:lstStyle>
            <a:lvl1pPr>
              <a:defRPr/>
            </a:lvl1pPr>
          </a:lstStyle>
          <a:p>
            <a:pPr>
              <a:defRPr/>
            </a:pPr>
            <a:fld id="{55654CD3-2035-6A42-B6F9-0A5752208A2A}" type="datetime1">
              <a:rPr lang="en-US" altLang="en-US"/>
              <a:pPr>
                <a:defRPr/>
              </a:pPr>
              <a:t>2/7/23</a:t>
            </a:fld>
            <a:endParaRPr lang="en-US" altLang="en-US"/>
          </a:p>
        </p:txBody>
      </p:sp>
      <p:sp>
        <p:nvSpPr>
          <p:cNvPr id="5" name="Footer Placeholder 4">
            <a:extLst>
              <a:ext uri="{FF2B5EF4-FFF2-40B4-BE49-F238E27FC236}">
                <a16:creationId xmlns:a16="http://schemas.microsoft.com/office/drawing/2014/main" id="{E69F934C-B20F-1D50-2C05-E4A2D79801C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80872F-D6B2-2A65-66C3-5C6F669BB21C}"/>
              </a:ext>
            </a:extLst>
          </p:cNvPr>
          <p:cNvSpPr>
            <a:spLocks noGrp="1"/>
          </p:cNvSpPr>
          <p:nvPr>
            <p:ph type="sldNum" sz="quarter" idx="12"/>
          </p:nvPr>
        </p:nvSpPr>
        <p:spPr/>
        <p:txBody>
          <a:bodyPr/>
          <a:lstStyle>
            <a:lvl1pPr>
              <a:defRPr/>
            </a:lvl1pPr>
          </a:lstStyle>
          <a:p>
            <a:pPr>
              <a:defRPr/>
            </a:pPr>
            <a:fld id="{254F5A03-F5B0-854E-8A6B-AA95B50B2CAE}" type="slidenum">
              <a:rPr lang="en-US" altLang="en-US"/>
              <a:pPr>
                <a:defRPr/>
              </a:pPr>
              <a:t>‹#›</a:t>
            </a:fld>
            <a:endParaRPr lang="en-US" altLang="en-US"/>
          </a:p>
        </p:txBody>
      </p:sp>
    </p:spTree>
    <p:extLst>
      <p:ext uri="{BB962C8B-B14F-4D97-AF65-F5344CB8AC3E}">
        <p14:creationId xmlns:p14="http://schemas.microsoft.com/office/powerpoint/2010/main" val="524155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8C204D-6FEA-B069-A230-9649A4B644A9}"/>
              </a:ext>
            </a:extLst>
          </p:cNvPr>
          <p:cNvSpPr>
            <a:spLocks noGrp="1"/>
          </p:cNvSpPr>
          <p:nvPr>
            <p:ph type="dt" sz="half" idx="10"/>
          </p:nvPr>
        </p:nvSpPr>
        <p:spPr/>
        <p:txBody>
          <a:bodyPr/>
          <a:lstStyle>
            <a:lvl1pPr>
              <a:defRPr/>
            </a:lvl1pPr>
          </a:lstStyle>
          <a:p>
            <a:pPr>
              <a:defRPr/>
            </a:pPr>
            <a:fld id="{1D760B89-BF2D-EB48-B675-F8CB988CD721}" type="datetime1">
              <a:rPr lang="en-US" altLang="en-US"/>
              <a:pPr>
                <a:defRPr/>
              </a:pPr>
              <a:t>2/7/23</a:t>
            </a:fld>
            <a:endParaRPr lang="en-US" altLang="en-US"/>
          </a:p>
        </p:txBody>
      </p:sp>
      <p:sp>
        <p:nvSpPr>
          <p:cNvPr id="5" name="Footer Placeholder 4">
            <a:extLst>
              <a:ext uri="{FF2B5EF4-FFF2-40B4-BE49-F238E27FC236}">
                <a16:creationId xmlns:a16="http://schemas.microsoft.com/office/drawing/2014/main" id="{6DE187AF-81BE-BD36-9508-FAD3F24075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728776-57D1-B073-658D-77C2B30C8FCB}"/>
              </a:ext>
            </a:extLst>
          </p:cNvPr>
          <p:cNvSpPr>
            <a:spLocks noGrp="1"/>
          </p:cNvSpPr>
          <p:nvPr>
            <p:ph type="sldNum" sz="quarter" idx="12"/>
          </p:nvPr>
        </p:nvSpPr>
        <p:spPr/>
        <p:txBody>
          <a:bodyPr/>
          <a:lstStyle>
            <a:lvl1pPr>
              <a:defRPr/>
            </a:lvl1pPr>
          </a:lstStyle>
          <a:p>
            <a:pPr>
              <a:defRPr/>
            </a:pPr>
            <a:fld id="{060E9DEB-FD32-BE46-B7BD-0596949FF99E}" type="slidenum">
              <a:rPr lang="en-US" altLang="en-US"/>
              <a:pPr>
                <a:defRPr/>
              </a:pPr>
              <a:t>‹#›</a:t>
            </a:fld>
            <a:endParaRPr lang="en-US" altLang="en-US"/>
          </a:p>
        </p:txBody>
      </p:sp>
    </p:spTree>
    <p:extLst>
      <p:ext uri="{BB962C8B-B14F-4D97-AF65-F5344CB8AC3E}">
        <p14:creationId xmlns:p14="http://schemas.microsoft.com/office/powerpoint/2010/main" val="3491359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AC378-73C8-8ED5-1A0F-F9D432B781E2}"/>
              </a:ext>
            </a:extLst>
          </p:cNvPr>
          <p:cNvSpPr>
            <a:spLocks noGrp="1"/>
          </p:cNvSpPr>
          <p:nvPr>
            <p:ph type="dt" sz="half" idx="10"/>
          </p:nvPr>
        </p:nvSpPr>
        <p:spPr/>
        <p:txBody>
          <a:bodyPr/>
          <a:lstStyle>
            <a:lvl1pPr>
              <a:defRPr/>
            </a:lvl1pPr>
          </a:lstStyle>
          <a:p>
            <a:pPr>
              <a:defRPr/>
            </a:pPr>
            <a:fld id="{EECEB1ED-8156-FC44-9B0B-8911758727CC}" type="datetime1">
              <a:rPr lang="en-US" altLang="en-US"/>
              <a:pPr>
                <a:defRPr/>
              </a:pPr>
              <a:t>2/7/23</a:t>
            </a:fld>
            <a:endParaRPr lang="en-US" altLang="en-US"/>
          </a:p>
        </p:txBody>
      </p:sp>
      <p:sp>
        <p:nvSpPr>
          <p:cNvPr id="5" name="Footer Placeholder 4">
            <a:extLst>
              <a:ext uri="{FF2B5EF4-FFF2-40B4-BE49-F238E27FC236}">
                <a16:creationId xmlns:a16="http://schemas.microsoft.com/office/drawing/2014/main" id="{F4A2BCC6-EA0B-9A0C-D3E2-4BB096A7A1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AB2A05-5CE4-11D6-3DAD-09FE733C25CA}"/>
              </a:ext>
            </a:extLst>
          </p:cNvPr>
          <p:cNvSpPr>
            <a:spLocks noGrp="1"/>
          </p:cNvSpPr>
          <p:nvPr>
            <p:ph type="sldNum" sz="quarter" idx="12"/>
          </p:nvPr>
        </p:nvSpPr>
        <p:spPr/>
        <p:txBody>
          <a:bodyPr/>
          <a:lstStyle>
            <a:lvl1pPr>
              <a:defRPr/>
            </a:lvl1pPr>
          </a:lstStyle>
          <a:p>
            <a:pPr>
              <a:defRPr/>
            </a:pPr>
            <a:fld id="{4C14D887-C1F9-8E43-A07D-C7581789D60F}" type="slidenum">
              <a:rPr lang="en-US" altLang="en-US"/>
              <a:pPr>
                <a:defRPr/>
              </a:pPr>
              <a:t>‹#›</a:t>
            </a:fld>
            <a:endParaRPr lang="en-US" altLang="en-US"/>
          </a:p>
        </p:txBody>
      </p:sp>
    </p:spTree>
    <p:extLst>
      <p:ext uri="{BB962C8B-B14F-4D97-AF65-F5344CB8AC3E}">
        <p14:creationId xmlns:p14="http://schemas.microsoft.com/office/powerpoint/2010/main" val="28421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4D1BA4-4A59-A961-F928-8C3C0E031056}"/>
              </a:ext>
            </a:extLst>
          </p:cNvPr>
          <p:cNvSpPr>
            <a:spLocks noGrp="1"/>
          </p:cNvSpPr>
          <p:nvPr>
            <p:ph type="dt" sz="half" idx="10"/>
          </p:nvPr>
        </p:nvSpPr>
        <p:spPr/>
        <p:txBody>
          <a:bodyPr/>
          <a:lstStyle>
            <a:lvl1pPr>
              <a:defRPr/>
            </a:lvl1pPr>
          </a:lstStyle>
          <a:p>
            <a:pPr>
              <a:defRPr/>
            </a:pPr>
            <a:fld id="{CBBC1ADC-A5A5-9141-A263-E0F991ABC45F}" type="datetime1">
              <a:rPr lang="en-US" altLang="en-US"/>
              <a:pPr>
                <a:defRPr/>
              </a:pPr>
              <a:t>2/7/23</a:t>
            </a:fld>
            <a:endParaRPr lang="en-US" altLang="en-US"/>
          </a:p>
        </p:txBody>
      </p:sp>
      <p:sp>
        <p:nvSpPr>
          <p:cNvPr id="5" name="Footer Placeholder 4">
            <a:extLst>
              <a:ext uri="{FF2B5EF4-FFF2-40B4-BE49-F238E27FC236}">
                <a16:creationId xmlns:a16="http://schemas.microsoft.com/office/drawing/2014/main" id="{2360D360-33D2-896E-DD18-4A27C4C1AD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A5D580-4FC5-0B7C-66F8-EBCA68C03106}"/>
              </a:ext>
            </a:extLst>
          </p:cNvPr>
          <p:cNvSpPr>
            <a:spLocks noGrp="1"/>
          </p:cNvSpPr>
          <p:nvPr>
            <p:ph type="sldNum" sz="quarter" idx="12"/>
          </p:nvPr>
        </p:nvSpPr>
        <p:spPr/>
        <p:txBody>
          <a:bodyPr/>
          <a:lstStyle>
            <a:lvl1pPr>
              <a:defRPr/>
            </a:lvl1pPr>
          </a:lstStyle>
          <a:p>
            <a:pPr>
              <a:defRPr/>
            </a:pPr>
            <a:fld id="{F820714D-3A6E-DD44-AAEF-4B4DDF9D2983}" type="slidenum">
              <a:rPr lang="en-US" altLang="en-US"/>
              <a:pPr>
                <a:defRPr/>
              </a:pPr>
              <a:t>‹#›</a:t>
            </a:fld>
            <a:endParaRPr lang="en-US" altLang="en-US"/>
          </a:p>
        </p:txBody>
      </p:sp>
    </p:spTree>
    <p:extLst>
      <p:ext uri="{BB962C8B-B14F-4D97-AF65-F5344CB8AC3E}">
        <p14:creationId xmlns:p14="http://schemas.microsoft.com/office/powerpoint/2010/main" val="2692031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36177C5-3756-09CC-034B-B013A96FBE6C}"/>
              </a:ext>
            </a:extLst>
          </p:cNvPr>
          <p:cNvSpPr>
            <a:spLocks noGrp="1"/>
          </p:cNvSpPr>
          <p:nvPr>
            <p:ph type="dt" sz="half" idx="10"/>
          </p:nvPr>
        </p:nvSpPr>
        <p:spPr/>
        <p:txBody>
          <a:bodyPr/>
          <a:lstStyle>
            <a:lvl1pPr>
              <a:defRPr/>
            </a:lvl1pPr>
          </a:lstStyle>
          <a:p>
            <a:pPr>
              <a:defRPr/>
            </a:pPr>
            <a:fld id="{00C87C74-C76F-6449-9A6E-9902CD57C69A}" type="datetime1">
              <a:rPr lang="en-US" altLang="en-US"/>
              <a:pPr>
                <a:defRPr/>
              </a:pPr>
              <a:t>2/7/23</a:t>
            </a:fld>
            <a:endParaRPr lang="en-US" altLang="en-US"/>
          </a:p>
        </p:txBody>
      </p:sp>
      <p:sp>
        <p:nvSpPr>
          <p:cNvPr id="6" name="Footer Placeholder 4">
            <a:extLst>
              <a:ext uri="{FF2B5EF4-FFF2-40B4-BE49-F238E27FC236}">
                <a16:creationId xmlns:a16="http://schemas.microsoft.com/office/drawing/2014/main" id="{D27820E0-B9D8-B2ED-84B9-BE6084DC88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93053CA-EEC2-15BC-D1B2-575EA3C9D74D}"/>
              </a:ext>
            </a:extLst>
          </p:cNvPr>
          <p:cNvSpPr>
            <a:spLocks noGrp="1"/>
          </p:cNvSpPr>
          <p:nvPr>
            <p:ph type="sldNum" sz="quarter" idx="12"/>
          </p:nvPr>
        </p:nvSpPr>
        <p:spPr/>
        <p:txBody>
          <a:bodyPr/>
          <a:lstStyle>
            <a:lvl1pPr>
              <a:defRPr/>
            </a:lvl1pPr>
          </a:lstStyle>
          <a:p>
            <a:pPr>
              <a:defRPr/>
            </a:pPr>
            <a:fld id="{68FE1330-C1EF-824D-AB29-FCB48952313C}" type="slidenum">
              <a:rPr lang="en-US" altLang="en-US"/>
              <a:pPr>
                <a:defRPr/>
              </a:pPr>
              <a:t>‹#›</a:t>
            </a:fld>
            <a:endParaRPr lang="en-US" altLang="en-US"/>
          </a:p>
        </p:txBody>
      </p:sp>
    </p:spTree>
    <p:extLst>
      <p:ext uri="{BB962C8B-B14F-4D97-AF65-F5344CB8AC3E}">
        <p14:creationId xmlns:p14="http://schemas.microsoft.com/office/powerpoint/2010/main" val="309385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C957618-71D3-3922-0624-75E872C2CC6F}"/>
              </a:ext>
            </a:extLst>
          </p:cNvPr>
          <p:cNvSpPr>
            <a:spLocks noGrp="1"/>
          </p:cNvSpPr>
          <p:nvPr>
            <p:ph type="dt" sz="half" idx="10"/>
          </p:nvPr>
        </p:nvSpPr>
        <p:spPr/>
        <p:txBody>
          <a:bodyPr/>
          <a:lstStyle>
            <a:lvl1pPr>
              <a:defRPr/>
            </a:lvl1pPr>
          </a:lstStyle>
          <a:p>
            <a:pPr>
              <a:defRPr/>
            </a:pPr>
            <a:fld id="{BEA5F72B-0B75-2449-A5EE-262E5D7C72BE}" type="datetime1">
              <a:rPr lang="en-US" altLang="en-US"/>
              <a:pPr>
                <a:defRPr/>
              </a:pPr>
              <a:t>2/7/23</a:t>
            </a:fld>
            <a:endParaRPr lang="en-US" altLang="en-US"/>
          </a:p>
        </p:txBody>
      </p:sp>
      <p:sp>
        <p:nvSpPr>
          <p:cNvPr id="8" name="Footer Placeholder 4">
            <a:extLst>
              <a:ext uri="{FF2B5EF4-FFF2-40B4-BE49-F238E27FC236}">
                <a16:creationId xmlns:a16="http://schemas.microsoft.com/office/drawing/2014/main" id="{EE0E81F6-0F93-F375-34FB-DF6645E8A98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A0F61E2-2E3F-6D58-1883-5D1C4C63A2F9}"/>
              </a:ext>
            </a:extLst>
          </p:cNvPr>
          <p:cNvSpPr>
            <a:spLocks noGrp="1"/>
          </p:cNvSpPr>
          <p:nvPr>
            <p:ph type="sldNum" sz="quarter" idx="12"/>
          </p:nvPr>
        </p:nvSpPr>
        <p:spPr/>
        <p:txBody>
          <a:bodyPr/>
          <a:lstStyle>
            <a:lvl1pPr>
              <a:defRPr/>
            </a:lvl1pPr>
          </a:lstStyle>
          <a:p>
            <a:pPr>
              <a:defRPr/>
            </a:pPr>
            <a:fld id="{7AE2AC05-61F8-D04F-9996-338A03DB9D6E}" type="slidenum">
              <a:rPr lang="en-US" altLang="en-US"/>
              <a:pPr>
                <a:defRPr/>
              </a:pPr>
              <a:t>‹#›</a:t>
            </a:fld>
            <a:endParaRPr lang="en-US" altLang="en-US"/>
          </a:p>
        </p:txBody>
      </p:sp>
    </p:spTree>
    <p:extLst>
      <p:ext uri="{BB962C8B-B14F-4D97-AF65-F5344CB8AC3E}">
        <p14:creationId xmlns:p14="http://schemas.microsoft.com/office/powerpoint/2010/main" val="171734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5BD91CD-2F9B-9924-49EA-1496F9961EA4}"/>
              </a:ext>
            </a:extLst>
          </p:cNvPr>
          <p:cNvSpPr>
            <a:spLocks noGrp="1"/>
          </p:cNvSpPr>
          <p:nvPr>
            <p:ph type="dt" sz="half" idx="10"/>
          </p:nvPr>
        </p:nvSpPr>
        <p:spPr/>
        <p:txBody>
          <a:bodyPr/>
          <a:lstStyle>
            <a:lvl1pPr>
              <a:defRPr/>
            </a:lvl1pPr>
          </a:lstStyle>
          <a:p>
            <a:pPr>
              <a:defRPr/>
            </a:pPr>
            <a:fld id="{986B8BD8-0F7B-1747-8EA4-F1E72B6FE677}" type="datetime1">
              <a:rPr lang="en-US" altLang="en-US"/>
              <a:pPr>
                <a:defRPr/>
              </a:pPr>
              <a:t>2/7/23</a:t>
            </a:fld>
            <a:endParaRPr lang="en-US" altLang="en-US"/>
          </a:p>
        </p:txBody>
      </p:sp>
      <p:sp>
        <p:nvSpPr>
          <p:cNvPr id="4" name="Footer Placeholder 4">
            <a:extLst>
              <a:ext uri="{FF2B5EF4-FFF2-40B4-BE49-F238E27FC236}">
                <a16:creationId xmlns:a16="http://schemas.microsoft.com/office/drawing/2014/main" id="{03C092FC-F109-4CF8-0D5F-B693C2B0CF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35417F9-464B-1E9B-165B-2EC60A2A06BC}"/>
              </a:ext>
            </a:extLst>
          </p:cNvPr>
          <p:cNvSpPr>
            <a:spLocks noGrp="1"/>
          </p:cNvSpPr>
          <p:nvPr>
            <p:ph type="sldNum" sz="quarter" idx="12"/>
          </p:nvPr>
        </p:nvSpPr>
        <p:spPr/>
        <p:txBody>
          <a:bodyPr/>
          <a:lstStyle>
            <a:lvl1pPr>
              <a:defRPr/>
            </a:lvl1pPr>
          </a:lstStyle>
          <a:p>
            <a:pPr>
              <a:defRPr/>
            </a:pPr>
            <a:fld id="{FCF6D093-8C94-DD48-AAB6-2B389414C367}" type="slidenum">
              <a:rPr lang="en-US" altLang="en-US"/>
              <a:pPr>
                <a:defRPr/>
              </a:pPr>
              <a:t>‹#›</a:t>
            </a:fld>
            <a:endParaRPr lang="en-US" altLang="en-US"/>
          </a:p>
        </p:txBody>
      </p:sp>
    </p:spTree>
    <p:extLst>
      <p:ext uri="{BB962C8B-B14F-4D97-AF65-F5344CB8AC3E}">
        <p14:creationId xmlns:p14="http://schemas.microsoft.com/office/powerpoint/2010/main" val="338712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0A557B-77A5-E313-E4CE-72B0AEE2B64D}"/>
              </a:ext>
            </a:extLst>
          </p:cNvPr>
          <p:cNvSpPr>
            <a:spLocks noGrp="1"/>
          </p:cNvSpPr>
          <p:nvPr>
            <p:ph type="dt" sz="half" idx="10"/>
          </p:nvPr>
        </p:nvSpPr>
        <p:spPr/>
        <p:txBody>
          <a:bodyPr/>
          <a:lstStyle>
            <a:lvl1pPr>
              <a:defRPr/>
            </a:lvl1pPr>
          </a:lstStyle>
          <a:p>
            <a:pPr>
              <a:defRPr/>
            </a:pPr>
            <a:fld id="{E8C084FE-A141-A048-B882-790F1EA2889C}" type="datetime1">
              <a:rPr lang="en-US" altLang="en-US"/>
              <a:pPr>
                <a:defRPr/>
              </a:pPr>
              <a:t>2/7/23</a:t>
            </a:fld>
            <a:endParaRPr lang="en-US" altLang="en-US"/>
          </a:p>
        </p:txBody>
      </p:sp>
      <p:sp>
        <p:nvSpPr>
          <p:cNvPr id="3" name="Footer Placeholder 4">
            <a:extLst>
              <a:ext uri="{FF2B5EF4-FFF2-40B4-BE49-F238E27FC236}">
                <a16:creationId xmlns:a16="http://schemas.microsoft.com/office/drawing/2014/main" id="{C8960FC8-C200-6E6B-F08B-B0ED08336D7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C59C2C-5AC8-67BE-6E54-A1172E1D6BC7}"/>
              </a:ext>
            </a:extLst>
          </p:cNvPr>
          <p:cNvSpPr>
            <a:spLocks noGrp="1"/>
          </p:cNvSpPr>
          <p:nvPr>
            <p:ph type="sldNum" sz="quarter" idx="12"/>
          </p:nvPr>
        </p:nvSpPr>
        <p:spPr/>
        <p:txBody>
          <a:bodyPr/>
          <a:lstStyle>
            <a:lvl1pPr>
              <a:defRPr/>
            </a:lvl1pPr>
          </a:lstStyle>
          <a:p>
            <a:pPr>
              <a:defRPr/>
            </a:pPr>
            <a:fld id="{850D7A36-F3A9-3345-A0D5-F16A38F44065}" type="slidenum">
              <a:rPr lang="en-US" altLang="en-US"/>
              <a:pPr>
                <a:defRPr/>
              </a:pPr>
              <a:t>‹#›</a:t>
            </a:fld>
            <a:endParaRPr lang="en-US" altLang="en-US"/>
          </a:p>
        </p:txBody>
      </p:sp>
    </p:spTree>
    <p:extLst>
      <p:ext uri="{BB962C8B-B14F-4D97-AF65-F5344CB8AC3E}">
        <p14:creationId xmlns:p14="http://schemas.microsoft.com/office/powerpoint/2010/main" val="3946777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02F6A4C-9858-3B0E-7C1A-2041A2DEA6D5}"/>
              </a:ext>
            </a:extLst>
          </p:cNvPr>
          <p:cNvSpPr>
            <a:spLocks noGrp="1"/>
          </p:cNvSpPr>
          <p:nvPr>
            <p:ph type="dt" sz="half" idx="10"/>
          </p:nvPr>
        </p:nvSpPr>
        <p:spPr/>
        <p:txBody>
          <a:bodyPr/>
          <a:lstStyle>
            <a:lvl1pPr>
              <a:defRPr/>
            </a:lvl1pPr>
          </a:lstStyle>
          <a:p>
            <a:pPr>
              <a:defRPr/>
            </a:pPr>
            <a:fld id="{CE12A0EB-E205-334B-BC0F-5DAA3625FBC7}" type="datetime1">
              <a:rPr lang="en-US" altLang="en-US"/>
              <a:pPr>
                <a:defRPr/>
              </a:pPr>
              <a:t>2/7/23</a:t>
            </a:fld>
            <a:endParaRPr lang="en-US" altLang="en-US"/>
          </a:p>
        </p:txBody>
      </p:sp>
      <p:sp>
        <p:nvSpPr>
          <p:cNvPr id="6" name="Footer Placeholder 4">
            <a:extLst>
              <a:ext uri="{FF2B5EF4-FFF2-40B4-BE49-F238E27FC236}">
                <a16:creationId xmlns:a16="http://schemas.microsoft.com/office/drawing/2014/main" id="{76DC6FAE-4837-EF5D-6EA7-9D8C3E7861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76B64A-0D06-7963-83B4-76B5F4516625}"/>
              </a:ext>
            </a:extLst>
          </p:cNvPr>
          <p:cNvSpPr>
            <a:spLocks noGrp="1"/>
          </p:cNvSpPr>
          <p:nvPr>
            <p:ph type="sldNum" sz="quarter" idx="12"/>
          </p:nvPr>
        </p:nvSpPr>
        <p:spPr/>
        <p:txBody>
          <a:bodyPr/>
          <a:lstStyle>
            <a:lvl1pPr>
              <a:defRPr/>
            </a:lvl1pPr>
          </a:lstStyle>
          <a:p>
            <a:pPr>
              <a:defRPr/>
            </a:pPr>
            <a:fld id="{C591E83B-F44D-2C41-8447-9016F1254A44}" type="slidenum">
              <a:rPr lang="en-US" altLang="en-US"/>
              <a:pPr>
                <a:defRPr/>
              </a:pPr>
              <a:t>‹#›</a:t>
            </a:fld>
            <a:endParaRPr lang="en-US" altLang="en-US"/>
          </a:p>
        </p:txBody>
      </p:sp>
    </p:spTree>
    <p:extLst>
      <p:ext uri="{BB962C8B-B14F-4D97-AF65-F5344CB8AC3E}">
        <p14:creationId xmlns:p14="http://schemas.microsoft.com/office/powerpoint/2010/main" val="1819889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AEC8677-300E-B7FD-7288-C45BEFEA5E59}"/>
              </a:ext>
            </a:extLst>
          </p:cNvPr>
          <p:cNvSpPr>
            <a:spLocks noGrp="1"/>
          </p:cNvSpPr>
          <p:nvPr>
            <p:ph type="dt" sz="half" idx="10"/>
          </p:nvPr>
        </p:nvSpPr>
        <p:spPr/>
        <p:txBody>
          <a:bodyPr/>
          <a:lstStyle>
            <a:lvl1pPr>
              <a:defRPr/>
            </a:lvl1pPr>
          </a:lstStyle>
          <a:p>
            <a:pPr>
              <a:defRPr/>
            </a:pPr>
            <a:fld id="{2371B781-6D0F-8142-8054-22A0DF0D9DC9}" type="datetime1">
              <a:rPr lang="en-US" altLang="en-US"/>
              <a:pPr>
                <a:defRPr/>
              </a:pPr>
              <a:t>2/7/23</a:t>
            </a:fld>
            <a:endParaRPr lang="en-US" altLang="en-US"/>
          </a:p>
        </p:txBody>
      </p:sp>
      <p:sp>
        <p:nvSpPr>
          <p:cNvPr id="6" name="Footer Placeholder 4">
            <a:extLst>
              <a:ext uri="{FF2B5EF4-FFF2-40B4-BE49-F238E27FC236}">
                <a16:creationId xmlns:a16="http://schemas.microsoft.com/office/drawing/2014/main" id="{0715F1E7-812F-B473-573C-A06215096B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35B4F1-FCA3-8B71-D286-E0A38DB0F93F}"/>
              </a:ext>
            </a:extLst>
          </p:cNvPr>
          <p:cNvSpPr>
            <a:spLocks noGrp="1"/>
          </p:cNvSpPr>
          <p:nvPr>
            <p:ph type="sldNum" sz="quarter" idx="12"/>
          </p:nvPr>
        </p:nvSpPr>
        <p:spPr/>
        <p:txBody>
          <a:bodyPr/>
          <a:lstStyle>
            <a:lvl1pPr>
              <a:defRPr/>
            </a:lvl1pPr>
          </a:lstStyle>
          <a:p>
            <a:pPr>
              <a:defRPr/>
            </a:pPr>
            <a:fld id="{3D196798-51A6-4147-93F6-08669B11F29D}" type="slidenum">
              <a:rPr lang="en-US" altLang="en-US"/>
              <a:pPr>
                <a:defRPr/>
              </a:pPr>
              <a:t>‹#›</a:t>
            </a:fld>
            <a:endParaRPr lang="en-US" altLang="en-US"/>
          </a:p>
        </p:txBody>
      </p:sp>
    </p:spTree>
    <p:extLst>
      <p:ext uri="{BB962C8B-B14F-4D97-AF65-F5344CB8AC3E}">
        <p14:creationId xmlns:p14="http://schemas.microsoft.com/office/powerpoint/2010/main" val="29980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D3CAE9-8B20-9F24-6AD3-0364F4F0E0C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B275454-A5C0-9C39-BED4-E56B7D519D4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DBBCCD8-5B8C-0B81-F6E9-88521F06FA2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E4EAD651-0BE6-734A-9E3B-22883196F4A1}" type="datetime1">
              <a:rPr lang="en-US" altLang="en-US"/>
              <a:pPr>
                <a:defRPr/>
              </a:pPr>
              <a:t>2/7/23</a:t>
            </a:fld>
            <a:endParaRPr lang="en-US" altLang="en-US"/>
          </a:p>
        </p:txBody>
      </p:sp>
      <p:sp>
        <p:nvSpPr>
          <p:cNvPr id="5" name="Footer Placeholder 4">
            <a:extLst>
              <a:ext uri="{FF2B5EF4-FFF2-40B4-BE49-F238E27FC236}">
                <a16:creationId xmlns:a16="http://schemas.microsoft.com/office/drawing/2014/main" id="{315BBF2F-16CB-A7C7-EED5-00B3AFA05CF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BC1DABD3-D661-0AE4-CFC1-9F4331C106C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45238BB-4AFD-5D4D-A9A4-185E70F961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tB6STpvIYfo" TargetMode="External"/><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astrapublishinghouse.com/resources/activities-for-the-path/" TargetMode="External"/><Relationship Id="rId5" Type="http://schemas.openxmlformats.org/officeDocument/2006/relationships/hyperlink" Target="https://www.penguinrandomhouse.com/books/705859/this-is-a-school-by-john-schu-illustrated-by-veronica-miller-jamison/"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penguinrandomhouse.com/books/607354/patchwork-by-matt-de-la-pena-illustrated-by-corinna-luyken/" TargetMode="External"/><Relationship Id="rId5" Type="http://schemas.openxmlformats.org/officeDocument/2006/relationships/image" Target="../media/image21.jpg"/><Relationship Id="rId4" Type="http://schemas.openxmlformats.org/officeDocument/2006/relationships/hyperlink" Target="https://www.levinequerido.com/gibberish"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2.jpg"/><Relationship Id="rId7" Type="http://schemas.openxmlformats.org/officeDocument/2006/relationships/hyperlink" Target="https://www.youtube.com/watch?v=W5OSHXIm3L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instagram.com/p/CjAkKE0gIeM/?utm_source=ig_web_button_share_sheet" TargetMode="External"/><Relationship Id="rId5" Type="http://schemas.openxmlformats.org/officeDocument/2006/relationships/hyperlink" Target="https://www.youtube.com/watch?v=1Vzvk8AnnlE" TargetMode="External"/><Relationship Id="rId4" Type="http://schemas.openxmlformats.org/officeDocument/2006/relationships/image" Target="../media/image23.png"/><Relationship Id="rId9" Type="http://schemas.openxmlformats.org/officeDocument/2006/relationships/hyperlink" Target="https://www.facebook.com/LittleShopofStoriesGA/videos/571105414205178"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5.png"/><Relationship Id="rId7" Type="http://schemas.openxmlformats.org/officeDocument/2006/relationships/hyperlink" Target="https://www.nea.org/professional-excellence/student-engagement/read-across-america/find-your-book/blue-history-color-deep-sea-and-wide-sk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youtube.com/@SankofaReadAloud" TargetMode="External"/><Relationship Id="rId5" Type="http://schemas.openxmlformats.org/officeDocument/2006/relationships/hyperlink" Target="https://www.google.com/search?gs_ssp=eJzj4tVP1zc0zKswSkkyzEgyYPTSS8opTVVIVMjILC7JL6pUyE9TKMlIVUjOz8kvUkgsVkhJTS0A0SDB4tREAIvMFRE&amp;q=blue+a+history+of+the+color+as+deep+as+the+sea&amp;oq=blue+a+histo&amp;aqs=chrome.1.0i355i512j46i512j69i57j0i512j0i22i30l6.5211j0j15&amp;sourceid=chrome&amp;ie=UTF-8#fpstate=ive&amp;vld=cid:c576f3c2,vid:b2si-ChGjrg"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hyperlink" Target="http://mararockliff.com/perfect.html" TargetMode="External"/><Relationship Id="rId3" Type="http://schemas.openxmlformats.org/officeDocument/2006/relationships/image" Target="../media/image27.png"/><Relationship Id="rId7" Type="http://schemas.openxmlformats.org/officeDocument/2006/relationships/hyperlink" Target="https://www.youtube.com/watch?v=crOVfxUqgc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hanastiefel.com/books/the-tower-of-life/" TargetMode="External"/><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https://www.leeandlow.com/books/copyca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https://www.lbyr.com/titles/michaela-goade/berry-song/9780316494175/" TargetMode="External"/><Relationship Id="rId4" Type="http://schemas.openxmlformats.org/officeDocument/2006/relationships/hyperlink" Target="https://www.youtube.com/watch?v=0bpQ_h02sc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afuse8production.slj.com/2022/10/28/review-of-the-day-hot-dog-by-doug-salati/"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6.jpg"/><Relationship Id="rId7"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youtube.com/watch?v=VRHtDO89_3c" TargetMode="External"/><Relationship Id="rId5" Type="http://schemas.openxmlformats.org/officeDocument/2006/relationships/hyperlink" Target="https://www.youtube.com/watch?v=fpL1nl3J5FI" TargetMode="Externa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tamekafryerbrown.com/books/that-flag/" TargetMode="External"/><Relationship Id="rId5" Type="http://schemas.openxmlformats.org/officeDocument/2006/relationships/image" Target="../media/image2.png"/><Relationship Id="rId4" Type="http://schemas.openxmlformats.org/officeDocument/2006/relationships/hyperlink" Target="https://www.youtube.com/watch?v=cVy3PucceS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ccira.org/ccira-awards/Colorado-Childrens-Book-Award.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youtube.com/watch?v=qMlWhWsRhu8" TargetMode="External"/><Relationship Id="rId5" Type="http://schemas.openxmlformats.org/officeDocument/2006/relationships/image" Target="../media/image42.png"/><Relationship Id="rId4" Type="http://schemas.openxmlformats.org/officeDocument/2006/relationships/hyperlink" Target="https://www.youtube.com/watch?v=0U02f0dD-H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harpercollins.com/products/the-couch-potato-jory-john?variant=33007437938722" TargetMode="External"/><Relationship Id="rId5" Type="http://schemas.openxmlformats.org/officeDocument/2006/relationships/hyperlink" Target="https://www.penguinrandomhouse.com/books/562056/just-ask-by-sonia-sotomayor-illustrated-by-rafael-lopez/" TargetMode="Externa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www.simonandschuster.com/books/Unicorns-Are-the-Worst!/Alex-Willan/The-Worst-Series/978153445383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canvas.cbzsecure.com/accounts" TargetMode="External"/><Relationship Id="rId5" Type="http://schemas.openxmlformats.org/officeDocument/2006/relationships/hyperlink" Target="https://www.youtube.com/watch?v=fmoegWLUNnU" TargetMode="Externa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hyperlink" Target="https://juanamartinezneal.com/books/swashby/" TargetMode="External"/><Relationship Id="rId3" Type="http://schemas.openxmlformats.org/officeDocument/2006/relationships/hyperlink" Target="https://www.youtube.com/watch?v=R6lbiHfC8C0" TargetMode="External"/><Relationship Id="rId7" Type="http://schemas.openxmlformats.org/officeDocument/2006/relationships/hyperlink" Target="https://www.bethferry.com/swashb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hyperlink" Target="https://books.disney.com/book-author/ryan-t-higgins/" TargetMode="External"/><Relationship Id="rId3" Type="http://schemas.openxmlformats.org/officeDocument/2006/relationships/image" Target="../media/image50.png"/><Relationship Id="rId7" Type="http://schemas.openxmlformats.org/officeDocument/2006/relationships/hyperlink" Target="https://www.harpercollins.com/products/mel-fell-corey-r-tabor?variant=3300767950441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books.disney.com/book/norman-didnt-do-it/" TargetMode="External"/><Relationship Id="rId5" Type="http://schemas.openxmlformats.org/officeDocument/2006/relationships/hyperlink" Target="https://www.youtube.com/watch?v=wpRh9x7wv68" TargetMode="Externa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susanscrummel.com/" TargetMode="External"/><Relationship Id="rId4" Type="http://schemas.openxmlformats.org/officeDocument/2006/relationships/hyperlink" Target="https://www.youtube.com/watch?v=0tU765Uce6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mhaloin.com/" TargetMode="External"/><Relationship Id="rId7" Type="http://schemas.openxmlformats.org/officeDocument/2006/relationships/hyperlink" Target="https://bccb.ischool.illinois.edu/blueribbons/2022-blue-ribbon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hyperlink" Target="https://educate.bankstreet.edu/cgi/viewcontent.cgi?article=1017&amp;context=ccl" TargetMode="External"/><Relationship Id="rId9" Type="http://schemas.openxmlformats.org/officeDocument/2006/relationships/hyperlink" Target="https://www.cybils.com/"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www.publishersweekly.com/" TargetMode="External"/><Relationship Id="rId3" Type="http://schemas.openxmlformats.org/officeDocument/2006/relationships/hyperlink" Target="http://www.booklistonline.com/default.aspx?AspxAutoDetectCookieSupport=1" TargetMode="External"/><Relationship Id="rId7" Type="http://schemas.openxmlformats.org/officeDocument/2006/relationships/hyperlink" Target="http://www.slj.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kirkusreviews.com/?utm_source=google&amp;utm_medium=cpc&amp;utm_term=kirkus&amp;utm_campaign=KirkusBranded" TargetMode="External"/><Relationship Id="rId5" Type="http://schemas.openxmlformats.org/officeDocument/2006/relationships/hyperlink" Target="http://www.hbook.com/" TargetMode="External"/><Relationship Id="rId4" Type="http://schemas.openxmlformats.org/officeDocument/2006/relationships/hyperlink" Target="http://bccb.lis.illinois.edu/" TargetMode="External"/><Relationship Id="rId9" Type="http://schemas.openxmlformats.org/officeDocument/2006/relationships/hyperlink" Target="https://www.ala.org/alsc/awardsgrants/notalists/ncb"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youtube.com/watch?v=pjT5oBdeFww" TargetMode="External"/><Relationship Id="rId4" Type="http://schemas.openxmlformats.org/officeDocument/2006/relationships/hyperlink" Target="https://www.google.com/search?q=three+billy+goats+gruff+mac+barnett&amp;sxsrf=AJOqlzUvcubHpdHQKM3yR7OAtrCnULt_gw:1674885852424&amp;source=lnms&amp;tbm=vid&amp;sa=X&amp;ved=2ahUKEwjYoZeCzOn8AhXqrYkEHZPqDZEQ_AUoAnoECAEQBA&amp;biw=1440&amp;bih=560&amp;dpr=2#fpstate=ive&amp;vld=cid:fde93d51,vid:w9Pf1wYzh_Q"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chroniclebooks.com/products/endlessly-ever-after"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lel.cvlsites.org/clel-bell-awards/shortlists/" TargetMode="External"/><Relationship Id="rId5" Type="http://schemas.openxmlformats.org/officeDocument/2006/relationships/hyperlink" Target="https://www.clel.org/clel-bell-awards/shortlists/" TargetMode="External"/><Relationship Id="rId4" Type="http://schemas.openxmlformats.org/officeDocument/2006/relationships/hyperlink" Target="https://www.clel.org/previous-nominatio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simonandschuster.com/books/Walter-Had-a-Best-Friend/Deborah-Underwood/978153447700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hyperlink" Target="https://www.youtube.com/watch?v=1HrXDVrwW_I" TargetMode="External"/><Relationship Id="rId4" Type="http://schemas.openxmlformats.org/officeDocument/2006/relationships/hyperlink" Target="https://www.simonandschuster.com/books/Something-Beautiful/Lita-Judge/978153448513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186D0CAA-373B-D004-9FBC-4C1DEF5243CE}"/>
              </a:ext>
            </a:extLst>
          </p:cNvPr>
          <p:cNvSpPr>
            <a:spLocks noGrp="1"/>
          </p:cNvSpPr>
          <p:nvPr>
            <p:ph type="ctrTitle"/>
          </p:nvPr>
        </p:nvSpPr>
        <p:spPr/>
        <p:txBody>
          <a:bodyPr/>
          <a:lstStyle/>
          <a:p>
            <a:pPr eaLnBrk="1" hangingPunct="1">
              <a:defRPr/>
            </a:pPr>
            <a:r>
              <a:rPr lang="en-US" dirty="0">
                <a:solidFill>
                  <a:schemeClr val="accent5">
                    <a:lumMod val="75000"/>
                  </a:schemeClr>
                </a:solidFill>
                <a:ea typeface="ＭＳ Ｐゴシック" charset="0"/>
                <a:cs typeface="ＭＳ Ｐゴシック" charset="0"/>
              </a:rPr>
              <a:t>Likes and Loves:  Books to Empower Colorado Children 2023 </a:t>
            </a:r>
            <a:br>
              <a:rPr lang="en-US" dirty="0">
                <a:solidFill>
                  <a:schemeClr val="accent5">
                    <a:lumMod val="75000"/>
                  </a:schemeClr>
                </a:solidFill>
                <a:ea typeface="ＭＳ Ｐゴシック" charset="0"/>
                <a:cs typeface="ＭＳ Ｐゴシック" charset="0"/>
              </a:rPr>
            </a:br>
            <a:r>
              <a:rPr lang="en-US" dirty="0">
                <a:solidFill>
                  <a:schemeClr val="accent5">
                    <a:lumMod val="75000"/>
                  </a:schemeClr>
                </a:solidFill>
                <a:ea typeface="ＭＳ Ｐゴシック" charset="0"/>
                <a:cs typeface="ＭＳ Ｐゴシック" charset="0"/>
              </a:rPr>
              <a:t>Picture Books</a:t>
            </a:r>
          </a:p>
        </p:txBody>
      </p:sp>
      <p:sp>
        <p:nvSpPr>
          <p:cNvPr id="3" name="Subtitle 2">
            <a:extLst>
              <a:ext uri="{FF2B5EF4-FFF2-40B4-BE49-F238E27FC236}">
                <a16:creationId xmlns:a16="http://schemas.microsoft.com/office/drawing/2014/main" id="{D91B69FA-7755-B614-17E1-BA834A694509}"/>
              </a:ext>
            </a:extLst>
          </p:cNvPr>
          <p:cNvSpPr>
            <a:spLocks noGrp="1"/>
          </p:cNvSpPr>
          <p:nvPr>
            <p:ph type="subTitle" idx="1"/>
          </p:nvPr>
        </p:nvSpPr>
        <p:spPr>
          <a:xfrm>
            <a:off x="1371600" y="4567517"/>
            <a:ext cx="6400800" cy="1752600"/>
          </a:xfrm>
        </p:spPr>
        <p:txBody>
          <a:bodyPr rtlCol="0">
            <a:normAutofit/>
          </a:bodyPr>
          <a:lstStyle/>
          <a:p>
            <a:pPr eaLnBrk="1" fontAlgn="auto" hangingPunct="1">
              <a:spcAft>
                <a:spcPts val="0"/>
              </a:spcAft>
              <a:buFont typeface="Arial"/>
              <a:buNone/>
              <a:defRPr/>
            </a:pPr>
            <a:r>
              <a:rPr lang="en-US" dirty="0">
                <a:ea typeface="+mn-ea"/>
                <a:cs typeface="+mn-cs"/>
              </a:rPr>
              <a:t>CCIRA session #159</a:t>
            </a:r>
          </a:p>
          <a:p>
            <a:pPr eaLnBrk="1" fontAlgn="auto" hangingPunct="1">
              <a:spcAft>
                <a:spcPts val="0"/>
              </a:spcAft>
              <a:buFont typeface="Arial"/>
              <a:buNone/>
              <a:defRPr/>
            </a:pPr>
            <a:r>
              <a:rPr lang="en-US" dirty="0">
                <a:ea typeface="+mn-ea"/>
                <a:cs typeface="+mn-cs"/>
              </a:rPr>
              <a:t>February 9, 2023, 1:30-2:30</a:t>
            </a:r>
          </a:p>
          <a:p>
            <a:pPr eaLnBrk="1" fontAlgn="auto" hangingPunct="1">
              <a:spcAft>
                <a:spcPts val="0"/>
              </a:spcAft>
              <a:buFont typeface="Arial"/>
              <a:buNone/>
              <a:defRPr/>
            </a:pPr>
            <a:r>
              <a:rPr lang="en-US" dirty="0" err="1">
                <a:ea typeface="+mn-ea"/>
                <a:cs typeface="+mn-cs"/>
              </a:rPr>
              <a:t>www.mhaloin.com</a:t>
            </a:r>
            <a:endParaRPr lang="en-US" dirty="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2A740DF1-B2F8-F041-ED99-EF256C26819F}"/>
              </a:ext>
            </a:extLst>
          </p:cNvPr>
          <p:cNvSpPr>
            <a:spLocks noGrp="1"/>
          </p:cNvSpPr>
          <p:nvPr>
            <p:ph type="title"/>
          </p:nvPr>
        </p:nvSpPr>
        <p:spPr>
          <a:xfrm>
            <a:off x="469900" y="160338"/>
            <a:ext cx="8229600" cy="1143000"/>
          </a:xfrm>
        </p:spPr>
        <p:txBody>
          <a:bodyPr/>
          <a:lstStyle/>
          <a:p>
            <a:r>
              <a:rPr lang="en-US" altLang="en-US" dirty="0">
                <a:ea typeface="ＭＳ Ｐゴシック" panose="020B0600070205080204" pitchFamily="34" charset="-128"/>
              </a:rPr>
              <a:t>Beginning of the School Year Books</a:t>
            </a:r>
          </a:p>
        </p:txBody>
      </p:sp>
      <p:sp>
        <p:nvSpPr>
          <p:cNvPr id="2" name="TextBox 1">
            <a:extLst>
              <a:ext uri="{FF2B5EF4-FFF2-40B4-BE49-F238E27FC236}">
                <a16:creationId xmlns:a16="http://schemas.microsoft.com/office/drawing/2014/main" id="{28805C1D-B1C1-7AC8-BD18-10D32FC8EA55}"/>
              </a:ext>
            </a:extLst>
          </p:cNvPr>
          <p:cNvSpPr txBox="1"/>
          <p:nvPr/>
        </p:nvSpPr>
        <p:spPr>
          <a:xfrm>
            <a:off x="5303520" y="5245928"/>
            <a:ext cx="2816352" cy="369332"/>
          </a:xfrm>
          <a:prstGeom prst="rect">
            <a:avLst/>
          </a:prstGeom>
          <a:noFill/>
        </p:spPr>
        <p:txBody>
          <a:bodyPr wrap="square" rtlCol="0">
            <a:spAutoFit/>
          </a:bodyPr>
          <a:lstStyle/>
          <a:p>
            <a:r>
              <a:rPr lang="en-US" dirty="0">
                <a:hlinkClick r:id="rId3"/>
              </a:rPr>
              <a:t>1 min. Candlewick Trailer</a:t>
            </a:r>
            <a:endParaRPr lang="en-US" dirty="0"/>
          </a:p>
        </p:txBody>
      </p:sp>
      <p:pic>
        <p:nvPicPr>
          <p:cNvPr id="3" name="Picture 2">
            <a:extLst>
              <a:ext uri="{FF2B5EF4-FFF2-40B4-BE49-F238E27FC236}">
                <a16:creationId xmlns:a16="http://schemas.microsoft.com/office/drawing/2014/main" id="{AEC25DD6-6111-AC68-6E6D-61879033D344}"/>
              </a:ext>
            </a:extLst>
          </p:cNvPr>
          <p:cNvPicPr>
            <a:picLocks noChangeAspect="1"/>
          </p:cNvPicPr>
          <p:nvPr/>
        </p:nvPicPr>
        <p:blipFill>
          <a:blip r:embed="rId4"/>
          <a:stretch>
            <a:fillRect/>
          </a:stretch>
        </p:blipFill>
        <p:spPr>
          <a:xfrm>
            <a:off x="4729115" y="1006401"/>
            <a:ext cx="4316871" cy="4167219"/>
          </a:xfrm>
          <a:prstGeom prst="rect">
            <a:avLst/>
          </a:prstGeom>
        </p:spPr>
      </p:pic>
      <p:sp>
        <p:nvSpPr>
          <p:cNvPr id="4" name="TextBox 3">
            <a:extLst>
              <a:ext uri="{FF2B5EF4-FFF2-40B4-BE49-F238E27FC236}">
                <a16:creationId xmlns:a16="http://schemas.microsoft.com/office/drawing/2014/main" id="{7AEB57C3-6223-CA41-288A-4382AE117307}"/>
              </a:ext>
            </a:extLst>
          </p:cNvPr>
          <p:cNvSpPr txBox="1"/>
          <p:nvPr/>
        </p:nvSpPr>
        <p:spPr>
          <a:xfrm>
            <a:off x="4729115" y="5851599"/>
            <a:ext cx="2383028" cy="923330"/>
          </a:xfrm>
          <a:prstGeom prst="rect">
            <a:avLst/>
          </a:prstGeom>
          <a:noFill/>
        </p:spPr>
        <p:txBody>
          <a:bodyPr wrap="square" rtlCol="0">
            <a:spAutoFit/>
          </a:bodyPr>
          <a:lstStyle/>
          <a:p>
            <a:r>
              <a:rPr lang="en-US" dirty="0">
                <a:hlinkClick r:id="rId5"/>
              </a:rPr>
              <a:t>Penguin Random House with peek inside</a:t>
            </a:r>
            <a:endParaRPr lang="en-US" dirty="0"/>
          </a:p>
        </p:txBody>
      </p:sp>
      <p:sp>
        <p:nvSpPr>
          <p:cNvPr id="5" name="TextBox 4">
            <a:extLst>
              <a:ext uri="{FF2B5EF4-FFF2-40B4-BE49-F238E27FC236}">
                <a16:creationId xmlns:a16="http://schemas.microsoft.com/office/drawing/2014/main" id="{A6622680-7667-5367-D625-4D376A4C648C}"/>
              </a:ext>
            </a:extLst>
          </p:cNvPr>
          <p:cNvSpPr txBox="1"/>
          <p:nvPr/>
        </p:nvSpPr>
        <p:spPr>
          <a:xfrm>
            <a:off x="6711696" y="6056900"/>
            <a:ext cx="1987804" cy="369332"/>
          </a:xfrm>
          <a:prstGeom prst="rect">
            <a:avLst/>
          </a:prstGeom>
          <a:noFill/>
        </p:spPr>
        <p:txBody>
          <a:bodyPr wrap="square" rtlCol="0">
            <a:spAutoFit/>
          </a:bodyPr>
          <a:lstStyle/>
          <a:p>
            <a:r>
              <a:rPr lang="en-US" dirty="0"/>
              <a:t>March 29, 2022</a:t>
            </a:r>
          </a:p>
        </p:txBody>
      </p:sp>
      <p:sp>
        <p:nvSpPr>
          <p:cNvPr id="6" name="TextBox 5">
            <a:extLst>
              <a:ext uri="{FF2B5EF4-FFF2-40B4-BE49-F238E27FC236}">
                <a16:creationId xmlns:a16="http://schemas.microsoft.com/office/drawing/2014/main" id="{713185B9-5886-2299-E5FD-5A068AE5CEEA}"/>
              </a:ext>
            </a:extLst>
          </p:cNvPr>
          <p:cNvSpPr txBox="1"/>
          <p:nvPr/>
        </p:nvSpPr>
        <p:spPr>
          <a:xfrm>
            <a:off x="694944" y="6056900"/>
            <a:ext cx="3054096" cy="646331"/>
          </a:xfrm>
          <a:prstGeom prst="rect">
            <a:avLst/>
          </a:prstGeom>
          <a:noFill/>
        </p:spPr>
        <p:txBody>
          <a:bodyPr wrap="square" rtlCol="0">
            <a:spAutoFit/>
          </a:bodyPr>
          <a:lstStyle/>
          <a:p>
            <a:r>
              <a:rPr lang="en-US" dirty="0">
                <a:hlinkClick r:id="rId6"/>
              </a:rPr>
              <a:t>resources at Astra Publishing for The Path</a:t>
            </a:r>
            <a:endParaRPr lang="en-US" dirty="0"/>
          </a:p>
        </p:txBody>
      </p:sp>
      <p:pic>
        <p:nvPicPr>
          <p:cNvPr id="7" name="Picture 6">
            <a:extLst>
              <a:ext uri="{FF2B5EF4-FFF2-40B4-BE49-F238E27FC236}">
                <a16:creationId xmlns:a16="http://schemas.microsoft.com/office/drawing/2014/main" id="{900CC2F2-36CD-A815-D0A2-18E42C2FE159}"/>
              </a:ext>
            </a:extLst>
          </p:cNvPr>
          <p:cNvPicPr>
            <a:picLocks noChangeAspect="1"/>
          </p:cNvPicPr>
          <p:nvPr/>
        </p:nvPicPr>
        <p:blipFill>
          <a:blip r:embed="rId7"/>
          <a:stretch>
            <a:fillRect/>
          </a:stretch>
        </p:blipFill>
        <p:spPr>
          <a:xfrm>
            <a:off x="469899" y="1472528"/>
            <a:ext cx="3370581" cy="416442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0C77-24AF-622C-937C-1436289B62B4}"/>
              </a:ext>
            </a:extLst>
          </p:cNvPr>
          <p:cNvSpPr>
            <a:spLocks noGrp="1"/>
          </p:cNvSpPr>
          <p:nvPr>
            <p:ph type="title"/>
          </p:nvPr>
        </p:nvSpPr>
        <p:spPr/>
        <p:txBody>
          <a:bodyPr/>
          <a:lstStyle/>
          <a:p>
            <a:r>
              <a:rPr lang="en-US" dirty="0"/>
              <a:t>Empathy</a:t>
            </a:r>
          </a:p>
        </p:txBody>
      </p:sp>
      <p:pic>
        <p:nvPicPr>
          <p:cNvPr id="5" name="Picture 4">
            <a:extLst>
              <a:ext uri="{FF2B5EF4-FFF2-40B4-BE49-F238E27FC236}">
                <a16:creationId xmlns:a16="http://schemas.microsoft.com/office/drawing/2014/main" id="{916E7F02-FC8E-C3CA-1C94-7005B6148E66}"/>
              </a:ext>
            </a:extLst>
          </p:cNvPr>
          <p:cNvPicPr>
            <a:picLocks noChangeAspect="1"/>
          </p:cNvPicPr>
          <p:nvPr/>
        </p:nvPicPr>
        <p:blipFill>
          <a:blip r:embed="rId3"/>
          <a:stretch>
            <a:fillRect/>
          </a:stretch>
        </p:blipFill>
        <p:spPr>
          <a:xfrm>
            <a:off x="290526" y="1600454"/>
            <a:ext cx="4281474" cy="3657092"/>
          </a:xfrm>
          <a:prstGeom prst="rect">
            <a:avLst/>
          </a:prstGeom>
        </p:spPr>
      </p:pic>
      <p:sp>
        <p:nvSpPr>
          <p:cNvPr id="7" name="TextBox 6">
            <a:extLst>
              <a:ext uri="{FF2B5EF4-FFF2-40B4-BE49-F238E27FC236}">
                <a16:creationId xmlns:a16="http://schemas.microsoft.com/office/drawing/2014/main" id="{3869E62A-A563-0D36-0740-6F89FC0C5D5B}"/>
              </a:ext>
            </a:extLst>
          </p:cNvPr>
          <p:cNvSpPr txBox="1"/>
          <p:nvPr/>
        </p:nvSpPr>
        <p:spPr>
          <a:xfrm>
            <a:off x="753035" y="5627442"/>
            <a:ext cx="2294965" cy="923330"/>
          </a:xfrm>
          <a:prstGeom prst="rect">
            <a:avLst/>
          </a:prstGeom>
          <a:noFill/>
        </p:spPr>
        <p:txBody>
          <a:bodyPr wrap="square" rtlCol="0">
            <a:spAutoFit/>
          </a:bodyPr>
          <a:lstStyle/>
          <a:p>
            <a:r>
              <a:rPr lang="en-US" dirty="0">
                <a:hlinkClick r:id="rId4"/>
              </a:rPr>
              <a:t>Publisher page with 1 min. teaser by Young Vo</a:t>
            </a:r>
            <a:endParaRPr lang="en-US" dirty="0"/>
          </a:p>
        </p:txBody>
      </p:sp>
      <p:pic>
        <p:nvPicPr>
          <p:cNvPr id="9" name="Picture 8">
            <a:extLst>
              <a:ext uri="{FF2B5EF4-FFF2-40B4-BE49-F238E27FC236}">
                <a16:creationId xmlns:a16="http://schemas.microsoft.com/office/drawing/2014/main" id="{1B26E4A2-D120-8DDA-29EA-33A53CB4EA65}"/>
              </a:ext>
            </a:extLst>
          </p:cNvPr>
          <p:cNvPicPr>
            <a:picLocks noChangeAspect="1"/>
          </p:cNvPicPr>
          <p:nvPr/>
        </p:nvPicPr>
        <p:blipFill>
          <a:blip r:embed="rId5"/>
          <a:stretch>
            <a:fillRect/>
          </a:stretch>
        </p:blipFill>
        <p:spPr>
          <a:xfrm>
            <a:off x="5796056" y="1475908"/>
            <a:ext cx="2890744" cy="3537925"/>
          </a:xfrm>
          <a:prstGeom prst="rect">
            <a:avLst/>
          </a:prstGeom>
        </p:spPr>
      </p:pic>
      <p:sp>
        <p:nvSpPr>
          <p:cNvPr id="10" name="TextBox 9">
            <a:extLst>
              <a:ext uri="{FF2B5EF4-FFF2-40B4-BE49-F238E27FC236}">
                <a16:creationId xmlns:a16="http://schemas.microsoft.com/office/drawing/2014/main" id="{14112BF2-A4CD-C976-22D8-F4E33E219362}"/>
              </a:ext>
            </a:extLst>
          </p:cNvPr>
          <p:cNvSpPr txBox="1"/>
          <p:nvPr/>
        </p:nvSpPr>
        <p:spPr>
          <a:xfrm>
            <a:off x="6436659" y="5257546"/>
            <a:ext cx="1954306" cy="1200329"/>
          </a:xfrm>
          <a:prstGeom prst="rect">
            <a:avLst/>
          </a:prstGeom>
          <a:noFill/>
        </p:spPr>
        <p:txBody>
          <a:bodyPr wrap="square" rtlCol="0">
            <a:spAutoFit/>
          </a:bodyPr>
          <a:lstStyle/>
          <a:p>
            <a:r>
              <a:rPr lang="en-US" dirty="0">
                <a:hlinkClick r:id="rId6"/>
              </a:rPr>
              <a:t>Penguin Random House with link to teacher's guide</a:t>
            </a:r>
            <a:endParaRPr lang="en-US" dirty="0"/>
          </a:p>
        </p:txBody>
      </p:sp>
      <p:sp>
        <p:nvSpPr>
          <p:cNvPr id="3" name="TextBox 2">
            <a:extLst>
              <a:ext uri="{FF2B5EF4-FFF2-40B4-BE49-F238E27FC236}">
                <a16:creationId xmlns:a16="http://schemas.microsoft.com/office/drawing/2014/main" id="{9B1545B8-53B2-CA21-4C06-7AFA0C3C1CDE}"/>
              </a:ext>
            </a:extLst>
          </p:cNvPr>
          <p:cNvSpPr txBox="1"/>
          <p:nvPr/>
        </p:nvSpPr>
        <p:spPr>
          <a:xfrm>
            <a:off x="2946187" y="5627442"/>
            <a:ext cx="1796142" cy="369332"/>
          </a:xfrm>
          <a:prstGeom prst="rect">
            <a:avLst/>
          </a:prstGeom>
          <a:noFill/>
        </p:spPr>
        <p:txBody>
          <a:bodyPr wrap="square" rtlCol="0">
            <a:spAutoFit/>
          </a:bodyPr>
          <a:lstStyle/>
          <a:p>
            <a:r>
              <a:rPr lang="en-US" dirty="0"/>
              <a:t>March 1, 2022</a:t>
            </a:r>
          </a:p>
        </p:txBody>
      </p:sp>
    </p:spTree>
    <p:extLst>
      <p:ext uri="{BB962C8B-B14F-4D97-AF65-F5344CB8AC3E}">
        <p14:creationId xmlns:p14="http://schemas.microsoft.com/office/powerpoint/2010/main" val="195805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14BDC07F-4A39-DA41-FE7F-283CEB76D371}"/>
              </a:ext>
            </a:extLst>
          </p:cNvPr>
          <p:cNvSpPr>
            <a:spLocks noGrp="1"/>
          </p:cNvSpPr>
          <p:nvPr>
            <p:ph type="title"/>
          </p:nvPr>
        </p:nvSpPr>
        <p:spPr/>
        <p:txBody>
          <a:bodyPr/>
          <a:lstStyle/>
          <a:p>
            <a:r>
              <a:rPr lang="en-US" altLang="en-US" dirty="0">
                <a:ea typeface="ＭＳ Ｐゴシック" panose="020B0600070205080204" pitchFamily="34" charset="-128"/>
              </a:rPr>
              <a:t>Fiction based on actual places and events set in Maine</a:t>
            </a:r>
          </a:p>
        </p:txBody>
      </p:sp>
      <p:pic>
        <p:nvPicPr>
          <p:cNvPr id="3" name="Picture 2">
            <a:extLst>
              <a:ext uri="{FF2B5EF4-FFF2-40B4-BE49-F238E27FC236}">
                <a16:creationId xmlns:a16="http://schemas.microsoft.com/office/drawing/2014/main" id="{F4486AB8-FC84-BAEA-89BE-4D05102C8C9E}"/>
              </a:ext>
            </a:extLst>
          </p:cNvPr>
          <p:cNvPicPr>
            <a:picLocks noChangeAspect="1"/>
          </p:cNvPicPr>
          <p:nvPr/>
        </p:nvPicPr>
        <p:blipFill>
          <a:blip r:embed="rId3"/>
          <a:stretch>
            <a:fillRect/>
          </a:stretch>
        </p:blipFill>
        <p:spPr>
          <a:xfrm>
            <a:off x="1662818" y="1489646"/>
            <a:ext cx="3654552" cy="3654552"/>
          </a:xfrm>
          <a:prstGeom prst="rect">
            <a:avLst/>
          </a:prstGeom>
        </p:spPr>
      </p:pic>
      <p:pic>
        <p:nvPicPr>
          <p:cNvPr id="4" name="Picture 3">
            <a:extLst>
              <a:ext uri="{FF2B5EF4-FFF2-40B4-BE49-F238E27FC236}">
                <a16:creationId xmlns:a16="http://schemas.microsoft.com/office/drawing/2014/main" id="{E47C788E-6AA4-21F6-00C5-532F231D5A65}"/>
              </a:ext>
            </a:extLst>
          </p:cNvPr>
          <p:cNvPicPr>
            <a:picLocks noChangeAspect="1"/>
          </p:cNvPicPr>
          <p:nvPr/>
        </p:nvPicPr>
        <p:blipFill>
          <a:blip r:embed="rId4"/>
          <a:stretch>
            <a:fillRect/>
          </a:stretch>
        </p:blipFill>
        <p:spPr>
          <a:xfrm>
            <a:off x="5594251" y="1417638"/>
            <a:ext cx="3092549" cy="3584448"/>
          </a:xfrm>
          <a:prstGeom prst="rect">
            <a:avLst/>
          </a:prstGeom>
        </p:spPr>
      </p:pic>
      <p:sp>
        <p:nvSpPr>
          <p:cNvPr id="5" name="TextBox 4">
            <a:extLst>
              <a:ext uri="{FF2B5EF4-FFF2-40B4-BE49-F238E27FC236}">
                <a16:creationId xmlns:a16="http://schemas.microsoft.com/office/drawing/2014/main" id="{7DDB2170-0188-35A7-3EB0-A21F29E9768E}"/>
              </a:ext>
            </a:extLst>
          </p:cNvPr>
          <p:cNvSpPr txBox="1"/>
          <p:nvPr/>
        </p:nvSpPr>
        <p:spPr>
          <a:xfrm>
            <a:off x="5594251" y="5135586"/>
            <a:ext cx="2103120" cy="923330"/>
          </a:xfrm>
          <a:prstGeom prst="rect">
            <a:avLst/>
          </a:prstGeom>
          <a:noFill/>
        </p:spPr>
        <p:txBody>
          <a:bodyPr wrap="square" rtlCol="0">
            <a:spAutoFit/>
          </a:bodyPr>
          <a:lstStyle/>
          <a:p>
            <a:r>
              <a:rPr lang="en-US" dirty="0">
                <a:hlinkClick r:id="rId5"/>
              </a:rPr>
              <a:t>10 min. visit to Chris Van Dusen's Studio</a:t>
            </a:r>
            <a:endParaRPr lang="en-US" dirty="0"/>
          </a:p>
        </p:txBody>
      </p:sp>
      <p:sp>
        <p:nvSpPr>
          <p:cNvPr id="6" name="TextBox 5">
            <a:extLst>
              <a:ext uri="{FF2B5EF4-FFF2-40B4-BE49-F238E27FC236}">
                <a16:creationId xmlns:a16="http://schemas.microsoft.com/office/drawing/2014/main" id="{4970891F-1242-A696-6F0E-80FD842CBDC9}"/>
              </a:ext>
            </a:extLst>
          </p:cNvPr>
          <p:cNvSpPr txBox="1"/>
          <p:nvPr/>
        </p:nvSpPr>
        <p:spPr>
          <a:xfrm>
            <a:off x="432278" y="5947814"/>
            <a:ext cx="4681728" cy="646331"/>
          </a:xfrm>
          <a:prstGeom prst="rect">
            <a:avLst/>
          </a:prstGeom>
          <a:noFill/>
        </p:spPr>
        <p:txBody>
          <a:bodyPr wrap="square" rtlCol="0">
            <a:spAutoFit/>
          </a:bodyPr>
          <a:lstStyle/>
          <a:p>
            <a:r>
              <a:rPr lang="en-US" dirty="0">
                <a:hlinkClick r:id="rId6"/>
              </a:rPr>
              <a:t>Picture of Sophie Blackall &amp; Chris Van Dusin</a:t>
            </a:r>
            <a:endParaRPr lang="en-US" dirty="0"/>
          </a:p>
        </p:txBody>
      </p:sp>
      <p:sp>
        <p:nvSpPr>
          <p:cNvPr id="7" name="TextBox 6">
            <a:extLst>
              <a:ext uri="{FF2B5EF4-FFF2-40B4-BE49-F238E27FC236}">
                <a16:creationId xmlns:a16="http://schemas.microsoft.com/office/drawing/2014/main" id="{7F81FA96-1ECE-F5DB-2519-7AAE5C35E2EB}"/>
              </a:ext>
            </a:extLst>
          </p:cNvPr>
          <p:cNvSpPr txBox="1"/>
          <p:nvPr/>
        </p:nvSpPr>
        <p:spPr>
          <a:xfrm>
            <a:off x="188259" y="5444769"/>
            <a:ext cx="2996184" cy="369332"/>
          </a:xfrm>
          <a:prstGeom prst="rect">
            <a:avLst/>
          </a:prstGeom>
          <a:noFill/>
        </p:spPr>
        <p:txBody>
          <a:bodyPr wrap="square" rtlCol="0">
            <a:spAutoFit/>
          </a:bodyPr>
          <a:lstStyle/>
          <a:p>
            <a:r>
              <a:rPr lang="en-US" dirty="0">
                <a:hlinkClick r:id="rId7"/>
              </a:rPr>
              <a:t>2 min. intro to Farmhouse</a:t>
            </a:r>
            <a:endParaRPr lang="en-US" dirty="0"/>
          </a:p>
        </p:txBody>
      </p:sp>
      <p:sp>
        <p:nvSpPr>
          <p:cNvPr id="2" name="TextBox 7">
            <a:extLst>
              <a:ext uri="{FF2B5EF4-FFF2-40B4-BE49-F238E27FC236}">
                <a16:creationId xmlns:a16="http://schemas.microsoft.com/office/drawing/2014/main" id="{35AEC954-A49E-9B1C-047E-D3D9A4819AFB}"/>
              </a:ext>
            </a:extLst>
          </p:cNvPr>
          <p:cNvSpPr txBox="1">
            <a:spLocks noChangeArrowheads="1"/>
          </p:cNvSpPr>
          <p:nvPr/>
        </p:nvSpPr>
        <p:spPr bwMode="auto">
          <a:xfrm>
            <a:off x="0" y="2597278"/>
            <a:ext cx="21796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800" dirty="0">
                <a:latin typeface="Arial" panose="020B0604020202020204" pitchFamily="34" charset="0"/>
              </a:rPr>
              <a:t>2023 Caldecott</a:t>
            </a:r>
          </a:p>
          <a:p>
            <a:pPr>
              <a:spcBef>
                <a:spcPct val="0"/>
              </a:spcBef>
              <a:buNone/>
            </a:pPr>
            <a:r>
              <a:rPr lang="en-US" altLang="en-US" sz="1800" dirty="0">
                <a:latin typeface="Arial" panose="020B0604020202020204" pitchFamily="34" charset="0"/>
              </a:rPr>
              <a:t>Honor Book </a:t>
            </a:r>
          </a:p>
          <a:p>
            <a:pPr>
              <a:spcBef>
                <a:spcPct val="0"/>
              </a:spcBef>
              <a:buNone/>
            </a:pPr>
            <a:endParaRPr lang="en-US" altLang="en-US" sz="1800" dirty="0">
              <a:latin typeface="Arial" panose="020B0604020202020204" pitchFamily="34" charset="0"/>
            </a:endParaRPr>
          </a:p>
        </p:txBody>
      </p:sp>
      <p:pic>
        <p:nvPicPr>
          <p:cNvPr id="8" name="Picture 7">
            <a:extLst>
              <a:ext uri="{FF2B5EF4-FFF2-40B4-BE49-F238E27FC236}">
                <a16:creationId xmlns:a16="http://schemas.microsoft.com/office/drawing/2014/main" id="{89A3EED4-7D0E-A4DA-63A8-66B8D96A2E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29000"/>
            <a:ext cx="15732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F25AF1F-542D-8920-B634-8CC34508E3D1}"/>
              </a:ext>
            </a:extLst>
          </p:cNvPr>
          <p:cNvSpPr txBox="1"/>
          <p:nvPr/>
        </p:nvSpPr>
        <p:spPr>
          <a:xfrm>
            <a:off x="7443216" y="5619753"/>
            <a:ext cx="1700784" cy="1200329"/>
          </a:xfrm>
          <a:prstGeom prst="rect">
            <a:avLst/>
          </a:prstGeom>
          <a:noFill/>
        </p:spPr>
        <p:txBody>
          <a:bodyPr wrap="square" rtlCol="0">
            <a:spAutoFit/>
          </a:bodyPr>
          <a:lstStyle/>
          <a:p>
            <a:r>
              <a:rPr lang="en-US" dirty="0">
                <a:hlinkClick r:id="rId9"/>
              </a:rPr>
              <a:t>30 min. author story of the story Big Truck Little Island</a:t>
            </a:r>
            <a:endParaRPr lang="en-US" dirty="0"/>
          </a:p>
        </p:txBody>
      </p:sp>
      <p:sp>
        <p:nvSpPr>
          <p:cNvPr id="10" name="TextBox 9">
            <a:extLst>
              <a:ext uri="{FF2B5EF4-FFF2-40B4-BE49-F238E27FC236}">
                <a16:creationId xmlns:a16="http://schemas.microsoft.com/office/drawing/2014/main" id="{2B59BD30-35B4-0A82-F28F-7A04A8631D3D}"/>
              </a:ext>
            </a:extLst>
          </p:cNvPr>
          <p:cNvSpPr txBox="1"/>
          <p:nvPr/>
        </p:nvSpPr>
        <p:spPr>
          <a:xfrm>
            <a:off x="5742432" y="6270171"/>
            <a:ext cx="1700784" cy="369332"/>
          </a:xfrm>
          <a:prstGeom prst="rect">
            <a:avLst/>
          </a:prstGeom>
          <a:noFill/>
        </p:spPr>
        <p:txBody>
          <a:bodyPr wrap="square" rtlCol="0">
            <a:spAutoFit/>
          </a:bodyPr>
          <a:lstStyle/>
          <a:p>
            <a:r>
              <a:rPr lang="en-US" dirty="0"/>
              <a:t>May 3,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9551BDF4-AF73-788A-7D28-5E5D1B6E9278}"/>
              </a:ext>
            </a:extLst>
          </p:cNvPr>
          <p:cNvSpPr>
            <a:spLocks noGrp="1"/>
          </p:cNvSpPr>
          <p:nvPr>
            <p:ph type="title"/>
          </p:nvPr>
        </p:nvSpPr>
        <p:spPr/>
        <p:txBody>
          <a:bodyPr/>
          <a:lstStyle/>
          <a:p>
            <a:r>
              <a:rPr lang="en-US" altLang="en-US" dirty="0">
                <a:ea typeface="ＭＳ Ｐゴシック" panose="020B0600070205080204" pitchFamily="34" charset="-128"/>
              </a:rPr>
              <a:t>Historical/Informational</a:t>
            </a:r>
          </a:p>
        </p:txBody>
      </p:sp>
      <p:pic>
        <p:nvPicPr>
          <p:cNvPr id="2" name="Picture 1">
            <a:extLst>
              <a:ext uri="{FF2B5EF4-FFF2-40B4-BE49-F238E27FC236}">
                <a16:creationId xmlns:a16="http://schemas.microsoft.com/office/drawing/2014/main" id="{1275F724-A84E-6E64-D15E-CDD504ECD371}"/>
              </a:ext>
            </a:extLst>
          </p:cNvPr>
          <p:cNvPicPr>
            <a:picLocks noChangeAspect="1"/>
          </p:cNvPicPr>
          <p:nvPr/>
        </p:nvPicPr>
        <p:blipFill>
          <a:blip r:embed="rId3"/>
          <a:stretch>
            <a:fillRect/>
          </a:stretch>
        </p:blipFill>
        <p:spPr>
          <a:xfrm>
            <a:off x="457200" y="1492250"/>
            <a:ext cx="3255264" cy="4194928"/>
          </a:xfrm>
          <a:prstGeom prst="rect">
            <a:avLst/>
          </a:prstGeom>
        </p:spPr>
      </p:pic>
      <p:pic>
        <p:nvPicPr>
          <p:cNvPr id="3" name="Picture 2">
            <a:extLst>
              <a:ext uri="{FF2B5EF4-FFF2-40B4-BE49-F238E27FC236}">
                <a16:creationId xmlns:a16="http://schemas.microsoft.com/office/drawing/2014/main" id="{2763275E-EF02-2A81-A0C3-CEA92E1B4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090" y="4900199"/>
            <a:ext cx="1679104" cy="16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8BDC0BC-D5C4-B814-52EF-E7D803FFB716}"/>
              </a:ext>
            </a:extLst>
          </p:cNvPr>
          <p:cNvSpPr txBox="1"/>
          <p:nvPr/>
        </p:nvSpPr>
        <p:spPr>
          <a:xfrm>
            <a:off x="4093258" y="2835753"/>
            <a:ext cx="4572000" cy="646331"/>
          </a:xfrm>
          <a:prstGeom prst="rect">
            <a:avLst/>
          </a:prstGeom>
          <a:noFill/>
        </p:spPr>
        <p:txBody>
          <a:bodyPr wrap="square">
            <a:spAutoFit/>
          </a:bodyPr>
          <a:lstStyle/>
          <a:p>
            <a:pPr algn="ctr"/>
            <a:r>
              <a:rPr lang="en-US" b="1" i="1" dirty="0">
                <a:solidFill>
                  <a:srgbClr val="1D1A1A"/>
                </a:solidFill>
                <a:effectLst/>
                <a:latin typeface="Gotham SSm A"/>
              </a:rPr>
              <a:t>Blue: A History of the Color as Deep as the Sea and as Wide as the Sky</a:t>
            </a:r>
            <a:endParaRPr lang="en-US" b="0" i="0" dirty="0">
              <a:solidFill>
                <a:srgbClr val="1D1A1A"/>
              </a:solidFill>
              <a:effectLst/>
              <a:latin typeface="Gotham SSm A"/>
            </a:endParaRPr>
          </a:p>
        </p:txBody>
      </p:sp>
      <p:sp>
        <p:nvSpPr>
          <p:cNvPr id="6" name="TextBox 5">
            <a:extLst>
              <a:ext uri="{FF2B5EF4-FFF2-40B4-BE49-F238E27FC236}">
                <a16:creationId xmlns:a16="http://schemas.microsoft.com/office/drawing/2014/main" id="{0B64ABC7-A274-ED49-2BFB-451F0DA35165}"/>
              </a:ext>
            </a:extLst>
          </p:cNvPr>
          <p:cNvSpPr txBox="1"/>
          <p:nvPr/>
        </p:nvSpPr>
        <p:spPr>
          <a:xfrm>
            <a:off x="6126480" y="4279392"/>
            <a:ext cx="2121408" cy="646331"/>
          </a:xfrm>
          <a:prstGeom prst="rect">
            <a:avLst/>
          </a:prstGeom>
          <a:noFill/>
        </p:spPr>
        <p:txBody>
          <a:bodyPr wrap="square" rtlCol="0">
            <a:spAutoFit/>
          </a:bodyPr>
          <a:lstStyle/>
          <a:p>
            <a:r>
              <a:rPr lang="en-US" dirty="0">
                <a:hlinkClick r:id="rId5"/>
              </a:rPr>
              <a:t>9 min. Sankofa read aloud</a:t>
            </a:r>
            <a:r>
              <a:rPr lang="en-US" dirty="0"/>
              <a:t>          </a:t>
            </a:r>
          </a:p>
        </p:txBody>
      </p:sp>
      <p:sp>
        <p:nvSpPr>
          <p:cNvPr id="7" name="TextBox 6">
            <a:extLst>
              <a:ext uri="{FF2B5EF4-FFF2-40B4-BE49-F238E27FC236}">
                <a16:creationId xmlns:a16="http://schemas.microsoft.com/office/drawing/2014/main" id="{6FCE1F44-76DB-4E2B-F509-5C405AC46478}"/>
              </a:ext>
            </a:extLst>
          </p:cNvPr>
          <p:cNvSpPr txBox="1"/>
          <p:nvPr/>
        </p:nvSpPr>
        <p:spPr>
          <a:xfrm>
            <a:off x="6638544" y="5431536"/>
            <a:ext cx="2505456" cy="646331"/>
          </a:xfrm>
          <a:prstGeom prst="rect">
            <a:avLst/>
          </a:prstGeom>
          <a:noFill/>
        </p:spPr>
        <p:txBody>
          <a:bodyPr wrap="square" rtlCol="0">
            <a:spAutoFit/>
          </a:bodyPr>
          <a:lstStyle/>
          <a:p>
            <a:r>
              <a:rPr lang="en-US" dirty="0">
                <a:hlinkClick r:id="rId6"/>
              </a:rPr>
              <a:t>YouTube to @SankofaReadAloud</a:t>
            </a:r>
            <a:endParaRPr lang="en-US" dirty="0"/>
          </a:p>
        </p:txBody>
      </p:sp>
      <p:sp>
        <p:nvSpPr>
          <p:cNvPr id="4" name="TextBox 3">
            <a:extLst>
              <a:ext uri="{FF2B5EF4-FFF2-40B4-BE49-F238E27FC236}">
                <a16:creationId xmlns:a16="http://schemas.microsoft.com/office/drawing/2014/main" id="{F9DCC389-8E5F-2D7C-15F7-515CC5D0F721}"/>
              </a:ext>
            </a:extLst>
          </p:cNvPr>
          <p:cNvSpPr txBox="1"/>
          <p:nvPr/>
        </p:nvSpPr>
        <p:spPr>
          <a:xfrm>
            <a:off x="457200" y="5888736"/>
            <a:ext cx="2889504" cy="923330"/>
          </a:xfrm>
          <a:prstGeom prst="rect">
            <a:avLst/>
          </a:prstGeom>
          <a:noFill/>
        </p:spPr>
        <p:txBody>
          <a:bodyPr wrap="square" rtlCol="0">
            <a:spAutoFit/>
          </a:bodyPr>
          <a:lstStyle/>
          <a:p>
            <a:r>
              <a:rPr lang="en-US" dirty="0">
                <a:hlinkClick r:id="rId7"/>
              </a:rPr>
              <a:t>Suggested teaching at NEA Read Across America</a:t>
            </a:r>
            <a:endParaRPr lang="en-US" dirty="0"/>
          </a:p>
        </p:txBody>
      </p:sp>
      <p:pic>
        <p:nvPicPr>
          <p:cNvPr id="8" name="Picture 7">
            <a:extLst>
              <a:ext uri="{FF2B5EF4-FFF2-40B4-BE49-F238E27FC236}">
                <a16:creationId xmlns:a16="http://schemas.microsoft.com/office/drawing/2014/main" id="{F19801CB-7399-AB48-94A2-4D02FA9235E9}"/>
              </a:ext>
            </a:extLst>
          </p:cNvPr>
          <p:cNvPicPr>
            <a:picLocks noChangeAspect="1"/>
          </p:cNvPicPr>
          <p:nvPr/>
        </p:nvPicPr>
        <p:blipFill>
          <a:blip r:embed="rId8"/>
          <a:stretch>
            <a:fillRect/>
          </a:stretch>
        </p:blipFill>
        <p:spPr>
          <a:xfrm>
            <a:off x="7773287" y="886017"/>
            <a:ext cx="977900" cy="977900"/>
          </a:xfrm>
          <a:prstGeom prst="rect">
            <a:avLst/>
          </a:prstGeom>
        </p:spPr>
      </p:pic>
      <p:sp>
        <p:nvSpPr>
          <p:cNvPr id="9" name="TextBox 8">
            <a:extLst>
              <a:ext uri="{FF2B5EF4-FFF2-40B4-BE49-F238E27FC236}">
                <a16:creationId xmlns:a16="http://schemas.microsoft.com/office/drawing/2014/main" id="{6F9017BF-B074-057D-6442-035FE35389A5}"/>
              </a:ext>
            </a:extLst>
          </p:cNvPr>
          <p:cNvSpPr txBox="1"/>
          <p:nvPr/>
        </p:nvSpPr>
        <p:spPr>
          <a:xfrm>
            <a:off x="7814330" y="1823237"/>
            <a:ext cx="1188878" cy="923330"/>
          </a:xfrm>
          <a:prstGeom prst="rect">
            <a:avLst/>
          </a:prstGeom>
          <a:noFill/>
        </p:spPr>
        <p:txBody>
          <a:bodyPr wrap="square" rtlCol="0">
            <a:spAutoFit/>
          </a:bodyPr>
          <a:lstStyle/>
          <a:p>
            <a:r>
              <a:rPr lang="en-US" dirty="0"/>
              <a:t>ALA Notable Younger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3990-928F-99BF-B40B-9C0D132765DC}"/>
              </a:ext>
            </a:extLst>
          </p:cNvPr>
          <p:cNvSpPr>
            <a:spLocks noGrp="1"/>
          </p:cNvSpPr>
          <p:nvPr>
            <p:ph type="title"/>
          </p:nvPr>
        </p:nvSpPr>
        <p:spPr/>
        <p:txBody>
          <a:bodyPr/>
          <a:lstStyle/>
          <a:p>
            <a:r>
              <a:rPr lang="en-US" altLang="en-US" dirty="0">
                <a:ea typeface="ＭＳ Ｐゴシック" panose="020B0600070205080204" pitchFamily="34" charset="-128"/>
              </a:rPr>
              <a:t>Historical/Informational/Biography</a:t>
            </a:r>
            <a:endParaRPr lang="en-US" dirty="0"/>
          </a:p>
        </p:txBody>
      </p:sp>
      <p:pic>
        <p:nvPicPr>
          <p:cNvPr id="4" name="Picture 3">
            <a:extLst>
              <a:ext uri="{FF2B5EF4-FFF2-40B4-BE49-F238E27FC236}">
                <a16:creationId xmlns:a16="http://schemas.microsoft.com/office/drawing/2014/main" id="{5BCCC78F-06A1-902B-C5CB-A6BB96358B59}"/>
              </a:ext>
            </a:extLst>
          </p:cNvPr>
          <p:cNvPicPr>
            <a:picLocks noChangeAspect="1"/>
          </p:cNvPicPr>
          <p:nvPr/>
        </p:nvPicPr>
        <p:blipFill>
          <a:blip r:embed="rId3"/>
          <a:stretch>
            <a:fillRect/>
          </a:stretch>
        </p:blipFill>
        <p:spPr>
          <a:xfrm>
            <a:off x="286871" y="1417638"/>
            <a:ext cx="2528230" cy="3279867"/>
          </a:xfrm>
          <a:prstGeom prst="rect">
            <a:avLst/>
          </a:prstGeom>
        </p:spPr>
      </p:pic>
      <p:pic>
        <p:nvPicPr>
          <p:cNvPr id="6" name="Picture 5">
            <a:extLst>
              <a:ext uri="{FF2B5EF4-FFF2-40B4-BE49-F238E27FC236}">
                <a16:creationId xmlns:a16="http://schemas.microsoft.com/office/drawing/2014/main" id="{95020960-05C5-0AD2-6C6E-4AEB23B06F75}"/>
              </a:ext>
            </a:extLst>
          </p:cNvPr>
          <p:cNvPicPr>
            <a:picLocks noChangeAspect="1"/>
          </p:cNvPicPr>
          <p:nvPr/>
        </p:nvPicPr>
        <p:blipFill>
          <a:blip r:embed="rId4"/>
          <a:stretch>
            <a:fillRect/>
          </a:stretch>
        </p:blipFill>
        <p:spPr>
          <a:xfrm>
            <a:off x="2905403" y="2059917"/>
            <a:ext cx="2349500" cy="3040529"/>
          </a:xfrm>
          <a:prstGeom prst="rect">
            <a:avLst/>
          </a:prstGeom>
        </p:spPr>
      </p:pic>
      <p:pic>
        <p:nvPicPr>
          <p:cNvPr id="8" name="Picture 7">
            <a:extLst>
              <a:ext uri="{FF2B5EF4-FFF2-40B4-BE49-F238E27FC236}">
                <a16:creationId xmlns:a16="http://schemas.microsoft.com/office/drawing/2014/main" id="{7A785FF7-8366-F3B2-6EEB-F414A89DE773}"/>
              </a:ext>
            </a:extLst>
          </p:cNvPr>
          <p:cNvPicPr>
            <a:picLocks noChangeAspect="1"/>
          </p:cNvPicPr>
          <p:nvPr/>
        </p:nvPicPr>
        <p:blipFill>
          <a:blip r:embed="rId5"/>
          <a:stretch>
            <a:fillRect/>
          </a:stretch>
        </p:blipFill>
        <p:spPr>
          <a:xfrm>
            <a:off x="5345205" y="1183340"/>
            <a:ext cx="3798795" cy="3003698"/>
          </a:xfrm>
          <a:prstGeom prst="rect">
            <a:avLst/>
          </a:prstGeom>
        </p:spPr>
      </p:pic>
      <p:sp>
        <p:nvSpPr>
          <p:cNvPr id="9" name="TextBox 8">
            <a:extLst>
              <a:ext uri="{FF2B5EF4-FFF2-40B4-BE49-F238E27FC236}">
                <a16:creationId xmlns:a16="http://schemas.microsoft.com/office/drawing/2014/main" id="{E81751CC-27CF-CDA1-C0A9-71D24E36584D}"/>
              </a:ext>
            </a:extLst>
          </p:cNvPr>
          <p:cNvSpPr txBox="1"/>
          <p:nvPr/>
        </p:nvSpPr>
        <p:spPr>
          <a:xfrm>
            <a:off x="7140179" y="4325374"/>
            <a:ext cx="2043953" cy="1200329"/>
          </a:xfrm>
          <a:prstGeom prst="rect">
            <a:avLst/>
          </a:prstGeom>
          <a:noFill/>
        </p:spPr>
        <p:txBody>
          <a:bodyPr wrap="square" rtlCol="0">
            <a:spAutoFit/>
          </a:bodyPr>
          <a:lstStyle/>
          <a:p>
            <a:r>
              <a:rPr lang="en-US" dirty="0"/>
              <a:t>How </a:t>
            </a:r>
            <a:r>
              <a:rPr lang="en-US" dirty="0" err="1"/>
              <a:t>Yaffa</a:t>
            </a:r>
            <a:r>
              <a:rPr lang="en-US" dirty="0"/>
              <a:t> </a:t>
            </a:r>
            <a:r>
              <a:rPr lang="en-US" dirty="0" err="1"/>
              <a:t>Eliach</a:t>
            </a:r>
            <a:r>
              <a:rPr lang="en-US" dirty="0"/>
              <a:t> Rebuilt Her Town in Stories and Photographs</a:t>
            </a:r>
          </a:p>
        </p:txBody>
      </p:sp>
      <p:sp>
        <p:nvSpPr>
          <p:cNvPr id="10" name="TextBox 9">
            <a:extLst>
              <a:ext uri="{FF2B5EF4-FFF2-40B4-BE49-F238E27FC236}">
                <a16:creationId xmlns:a16="http://schemas.microsoft.com/office/drawing/2014/main" id="{36939956-05EF-2BED-475A-09F89ECD446C}"/>
              </a:ext>
            </a:extLst>
          </p:cNvPr>
          <p:cNvSpPr txBox="1"/>
          <p:nvPr/>
        </p:nvSpPr>
        <p:spPr>
          <a:xfrm>
            <a:off x="457200" y="4787039"/>
            <a:ext cx="1730188" cy="1477328"/>
          </a:xfrm>
          <a:prstGeom prst="rect">
            <a:avLst/>
          </a:prstGeom>
          <a:noFill/>
        </p:spPr>
        <p:txBody>
          <a:bodyPr wrap="square" rtlCol="0">
            <a:spAutoFit/>
          </a:bodyPr>
          <a:lstStyle/>
          <a:p>
            <a:r>
              <a:rPr lang="en-US" dirty="0"/>
              <a:t>How Lena “Lane” Bryant Changed the Shape of Fashion</a:t>
            </a:r>
          </a:p>
        </p:txBody>
      </p:sp>
      <p:sp>
        <p:nvSpPr>
          <p:cNvPr id="12" name="TextBox 11">
            <a:extLst>
              <a:ext uri="{FF2B5EF4-FFF2-40B4-BE49-F238E27FC236}">
                <a16:creationId xmlns:a16="http://schemas.microsoft.com/office/drawing/2014/main" id="{B904ED6A-A1DD-C838-863B-84E057AEA3C3}"/>
              </a:ext>
            </a:extLst>
          </p:cNvPr>
          <p:cNvSpPr txBox="1"/>
          <p:nvPr/>
        </p:nvSpPr>
        <p:spPr>
          <a:xfrm>
            <a:off x="3406216" y="5136305"/>
            <a:ext cx="2349500" cy="923330"/>
          </a:xfrm>
          <a:prstGeom prst="rect">
            <a:avLst/>
          </a:prstGeom>
          <a:noFill/>
        </p:spPr>
        <p:txBody>
          <a:bodyPr wrap="square" rtlCol="0">
            <a:spAutoFit/>
          </a:bodyPr>
          <a:lstStyle/>
          <a:p>
            <a:r>
              <a:rPr lang="en-US" dirty="0"/>
              <a:t>How one six-year-old girl’s march to school  changed the world</a:t>
            </a:r>
          </a:p>
        </p:txBody>
      </p:sp>
      <p:sp>
        <p:nvSpPr>
          <p:cNvPr id="3" name="TextBox 2">
            <a:extLst>
              <a:ext uri="{FF2B5EF4-FFF2-40B4-BE49-F238E27FC236}">
                <a16:creationId xmlns:a16="http://schemas.microsoft.com/office/drawing/2014/main" id="{CF7F8E5E-4CC0-A5A8-8993-AA125264833F}"/>
              </a:ext>
            </a:extLst>
          </p:cNvPr>
          <p:cNvSpPr txBox="1"/>
          <p:nvPr/>
        </p:nvSpPr>
        <p:spPr>
          <a:xfrm>
            <a:off x="7148815" y="5612559"/>
            <a:ext cx="1837765" cy="646331"/>
          </a:xfrm>
          <a:prstGeom prst="rect">
            <a:avLst/>
          </a:prstGeom>
          <a:noFill/>
        </p:spPr>
        <p:txBody>
          <a:bodyPr wrap="square" rtlCol="0">
            <a:spAutoFit/>
          </a:bodyPr>
          <a:lstStyle/>
          <a:p>
            <a:r>
              <a:rPr lang="en-US" dirty="0">
                <a:hlinkClick r:id="rId6"/>
              </a:rPr>
              <a:t>Chana Stiefel's Website</a:t>
            </a:r>
            <a:endParaRPr lang="en-US" dirty="0"/>
          </a:p>
        </p:txBody>
      </p:sp>
      <p:sp>
        <p:nvSpPr>
          <p:cNvPr id="5" name="TextBox 4">
            <a:extLst>
              <a:ext uri="{FF2B5EF4-FFF2-40B4-BE49-F238E27FC236}">
                <a16:creationId xmlns:a16="http://schemas.microsoft.com/office/drawing/2014/main" id="{6704176D-990F-9D2E-E95D-269BF22D1F49}"/>
              </a:ext>
            </a:extLst>
          </p:cNvPr>
          <p:cNvSpPr txBox="1"/>
          <p:nvPr/>
        </p:nvSpPr>
        <p:spPr>
          <a:xfrm>
            <a:off x="3406216" y="6217920"/>
            <a:ext cx="1938989" cy="646331"/>
          </a:xfrm>
          <a:prstGeom prst="rect">
            <a:avLst/>
          </a:prstGeom>
          <a:noFill/>
        </p:spPr>
        <p:txBody>
          <a:bodyPr wrap="square" rtlCol="0">
            <a:spAutoFit/>
          </a:bodyPr>
          <a:lstStyle/>
          <a:p>
            <a:r>
              <a:rPr lang="en-US" dirty="0">
                <a:hlinkClick r:id="rId7"/>
              </a:rPr>
              <a:t>1 min. Scholastic Book Trailer</a:t>
            </a:r>
            <a:endParaRPr lang="en-US" dirty="0"/>
          </a:p>
        </p:txBody>
      </p:sp>
      <p:sp>
        <p:nvSpPr>
          <p:cNvPr id="7" name="TextBox 6">
            <a:extLst>
              <a:ext uri="{FF2B5EF4-FFF2-40B4-BE49-F238E27FC236}">
                <a16:creationId xmlns:a16="http://schemas.microsoft.com/office/drawing/2014/main" id="{7A9DEDC2-1FFA-2B75-5A16-9A8AF76A7AE4}"/>
              </a:ext>
            </a:extLst>
          </p:cNvPr>
          <p:cNvSpPr txBox="1"/>
          <p:nvPr/>
        </p:nvSpPr>
        <p:spPr>
          <a:xfrm>
            <a:off x="157420" y="6211669"/>
            <a:ext cx="2029968" cy="646331"/>
          </a:xfrm>
          <a:prstGeom prst="rect">
            <a:avLst/>
          </a:prstGeom>
          <a:noFill/>
        </p:spPr>
        <p:txBody>
          <a:bodyPr wrap="square" rtlCol="0">
            <a:spAutoFit/>
          </a:bodyPr>
          <a:lstStyle/>
          <a:p>
            <a:r>
              <a:rPr lang="en-US" dirty="0">
                <a:hlinkClick r:id="rId8"/>
              </a:rPr>
              <a:t>Mara Rockliff's website</a:t>
            </a:r>
            <a:endParaRPr lang="en-US" dirty="0"/>
          </a:p>
        </p:txBody>
      </p:sp>
      <p:sp>
        <p:nvSpPr>
          <p:cNvPr id="11" name="TextBox 10">
            <a:extLst>
              <a:ext uri="{FF2B5EF4-FFF2-40B4-BE49-F238E27FC236}">
                <a16:creationId xmlns:a16="http://schemas.microsoft.com/office/drawing/2014/main" id="{CEDAF7AA-1F59-A62F-9189-21029826155C}"/>
              </a:ext>
            </a:extLst>
          </p:cNvPr>
          <p:cNvSpPr txBox="1"/>
          <p:nvPr/>
        </p:nvSpPr>
        <p:spPr>
          <a:xfrm>
            <a:off x="2317334" y="5982393"/>
            <a:ext cx="1088882" cy="646331"/>
          </a:xfrm>
          <a:prstGeom prst="rect">
            <a:avLst/>
          </a:prstGeom>
          <a:noFill/>
        </p:spPr>
        <p:txBody>
          <a:bodyPr wrap="square" rtlCol="0">
            <a:spAutoFit/>
          </a:bodyPr>
          <a:lstStyle/>
          <a:p>
            <a:r>
              <a:rPr lang="en-US" dirty="0"/>
              <a:t>Sept. 6, 2022</a:t>
            </a:r>
          </a:p>
        </p:txBody>
      </p:sp>
      <p:pic>
        <p:nvPicPr>
          <p:cNvPr id="15" name="Picture 14">
            <a:extLst>
              <a:ext uri="{FF2B5EF4-FFF2-40B4-BE49-F238E27FC236}">
                <a16:creationId xmlns:a16="http://schemas.microsoft.com/office/drawing/2014/main" id="{7B0AEA77-9312-8340-93D4-F5E613BB478A}"/>
              </a:ext>
            </a:extLst>
          </p:cNvPr>
          <p:cNvPicPr>
            <a:picLocks noChangeAspect="1"/>
          </p:cNvPicPr>
          <p:nvPr/>
        </p:nvPicPr>
        <p:blipFill>
          <a:blip r:embed="rId9"/>
          <a:stretch>
            <a:fillRect/>
          </a:stretch>
        </p:blipFill>
        <p:spPr>
          <a:xfrm>
            <a:off x="6024398" y="4397989"/>
            <a:ext cx="977900" cy="977900"/>
          </a:xfrm>
          <a:prstGeom prst="rect">
            <a:avLst/>
          </a:prstGeom>
        </p:spPr>
      </p:pic>
      <p:sp>
        <p:nvSpPr>
          <p:cNvPr id="16" name="TextBox 15">
            <a:extLst>
              <a:ext uri="{FF2B5EF4-FFF2-40B4-BE49-F238E27FC236}">
                <a16:creationId xmlns:a16="http://schemas.microsoft.com/office/drawing/2014/main" id="{E8C37C0A-6D0B-6057-9BA6-2F1FB6B7F1E7}"/>
              </a:ext>
            </a:extLst>
          </p:cNvPr>
          <p:cNvSpPr txBox="1"/>
          <p:nvPr/>
        </p:nvSpPr>
        <p:spPr>
          <a:xfrm>
            <a:off x="6095456" y="5428395"/>
            <a:ext cx="977900" cy="1200329"/>
          </a:xfrm>
          <a:prstGeom prst="rect">
            <a:avLst/>
          </a:prstGeom>
          <a:noFill/>
        </p:spPr>
        <p:txBody>
          <a:bodyPr wrap="square" rtlCol="0">
            <a:spAutoFit/>
          </a:bodyPr>
          <a:lstStyle/>
          <a:p>
            <a:r>
              <a:rPr lang="en-US" dirty="0"/>
              <a:t>2023 Siebert Honor Book</a:t>
            </a:r>
          </a:p>
        </p:txBody>
      </p:sp>
    </p:spTree>
    <p:extLst>
      <p:ext uri="{BB962C8B-B14F-4D97-AF65-F5344CB8AC3E}">
        <p14:creationId xmlns:p14="http://schemas.microsoft.com/office/powerpoint/2010/main" val="471456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E3B6787C-6343-889A-50A6-EB2BA9E05D08}"/>
              </a:ext>
            </a:extLst>
          </p:cNvPr>
          <p:cNvSpPr>
            <a:spLocks noGrp="1"/>
          </p:cNvSpPr>
          <p:nvPr>
            <p:ph type="title"/>
          </p:nvPr>
        </p:nvSpPr>
        <p:spPr/>
        <p:txBody>
          <a:bodyPr/>
          <a:lstStyle/>
          <a:p>
            <a:r>
              <a:rPr lang="en-US" altLang="en-US" dirty="0">
                <a:ea typeface="ＭＳ Ｐゴシック" panose="020B0600070205080204" pitchFamily="34" charset="-128"/>
              </a:rPr>
              <a:t>Poetry – STEM</a:t>
            </a:r>
          </a:p>
        </p:txBody>
      </p:sp>
      <p:sp>
        <p:nvSpPr>
          <p:cNvPr id="4" name="TextBox 3">
            <a:extLst>
              <a:ext uri="{FF2B5EF4-FFF2-40B4-BE49-F238E27FC236}">
                <a16:creationId xmlns:a16="http://schemas.microsoft.com/office/drawing/2014/main" id="{416AFF61-F071-D54E-4408-BDF4B4EB57A1}"/>
              </a:ext>
            </a:extLst>
          </p:cNvPr>
          <p:cNvSpPr txBox="1"/>
          <p:nvPr/>
        </p:nvSpPr>
        <p:spPr>
          <a:xfrm>
            <a:off x="5888736" y="4407408"/>
            <a:ext cx="2194560" cy="1200329"/>
          </a:xfrm>
          <a:prstGeom prst="rect">
            <a:avLst/>
          </a:prstGeom>
          <a:noFill/>
        </p:spPr>
        <p:txBody>
          <a:bodyPr wrap="square" rtlCol="0">
            <a:spAutoFit/>
          </a:bodyPr>
          <a:lstStyle/>
          <a:p>
            <a:r>
              <a:rPr lang="en-US" dirty="0">
                <a:hlinkClick r:id="rId3"/>
              </a:rPr>
              <a:t>Lee and Low with trailer,teachers guide and activity links</a:t>
            </a:r>
            <a:endParaRPr lang="en-US" dirty="0"/>
          </a:p>
        </p:txBody>
      </p:sp>
      <p:sp>
        <p:nvSpPr>
          <p:cNvPr id="5" name="TextBox 4">
            <a:extLst>
              <a:ext uri="{FF2B5EF4-FFF2-40B4-BE49-F238E27FC236}">
                <a16:creationId xmlns:a16="http://schemas.microsoft.com/office/drawing/2014/main" id="{2A082598-5B4C-376F-4736-7AD991322A22}"/>
              </a:ext>
            </a:extLst>
          </p:cNvPr>
          <p:cNvSpPr txBox="1"/>
          <p:nvPr/>
        </p:nvSpPr>
        <p:spPr>
          <a:xfrm>
            <a:off x="6510141" y="2418034"/>
            <a:ext cx="2798064" cy="923330"/>
          </a:xfrm>
          <a:prstGeom prst="rect">
            <a:avLst/>
          </a:prstGeom>
          <a:noFill/>
        </p:spPr>
        <p:txBody>
          <a:bodyPr wrap="square" rtlCol="0">
            <a:spAutoFit/>
          </a:bodyPr>
          <a:lstStyle/>
          <a:p>
            <a:r>
              <a:rPr lang="en-US" dirty="0"/>
              <a:t>Companion to 2012’s Dreaming Up: A Celebration of Building</a:t>
            </a:r>
          </a:p>
        </p:txBody>
      </p:sp>
      <p:pic>
        <p:nvPicPr>
          <p:cNvPr id="6" name="Picture 5">
            <a:extLst>
              <a:ext uri="{FF2B5EF4-FFF2-40B4-BE49-F238E27FC236}">
                <a16:creationId xmlns:a16="http://schemas.microsoft.com/office/drawing/2014/main" id="{5670CE85-4442-A6FB-F732-54C9899F9695}"/>
              </a:ext>
            </a:extLst>
          </p:cNvPr>
          <p:cNvPicPr>
            <a:picLocks noChangeAspect="1"/>
          </p:cNvPicPr>
          <p:nvPr/>
        </p:nvPicPr>
        <p:blipFill>
          <a:blip r:embed="rId4"/>
          <a:stretch>
            <a:fillRect/>
          </a:stretch>
        </p:blipFill>
        <p:spPr>
          <a:xfrm>
            <a:off x="6986016" y="406321"/>
            <a:ext cx="1846314" cy="1846314"/>
          </a:xfrm>
          <a:prstGeom prst="rect">
            <a:avLst/>
          </a:prstGeom>
        </p:spPr>
      </p:pic>
      <p:pic>
        <p:nvPicPr>
          <p:cNvPr id="7" name="Picture 6">
            <a:extLst>
              <a:ext uri="{FF2B5EF4-FFF2-40B4-BE49-F238E27FC236}">
                <a16:creationId xmlns:a16="http://schemas.microsoft.com/office/drawing/2014/main" id="{A60079F8-260B-9019-DC24-9C2C5E89FB5F}"/>
              </a:ext>
            </a:extLst>
          </p:cNvPr>
          <p:cNvPicPr>
            <a:picLocks noChangeAspect="1"/>
          </p:cNvPicPr>
          <p:nvPr/>
        </p:nvPicPr>
        <p:blipFill>
          <a:blip r:embed="rId5"/>
          <a:stretch>
            <a:fillRect/>
          </a:stretch>
        </p:blipFill>
        <p:spPr>
          <a:xfrm>
            <a:off x="694944" y="1417638"/>
            <a:ext cx="4606130" cy="4618413"/>
          </a:xfrm>
          <a:prstGeom prst="rect">
            <a:avLst/>
          </a:prstGeom>
        </p:spPr>
      </p:pic>
      <p:sp>
        <p:nvSpPr>
          <p:cNvPr id="2" name="TextBox 1">
            <a:extLst>
              <a:ext uri="{FF2B5EF4-FFF2-40B4-BE49-F238E27FC236}">
                <a16:creationId xmlns:a16="http://schemas.microsoft.com/office/drawing/2014/main" id="{81DB660C-32C0-780E-F4CF-347DF215DF9D}"/>
              </a:ext>
            </a:extLst>
          </p:cNvPr>
          <p:cNvSpPr txBox="1"/>
          <p:nvPr/>
        </p:nvSpPr>
        <p:spPr>
          <a:xfrm>
            <a:off x="1845129" y="6172200"/>
            <a:ext cx="2514600" cy="369332"/>
          </a:xfrm>
          <a:prstGeom prst="rect">
            <a:avLst/>
          </a:prstGeom>
          <a:noFill/>
        </p:spPr>
        <p:txBody>
          <a:bodyPr wrap="square" rtlCol="0">
            <a:spAutoFit/>
          </a:bodyPr>
          <a:lstStyle/>
          <a:p>
            <a:r>
              <a:rPr lang="en-US" dirty="0"/>
              <a:t>September 20, 2022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B64E-05C7-608C-7603-6C340C3C591B}"/>
              </a:ext>
            </a:extLst>
          </p:cNvPr>
          <p:cNvSpPr>
            <a:spLocks noGrp="1"/>
          </p:cNvSpPr>
          <p:nvPr>
            <p:ph type="title"/>
          </p:nvPr>
        </p:nvSpPr>
        <p:spPr/>
        <p:txBody>
          <a:bodyPr/>
          <a:lstStyle/>
          <a:p>
            <a:r>
              <a:rPr lang="en-US" dirty="0"/>
              <a:t>Poetry - Culture</a:t>
            </a:r>
          </a:p>
        </p:txBody>
      </p:sp>
      <p:pic>
        <p:nvPicPr>
          <p:cNvPr id="4" name="Picture 3">
            <a:extLst>
              <a:ext uri="{FF2B5EF4-FFF2-40B4-BE49-F238E27FC236}">
                <a16:creationId xmlns:a16="http://schemas.microsoft.com/office/drawing/2014/main" id="{3E1B0D32-34DE-C40D-54AE-D79EBB165D39}"/>
              </a:ext>
            </a:extLst>
          </p:cNvPr>
          <p:cNvPicPr>
            <a:picLocks noChangeAspect="1"/>
          </p:cNvPicPr>
          <p:nvPr/>
        </p:nvPicPr>
        <p:blipFill>
          <a:blip r:embed="rId3"/>
          <a:stretch>
            <a:fillRect/>
          </a:stretch>
        </p:blipFill>
        <p:spPr>
          <a:xfrm>
            <a:off x="591670" y="1600445"/>
            <a:ext cx="3421903" cy="4500037"/>
          </a:xfrm>
          <a:prstGeom prst="rect">
            <a:avLst/>
          </a:prstGeom>
        </p:spPr>
      </p:pic>
      <p:sp>
        <p:nvSpPr>
          <p:cNvPr id="5" name="TextBox 4">
            <a:extLst>
              <a:ext uri="{FF2B5EF4-FFF2-40B4-BE49-F238E27FC236}">
                <a16:creationId xmlns:a16="http://schemas.microsoft.com/office/drawing/2014/main" id="{7CB72288-EE59-CC38-2696-19669BC01359}"/>
              </a:ext>
            </a:extLst>
          </p:cNvPr>
          <p:cNvSpPr txBox="1"/>
          <p:nvPr/>
        </p:nvSpPr>
        <p:spPr>
          <a:xfrm>
            <a:off x="5773271" y="2886635"/>
            <a:ext cx="2259105" cy="646331"/>
          </a:xfrm>
          <a:prstGeom prst="rect">
            <a:avLst/>
          </a:prstGeom>
          <a:noFill/>
        </p:spPr>
        <p:txBody>
          <a:bodyPr wrap="square" rtlCol="0">
            <a:spAutoFit/>
          </a:bodyPr>
          <a:lstStyle/>
          <a:p>
            <a:r>
              <a:rPr lang="en-US" dirty="0">
                <a:hlinkClick r:id="rId4"/>
              </a:rPr>
              <a:t>1 min. trailer from Little Brown</a:t>
            </a:r>
            <a:endParaRPr lang="en-US" dirty="0"/>
          </a:p>
        </p:txBody>
      </p:sp>
      <p:sp>
        <p:nvSpPr>
          <p:cNvPr id="7" name="TextBox 6">
            <a:extLst>
              <a:ext uri="{FF2B5EF4-FFF2-40B4-BE49-F238E27FC236}">
                <a16:creationId xmlns:a16="http://schemas.microsoft.com/office/drawing/2014/main" id="{4E2A41CF-487B-1758-43E4-CCF2584B8F33}"/>
              </a:ext>
            </a:extLst>
          </p:cNvPr>
          <p:cNvSpPr txBox="1"/>
          <p:nvPr/>
        </p:nvSpPr>
        <p:spPr>
          <a:xfrm>
            <a:off x="4894729" y="4858871"/>
            <a:ext cx="2832847" cy="646331"/>
          </a:xfrm>
          <a:prstGeom prst="rect">
            <a:avLst/>
          </a:prstGeom>
          <a:noFill/>
        </p:spPr>
        <p:txBody>
          <a:bodyPr wrap="square" rtlCol="0">
            <a:spAutoFit/>
          </a:bodyPr>
          <a:lstStyle/>
          <a:p>
            <a:r>
              <a:rPr lang="en-US" dirty="0">
                <a:hlinkClick r:id="rId5"/>
              </a:rPr>
              <a:t>Little Brown website with 12 min. intro with author</a:t>
            </a:r>
            <a:endParaRPr lang="en-US" dirty="0"/>
          </a:p>
        </p:txBody>
      </p:sp>
      <p:pic>
        <p:nvPicPr>
          <p:cNvPr id="8" name="Picture 7">
            <a:extLst>
              <a:ext uri="{FF2B5EF4-FFF2-40B4-BE49-F238E27FC236}">
                <a16:creationId xmlns:a16="http://schemas.microsoft.com/office/drawing/2014/main" id="{7383A759-7B3A-6D57-6D42-50ADFC1E53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8340" y="1334060"/>
            <a:ext cx="157321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7">
            <a:extLst>
              <a:ext uri="{FF2B5EF4-FFF2-40B4-BE49-F238E27FC236}">
                <a16:creationId xmlns:a16="http://schemas.microsoft.com/office/drawing/2014/main" id="{F74DD840-3E95-7F96-D95C-1D9E74BDED55}"/>
              </a:ext>
            </a:extLst>
          </p:cNvPr>
          <p:cNvSpPr txBox="1">
            <a:spLocks noChangeArrowheads="1"/>
          </p:cNvSpPr>
          <p:nvPr/>
        </p:nvSpPr>
        <p:spPr bwMode="auto">
          <a:xfrm>
            <a:off x="5973109" y="1560730"/>
            <a:ext cx="2179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2023  Caldecott  Honor</a:t>
            </a:r>
          </a:p>
        </p:txBody>
      </p:sp>
    </p:spTree>
    <p:extLst>
      <p:ext uri="{BB962C8B-B14F-4D97-AF65-F5344CB8AC3E}">
        <p14:creationId xmlns:p14="http://schemas.microsoft.com/office/powerpoint/2010/main" val="2043399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16F2-A861-AAA3-5C15-F45EE03A3130}"/>
              </a:ext>
            </a:extLst>
          </p:cNvPr>
          <p:cNvSpPr>
            <a:spLocks noGrp="1"/>
          </p:cNvSpPr>
          <p:nvPr>
            <p:ph type="title"/>
          </p:nvPr>
        </p:nvSpPr>
        <p:spPr/>
        <p:txBody>
          <a:bodyPr/>
          <a:lstStyle/>
          <a:p>
            <a:r>
              <a:rPr lang="en-US" dirty="0"/>
              <a:t>2023 Caldecott Medal</a:t>
            </a:r>
          </a:p>
        </p:txBody>
      </p:sp>
      <p:pic>
        <p:nvPicPr>
          <p:cNvPr id="4" name="Picture 3">
            <a:extLst>
              <a:ext uri="{FF2B5EF4-FFF2-40B4-BE49-F238E27FC236}">
                <a16:creationId xmlns:a16="http://schemas.microsoft.com/office/drawing/2014/main" id="{43CF976E-1FFC-9F38-C1A7-2DA28DC465D5}"/>
              </a:ext>
            </a:extLst>
          </p:cNvPr>
          <p:cNvPicPr>
            <a:picLocks noChangeAspect="1"/>
          </p:cNvPicPr>
          <p:nvPr/>
        </p:nvPicPr>
        <p:blipFill>
          <a:blip r:embed="rId3"/>
          <a:stretch>
            <a:fillRect/>
          </a:stretch>
        </p:blipFill>
        <p:spPr>
          <a:xfrm>
            <a:off x="294027" y="1417638"/>
            <a:ext cx="3156638" cy="3523688"/>
          </a:xfrm>
          <a:prstGeom prst="rect">
            <a:avLst/>
          </a:prstGeom>
        </p:spPr>
      </p:pic>
      <p:sp>
        <p:nvSpPr>
          <p:cNvPr id="5" name="TextBox 4">
            <a:extLst>
              <a:ext uri="{FF2B5EF4-FFF2-40B4-BE49-F238E27FC236}">
                <a16:creationId xmlns:a16="http://schemas.microsoft.com/office/drawing/2014/main" id="{DB4C6411-3D3F-2533-8F99-A2063E5C02F7}"/>
              </a:ext>
            </a:extLst>
          </p:cNvPr>
          <p:cNvSpPr txBox="1"/>
          <p:nvPr/>
        </p:nvSpPr>
        <p:spPr>
          <a:xfrm>
            <a:off x="5145741" y="2312894"/>
            <a:ext cx="2510118" cy="1200329"/>
          </a:xfrm>
          <a:prstGeom prst="rect">
            <a:avLst/>
          </a:prstGeom>
          <a:noFill/>
        </p:spPr>
        <p:txBody>
          <a:bodyPr wrap="square" rtlCol="0">
            <a:spAutoFit/>
          </a:bodyPr>
          <a:lstStyle/>
          <a:p>
            <a:r>
              <a:rPr lang="en-US" dirty="0">
                <a:hlinkClick r:id="rId4"/>
              </a:rPr>
              <a:t>Betsy Bird review of the day with video preview by Doug Salati</a:t>
            </a:r>
            <a:endParaRPr lang="en-US" dirty="0"/>
          </a:p>
        </p:txBody>
      </p:sp>
      <p:sp>
        <p:nvSpPr>
          <p:cNvPr id="6" name="TextBox 7">
            <a:extLst>
              <a:ext uri="{FF2B5EF4-FFF2-40B4-BE49-F238E27FC236}">
                <a16:creationId xmlns:a16="http://schemas.microsoft.com/office/drawing/2014/main" id="{33FC32CF-A82F-35B3-D5A5-35B6EC2D5FC0}"/>
              </a:ext>
            </a:extLst>
          </p:cNvPr>
          <p:cNvSpPr txBox="1">
            <a:spLocks noChangeArrowheads="1"/>
          </p:cNvSpPr>
          <p:nvPr/>
        </p:nvSpPr>
        <p:spPr bwMode="auto">
          <a:xfrm>
            <a:off x="5619751" y="4941326"/>
            <a:ext cx="2179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2023  Caldecott Medal </a:t>
            </a:r>
          </a:p>
        </p:txBody>
      </p:sp>
      <p:pic>
        <p:nvPicPr>
          <p:cNvPr id="7" name="Picture 8">
            <a:extLst>
              <a:ext uri="{FF2B5EF4-FFF2-40B4-BE49-F238E27FC236}">
                <a16:creationId xmlns:a16="http://schemas.microsoft.com/office/drawing/2014/main" id="{2CE95AAC-9966-344D-A685-C925EB4F45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0" y="4403537"/>
            <a:ext cx="1621491" cy="162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629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A122-C0E9-B323-8BCD-C3130E144F7F}"/>
              </a:ext>
            </a:extLst>
          </p:cNvPr>
          <p:cNvSpPr>
            <a:spLocks noGrp="1"/>
          </p:cNvSpPr>
          <p:nvPr>
            <p:ph type="title"/>
          </p:nvPr>
        </p:nvSpPr>
        <p:spPr/>
        <p:txBody>
          <a:bodyPr/>
          <a:lstStyle/>
          <a:p>
            <a:r>
              <a:rPr lang="en-US" dirty="0"/>
              <a:t>Word Play</a:t>
            </a:r>
          </a:p>
        </p:txBody>
      </p:sp>
      <p:pic>
        <p:nvPicPr>
          <p:cNvPr id="7" name="Picture 6">
            <a:extLst>
              <a:ext uri="{FF2B5EF4-FFF2-40B4-BE49-F238E27FC236}">
                <a16:creationId xmlns:a16="http://schemas.microsoft.com/office/drawing/2014/main" id="{EDAEE45F-95C3-6BE7-DE3F-2EBF1114C6D0}"/>
              </a:ext>
            </a:extLst>
          </p:cNvPr>
          <p:cNvPicPr>
            <a:picLocks noChangeAspect="1"/>
          </p:cNvPicPr>
          <p:nvPr/>
        </p:nvPicPr>
        <p:blipFill>
          <a:blip r:embed="rId3"/>
          <a:stretch>
            <a:fillRect/>
          </a:stretch>
        </p:blipFill>
        <p:spPr>
          <a:xfrm>
            <a:off x="4961965" y="1592785"/>
            <a:ext cx="3724835" cy="3724835"/>
          </a:xfrm>
          <a:prstGeom prst="rect">
            <a:avLst/>
          </a:prstGeom>
        </p:spPr>
      </p:pic>
      <p:pic>
        <p:nvPicPr>
          <p:cNvPr id="3" name="Picture 2">
            <a:extLst>
              <a:ext uri="{FF2B5EF4-FFF2-40B4-BE49-F238E27FC236}">
                <a16:creationId xmlns:a16="http://schemas.microsoft.com/office/drawing/2014/main" id="{77A7AC5C-B2D2-0BAF-9FEC-ECEF030C2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04" y="5291417"/>
            <a:ext cx="157321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A3AD1D0-4494-BA73-258E-2D96BBD69D05}"/>
              </a:ext>
            </a:extLst>
          </p:cNvPr>
          <p:cNvSpPr txBox="1"/>
          <p:nvPr/>
        </p:nvSpPr>
        <p:spPr>
          <a:xfrm>
            <a:off x="1833283" y="5934670"/>
            <a:ext cx="2994212" cy="923330"/>
          </a:xfrm>
          <a:prstGeom prst="rect">
            <a:avLst/>
          </a:prstGeom>
          <a:noFill/>
        </p:spPr>
        <p:txBody>
          <a:bodyPr wrap="square" rtlCol="0">
            <a:spAutoFit/>
          </a:bodyPr>
          <a:lstStyle/>
          <a:p>
            <a:r>
              <a:rPr lang="en-US" dirty="0">
                <a:hlinkClick r:id="rId5"/>
              </a:rPr>
              <a:t>6 min Barnes and Noble Read Aloud by Christopher Denise</a:t>
            </a:r>
            <a:endParaRPr lang="en-US" dirty="0"/>
          </a:p>
        </p:txBody>
      </p:sp>
      <p:sp>
        <p:nvSpPr>
          <p:cNvPr id="10" name="TextBox 9">
            <a:extLst>
              <a:ext uri="{FF2B5EF4-FFF2-40B4-BE49-F238E27FC236}">
                <a16:creationId xmlns:a16="http://schemas.microsoft.com/office/drawing/2014/main" id="{0B9A892B-A038-0594-6632-F42454A318B2}"/>
              </a:ext>
            </a:extLst>
          </p:cNvPr>
          <p:cNvSpPr txBox="1"/>
          <p:nvPr/>
        </p:nvSpPr>
        <p:spPr>
          <a:xfrm>
            <a:off x="5558118" y="5809129"/>
            <a:ext cx="2707341" cy="646331"/>
          </a:xfrm>
          <a:prstGeom prst="rect">
            <a:avLst/>
          </a:prstGeom>
          <a:noFill/>
        </p:spPr>
        <p:txBody>
          <a:bodyPr wrap="square" rtlCol="0">
            <a:spAutoFit/>
          </a:bodyPr>
          <a:lstStyle/>
          <a:p>
            <a:r>
              <a:rPr lang="en-US" dirty="0">
                <a:hlinkClick r:id="rId6"/>
              </a:rPr>
              <a:t>1 min. Trailer on YouTube by Little Brown</a:t>
            </a:r>
            <a:endParaRPr lang="en-US" dirty="0"/>
          </a:p>
        </p:txBody>
      </p:sp>
      <p:pic>
        <p:nvPicPr>
          <p:cNvPr id="5" name="Picture 4">
            <a:extLst>
              <a:ext uri="{FF2B5EF4-FFF2-40B4-BE49-F238E27FC236}">
                <a16:creationId xmlns:a16="http://schemas.microsoft.com/office/drawing/2014/main" id="{C769D175-2509-C782-1778-FE0AF42330BB}"/>
              </a:ext>
            </a:extLst>
          </p:cNvPr>
          <p:cNvPicPr>
            <a:picLocks noChangeAspect="1"/>
          </p:cNvPicPr>
          <p:nvPr/>
        </p:nvPicPr>
        <p:blipFill>
          <a:blip r:embed="rId7"/>
          <a:stretch>
            <a:fillRect/>
          </a:stretch>
        </p:blipFill>
        <p:spPr>
          <a:xfrm>
            <a:off x="1003914" y="1158782"/>
            <a:ext cx="3568086" cy="4391491"/>
          </a:xfrm>
          <a:prstGeom prst="rect">
            <a:avLst/>
          </a:prstGeom>
        </p:spPr>
      </p:pic>
      <p:pic>
        <p:nvPicPr>
          <p:cNvPr id="6" name="Picture 5">
            <a:extLst>
              <a:ext uri="{FF2B5EF4-FFF2-40B4-BE49-F238E27FC236}">
                <a16:creationId xmlns:a16="http://schemas.microsoft.com/office/drawing/2014/main" id="{5DDB8A42-9886-84B8-6A9C-C8CDD11DD65A}"/>
              </a:ext>
            </a:extLst>
          </p:cNvPr>
          <p:cNvPicPr>
            <a:picLocks noChangeAspect="1"/>
          </p:cNvPicPr>
          <p:nvPr/>
        </p:nvPicPr>
        <p:blipFill>
          <a:blip r:embed="rId8"/>
          <a:stretch>
            <a:fillRect/>
          </a:stretch>
        </p:blipFill>
        <p:spPr>
          <a:xfrm>
            <a:off x="7954683" y="127831"/>
            <a:ext cx="927100" cy="1219200"/>
          </a:xfrm>
          <a:prstGeom prst="rect">
            <a:avLst/>
          </a:prstGeom>
        </p:spPr>
      </p:pic>
    </p:spTree>
    <p:extLst>
      <p:ext uri="{BB962C8B-B14F-4D97-AF65-F5344CB8AC3E}">
        <p14:creationId xmlns:p14="http://schemas.microsoft.com/office/powerpoint/2010/main" val="517352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D082-739B-6E41-B777-C5AC71C1D8C2}"/>
              </a:ext>
            </a:extLst>
          </p:cNvPr>
          <p:cNvSpPr>
            <a:spLocks noGrp="1"/>
          </p:cNvSpPr>
          <p:nvPr>
            <p:ph type="title"/>
          </p:nvPr>
        </p:nvSpPr>
        <p:spPr>
          <a:xfrm>
            <a:off x="628650" y="1532538"/>
            <a:ext cx="3294126" cy="3960720"/>
          </a:xfrm>
        </p:spPr>
        <p:txBody>
          <a:bodyPr>
            <a:normAutofit fontScale="90000"/>
          </a:bodyPr>
          <a:lstStyle/>
          <a:p>
            <a:r>
              <a:rPr lang="en-US" dirty="0"/>
              <a:t>Likes and Loves:  2023</a:t>
            </a:r>
            <a:br>
              <a:rPr lang="en-US" dirty="0"/>
            </a:br>
            <a:r>
              <a:rPr lang="en-US" dirty="0"/>
              <a:t>Marcie Haloin Session # 159</a:t>
            </a:r>
            <a:br>
              <a:rPr lang="en-US" dirty="0"/>
            </a:br>
            <a:r>
              <a:rPr lang="en-US" dirty="0"/>
              <a:t>Thursday,  Feb. 9, 2023 1:30-2:30</a:t>
            </a:r>
          </a:p>
        </p:txBody>
      </p:sp>
      <p:pic>
        <p:nvPicPr>
          <p:cNvPr id="3" name="Picture 2">
            <a:extLst>
              <a:ext uri="{FF2B5EF4-FFF2-40B4-BE49-F238E27FC236}">
                <a16:creationId xmlns:a16="http://schemas.microsoft.com/office/drawing/2014/main" id="{4E8AE855-346A-E110-469F-557D163F8644}"/>
              </a:ext>
            </a:extLst>
          </p:cNvPr>
          <p:cNvPicPr>
            <a:picLocks noChangeAspect="1"/>
          </p:cNvPicPr>
          <p:nvPr/>
        </p:nvPicPr>
        <p:blipFill>
          <a:blip r:embed="rId3"/>
          <a:stretch>
            <a:fillRect/>
          </a:stretch>
        </p:blipFill>
        <p:spPr>
          <a:xfrm>
            <a:off x="4615434" y="1352086"/>
            <a:ext cx="4528566" cy="4528566"/>
          </a:xfrm>
          <a:prstGeom prst="rect">
            <a:avLst/>
          </a:prstGeom>
        </p:spPr>
      </p:pic>
    </p:spTree>
    <p:extLst>
      <p:ext uri="{BB962C8B-B14F-4D97-AF65-F5344CB8AC3E}">
        <p14:creationId xmlns:p14="http://schemas.microsoft.com/office/powerpoint/2010/main" val="578933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5E2C1-57B9-7FF6-68B0-D1D7B39C5BA2}"/>
              </a:ext>
            </a:extLst>
          </p:cNvPr>
          <p:cNvSpPr>
            <a:spLocks noGrp="1"/>
          </p:cNvSpPr>
          <p:nvPr>
            <p:ph type="title"/>
          </p:nvPr>
        </p:nvSpPr>
        <p:spPr/>
        <p:txBody>
          <a:bodyPr/>
          <a:lstStyle/>
          <a:p>
            <a:r>
              <a:rPr lang="en-US" dirty="0"/>
              <a:t>2023 is going to be great</a:t>
            </a:r>
          </a:p>
        </p:txBody>
      </p:sp>
      <p:pic>
        <p:nvPicPr>
          <p:cNvPr id="4" name="Picture 3">
            <a:extLst>
              <a:ext uri="{FF2B5EF4-FFF2-40B4-BE49-F238E27FC236}">
                <a16:creationId xmlns:a16="http://schemas.microsoft.com/office/drawing/2014/main" id="{F4DE12A7-5E37-05F7-18C0-A8DDB57F6F6A}"/>
              </a:ext>
            </a:extLst>
          </p:cNvPr>
          <p:cNvPicPr>
            <a:picLocks noChangeAspect="1"/>
          </p:cNvPicPr>
          <p:nvPr/>
        </p:nvPicPr>
        <p:blipFill>
          <a:blip r:embed="rId3"/>
          <a:stretch>
            <a:fillRect/>
          </a:stretch>
        </p:blipFill>
        <p:spPr>
          <a:xfrm>
            <a:off x="457200" y="1801368"/>
            <a:ext cx="4210050" cy="4210050"/>
          </a:xfrm>
          <a:prstGeom prst="rect">
            <a:avLst/>
          </a:prstGeom>
        </p:spPr>
      </p:pic>
      <p:sp>
        <p:nvSpPr>
          <p:cNvPr id="5" name="TextBox 4">
            <a:extLst>
              <a:ext uri="{FF2B5EF4-FFF2-40B4-BE49-F238E27FC236}">
                <a16:creationId xmlns:a16="http://schemas.microsoft.com/office/drawing/2014/main" id="{0A5FF3EE-80BF-94D1-AF6B-1066B0E555E3}"/>
              </a:ext>
            </a:extLst>
          </p:cNvPr>
          <p:cNvSpPr txBox="1"/>
          <p:nvPr/>
        </p:nvSpPr>
        <p:spPr>
          <a:xfrm>
            <a:off x="969264" y="6011418"/>
            <a:ext cx="2157984" cy="923330"/>
          </a:xfrm>
          <a:prstGeom prst="rect">
            <a:avLst/>
          </a:prstGeom>
          <a:noFill/>
        </p:spPr>
        <p:txBody>
          <a:bodyPr wrap="square" rtlCol="0">
            <a:spAutoFit/>
          </a:bodyPr>
          <a:lstStyle/>
          <a:p>
            <a:r>
              <a:rPr lang="en-US" dirty="0">
                <a:hlinkClick r:id="rId4"/>
              </a:rPr>
              <a:t>2 min. introduction by Peter H. Reynolds</a:t>
            </a:r>
            <a:endParaRPr lang="en-US" dirty="0"/>
          </a:p>
        </p:txBody>
      </p:sp>
      <p:pic>
        <p:nvPicPr>
          <p:cNvPr id="7" name="Picture 6">
            <a:extLst>
              <a:ext uri="{FF2B5EF4-FFF2-40B4-BE49-F238E27FC236}">
                <a16:creationId xmlns:a16="http://schemas.microsoft.com/office/drawing/2014/main" id="{858E71AF-39F8-8B05-94A9-A1049C77A791}"/>
              </a:ext>
            </a:extLst>
          </p:cNvPr>
          <p:cNvPicPr>
            <a:picLocks noChangeAspect="1"/>
          </p:cNvPicPr>
          <p:nvPr/>
        </p:nvPicPr>
        <p:blipFill>
          <a:blip r:embed="rId5"/>
          <a:stretch>
            <a:fillRect/>
          </a:stretch>
        </p:blipFill>
        <p:spPr>
          <a:xfrm>
            <a:off x="5190236" y="1801368"/>
            <a:ext cx="3496564" cy="3496564"/>
          </a:xfrm>
          <a:prstGeom prst="rect">
            <a:avLst/>
          </a:prstGeom>
        </p:spPr>
      </p:pic>
      <p:sp>
        <p:nvSpPr>
          <p:cNvPr id="3" name="TextBox 2">
            <a:extLst>
              <a:ext uri="{FF2B5EF4-FFF2-40B4-BE49-F238E27FC236}">
                <a16:creationId xmlns:a16="http://schemas.microsoft.com/office/drawing/2014/main" id="{E535B936-BB39-28D0-AC50-B34A03EA86A0}"/>
              </a:ext>
            </a:extLst>
          </p:cNvPr>
          <p:cNvSpPr txBox="1"/>
          <p:nvPr/>
        </p:nvSpPr>
        <p:spPr>
          <a:xfrm>
            <a:off x="6172200" y="5584371"/>
            <a:ext cx="2253343" cy="646331"/>
          </a:xfrm>
          <a:prstGeom prst="rect">
            <a:avLst/>
          </a:prstGeom>
          <a:noFill/>
        </p:spPr>
        <p:txBody>
          <a:bodyPr wrap="square" rtlCol="0">
            <a:spAutoFit/>
          </a:bodyPr>
          <a:lstStyle/>
          <a:p>
            <a:r>
              <a:rPr lang="en-US" dirty="0">
                <a:hlinkClick r:id="rId6"/>
              </a:rPr>
              <a:t>Tameka Fryer Brown's website</a:t>
            </a:r>
            <a:endParaRPr lang="en-US" dirty="0"/>
          </a:p>
        </p:txBody>
      </p:sp>
    </p:spTree>
    <p:extLst>
      <p:ext uri="{BB962C8B-B14F-4D97-AF65-F5344CB8AC3E}">
        <p14:creationId xmlns:p14="http://schemas.microsoft.com/office/powerpoint/2010/main" val="3172170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CC38DB2B-232C-3817-6081-3A84BE557872}"/>
              </a:ext>
            </a:extLst>
          </p:cNvPr>
          <p:cNvSpPr>
            <a:spLocks noGrp="1"/>
          </p:cNvSpPr>
          <p:nvPr>
            <p:ph type="title"/>
          </p:nvPr>
        </p:nvSpPr>
        <p:spPr>
          <a:xfrm>
            <a:off x="457200" y="2505075"/>
            <a:ext cx="8229600" cy="1143000"/>
          </a:xfrm>
        </p:spPr>
        <p:txBody>
          <a:bodyPr/>
          <a:lstStyle/>
          <a:p>
            <a:r>
              <a:rPr lang="en-US" altLang="en-US" dirty="0">
                <a:ea typeface="ＭＳ Ｐゴシック" panose="020B0600070205080204" pitchFamily="34" charset="-128"/>
              </a:rPr>
              <a:t>What follows is 10 CCBA 2023 Picture Book Nominees with links to their  book trailers</a:t>
            </a:r>
          </a:p>
        </p:txBody>
      </p:sp>
      <p:pic>
        <p:nvPicPr>
          <p:cNvPr id="70658" name="Picture 4">
            <a:extLst>
              <a:ext uri="{FF2B5EF4-FFF2-40B4-BE49-F238E27FC236}">
                <a16:creationId xmlns:a16="http://schemas.microsoft.com/office/drawing/2014/main" id="{BEBCBE80-20CD-1F3B-E0C1-46E8E832E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58923">
            <a:off x="723900" y="4229100"/>
            <a:ext cx="25654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Box 2">
            <a:extLst>
              <a:ext uri="{FF2B5EF4-FFF2-40B4-BE49-F238E27FC236}">
                <a16:creationId xmlns:a16="http://schemas.microsoft.com/office/drawing/2014/main" id="{287D24BC-A498-E768-8866-22FB3F51903A}"/>
              </a:ext>
            </a:extLst>
          </p:cNvPr>
          <p:cNvSpPr txBox="1">
            <a:spLocks noChangeArrowheads="1"/>
          </p:cNvSpPr>
          <p:nvPr/>
        </p:nvSpPr>
        <p:spPr bwMode="auto">
          <a:xfrm>
            <a:off x="2152650" y="449263"/>
            <a:ext cx="4708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hlinkClick r:id="rId3"/>
              </a:rPr>
              <a:t>vote at CCIRA.org</a:t>
            </a:r>
            <a:r>
              <a:rPr lang="en-US" altLang="en-US" sz="1800" dirty="0">
                <a:latin typeface="Arial" panose="020B0604020202020204" pitchFamily="34" charset="0"/>
                <a:sym typeface="Wingdings" pitchFamily="2" charset="2"/>
                <a:hlinkClick r:id="rId3"/>
              </a:rPr>
              <a:t>Professional Learning</a:t>
            </a:r>
            <a:r>
              <a:rPr lang="en-US" altLang="en-US" sz="1800" dirty="0">
                <a:latin typeface="Arial" panose="020B0604020202020204" pitchFamily="34" charset="0"/>
                <a:hlinkClick r:id="rId3"/>
              </a:rPr>
              <a:t>--&gt;Colorado Children's Book Award</a:t>
            </a:r>
            <a:endParaRPr lang="en-US" altLang="en-US" sz="1800" dirty="0">
              <a:latin typeface="Arial" panose="020B0604020202020204" pitchFamily="34" charset="0"/>
            </a:endParaRPr>
          </a:p>
        </p:txBody>
      </p:sp>
      <p:sp>
        <p:nvSpPr>
          <p:cNvPr id="72706" name="Rectangle 8">
            <a:extLst>
              <a:ext uri="{FF2B5EF4-FFF2-40B4-BE49-F238E27FC236}">
                <a16:creationId xmlns:a16="http://schemas.microsoft.com/office/drawing/2014/main" id="{A0DE7CC1-7FA3-F686-83C3-516BB27FE14E}"/>
              </a:ext>
            </a:extLst>
          </p:cNvPr>
          <p:cNvSpPr>
            <a:spLocks noChangeArrowheads="1"/>
          </p:cNvSpPr>
          <p:nvPr/>
        </p:nvSpPr>
        <p:spPr bwMode="auto">
          <a:xfrm>
            <a:off x="433388" y="1490663"/>
            <a:ext cx="8488362"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Nominated books must be currently in print and published in the five years preceding the award year.</a:t>
            </a:r>
          </a:p>
          <a:p>
            <a:pPr eaLnBrk="1" hangingPunct="1">
              <a:spcBef>
                <a:spcPct val="0"/>
              </a:spcBef>
              <a:buFontTx/>
              <a:buNone/>
            </a:pPr>
            <a:r>
              <a:rPr lang="en-US" altLang="en-US" sz="1800" dirty="0">
                <a:latin typeface="Arial" panose="020B0604020202020204" pitchFamily="34" charset="0"/>
              </a:rPr>
              <a:t>Only one title per author will be included in each year's ballot.</a:t>
            </a:r>
          </a:p>
          <a:p>
            <a:pPr eaLnBrk="1" hangingPunct="1">
              <a:spcBef>
                <a:spcPct val="0"/>
              </a:spcBef>
              <a:buFontTx/>
              <a:buNone/>
            </a:pPr>
            <a:r>
              <a:rPr lang="en-US" altLang="en-US" sz="1800" dirty="0">
                <a:latin typeface="Arial" panose="020B0604020202020204" pitchFamily="34" charset="0"/>
              </a:rPr>
              <a:t>Last year's WINNING authors are not eligible this year.</a:t>
            </a:r>
          </a:p>
          <a:p>
            <a:pPr eaLnBrk="1" hangingPunct="1">
              <a:spcBef>
                <a:spcPct val="0"/>
              </a:spcBef>
              <a:buFontTx/>
              <a:buNone/>
            </a:pPr>
            <a:r>
              <a:rPr lang="en-US" altLang="en-US" sz="1800" dirty="0">
                <a:latin typeface="Arial" panose="020B0604020202020204" pitchFamily="34" charset="0"/>
              </a:rPr>
              <a:t>Books previously nominated are not eligible for nomination in following years.</a:t>
            </a:r>
          </a:p>
          <a:p>
            <a:pPr eaLnBrk="1" hangingPunct="1">
              <a:spcBef>
                <a:spcPct val="0"/>
              </a:spcBef>
              <a:buFontTx/>
              <a:buNone/>
            </a:pPr>
            <a:r>
              <a:rPr lang="en-US" altLang="en-US" sz="1800" dirty="0">
                <a:latin typeface="Arial" panose="020B0604020202020204" pitchFamily="34" charset="0"/>
              </a:rPr>
              <a:t>A book title nominated by more that one school or library will be considered more heavily for inclusion in the final list.</a:t>
            </a:r>
          </a:p>
          <a:p>
            <a:pPr eaLnBrk="1" hangingPunct="1">
              <a:spcBef>
                <a:spcPct val="0"/>
              </a:spcBef>
              <a:buFontTx/>
              <a:buNone/>
            </a:pPr>
            <a:r>
              <a:rPr lang="en-US" altLang="en-US" sz="1800" dirty="0">
                <a:latin typeface="Arial" panose="020B0604020202020204" pitchFamily="34" charset="0"/>
              </a:rPr>
              <a:t>Books based on movies, television shows, toys, video games, or apps are not eligible for nominations unless the book preceded the movie or production.</a:t>
            </a:r>
          </a:p>
          <a:p>
            <a:pPr eaLnBrk="1" hangingPunct="1">
              <a:spcBef>
                <a:spcPct val="0"/>
              </a:spcBef>
              <a:buFontTx/>
              <a:buNone/>
            </a:pPr>
            <a:r>
              <a:rPr lang="en-US" altLang="en-US" sz="1800" dirty="0">
                <a:latin typeface="Arial" panose="020B0604020202020204" pitchFamily="34" charset="0"/>
              </a:rPr>
              <a:t>The author of a nominated book must be a living author.</a:t>
            </a:r>
          </a:p>
          <a:p>
            <a:pPr eaLnBrk="1" hangingPunct="1">
              <a:spcBef>
                <a:spcPct val="0"/>
              </a:spcBef>
              <a:buFontTx/>
              <a:buNone/>
            </a:pPr>
            <a:r>
              <a:rPr lang="en-US" altLang="en-US" sz="1800" dirty="0">
                <a:latin typeface="Arial" panose="020B0604020202020204" pitchFamily="34" charset="0"/>
              </a:rPr>
              <a:t>Caldecott and Newbery Award books are not eligible. Honor books are eligible.</a:t>
            </a:r>
          </a:p>
          <a:p>
            <a:pPr eaLnBrk="1" hangingPunct="1">
              <a:spcBef>
                <a:spcPct val="0"/>
              </a:spcBef>
              <a:buFontTx/>
              <a:buNone/>
            </a:pPr>
            <a:r>
              <a:rPr lang="en-US" altLang="en-US" sz="1800" dirty="0">
                <a:latin typeface="Arial" panose="020B0604020202020204" pitchFamily="34" charset="0"/>
              </a:rPr>
              <a:t>Once a book in a series has won, all other books in that series by that author will not be eligible for nomination.</a:t>
            </a:r>
          </a:p>
          <a:p>
            <a:pPr eaLnBrk="1" hangingPunct="1">
              <a:spcBef>
                <a:spcPct val="0"/>
              </a:spcBef>
              <a:buFontTx/>
              <a:buNone/>
            </a:pPr>
            <a:r>
              <a:rPr lang="en-US" altLang="en-US" sz="1800" dirty="0">
                <a:latin typeface="Arial" panose="020B0604020202020204" pitchFamily="34" charset="0"/>
              </a:rPr>
              <a:t>Children may vote for one picture book and one junior book provided they have read a minimum of three books in each category.</a:t>
            </a:r>
          </a:p>
          <a:p>
            <a:pPr eaLnBrk="1" hangingPunct="1">
              <a:spcBef>
                <a:spcPct val="0"/>
              </a:spcBef>
              <a:buFontTx/>
              <a:buNone/>
            </a:pPr>
            <a:r>
              <a:rPr lang="en-US" altLang="en-US" sz="1800" dirty="0">
                <a:latin typeface="Arial" panose="020B0604020202020204" pitchFamily="34" charset="0"/>
              </a:rPr>
              <a:t>Submit the top 20 BOOK TITLES NOMINATED by children the CCBA Committee by March 1, 2023.</a:t>
            </a:r>
          </a:p>
          <a:p>
            <a:pPr eaLnBrk="1" hangingPunct="1">
              <a:spcBef>
                <a:spcPct val="0"/>
              </a:spcBef>
              <a:buFontTx/>
              <a:buNone/>
            </a:pPr>
            <a:r>
              <a:rPr lang="en-US" altLang="en-US" sz="1800" dirty="0">
                <a:latin typeface="Arial" panose="020B0604020202020204" pitchFamily="34" charset="0"/>
              </a:rPr>
              <a:t>PLEASE be sure to put the number of students who nominated the book.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7942BB3-3BEC-F8E5-0216-64E13B8D69D1}"/>
              </a:ext>
            </a:extLst>
          </p:cNvPr>
          <p:cNvSpPr>
            <a:spLocks noGrp="1"/>
          </p:cNvSpPr>
          <p:nvPr>
            <p:ph type="title"/>
          </p:nvPr>
        </p:nvSpPr>
        <p:spPr/>
        <p:txBody>
          <a:bodyPr/>
          <a:lstStyle/>
          <a:p>
            <a:r>
              <a:rPr lang="en-US" altLang="en-US" dirty="0">
                <a:ea typeface="ＭＳ Ｐゴシック" panose="020B0600070205080204" pitchFamily="34" charset="-128"/>
              </a:rPr>
              <a:t>Humor</a:t>
            </a:r>
          </a:p>
        </p:txBody>
      </p:sp>
      <p:pic>
        <p:nvPicPr>
          <p:cNvPr id="5" name="Picture 4">
            <a:extLst>
              <a:ext uri="{FF2B5EF4-FFF2-40B4-BE49-F238E27FC236}">
                <a16:creationId xmlns:a16="http://schemas.microsoft.com/office/drawing/2014/main" id="{43B7281A-EF4A-E0B8-CECC-B03637A9D765}"/>
              </a:ext>
            </a:extLst>
          </p:cNvPr>
          <p:cNvPicPr>
            <a:picLocks noChangeAspect="1"/>
          </p:cNvPicPr>
          <p:nvPr/>
        </p:nvPicPr>
        <p:blipFill>
          <a:blip r:embed="rId3"/>
          <a:stretch>
            <a:fillRect/>
          </a:stretch>
        </p:blipFill>
        <p:spPr>
          <a:xfrm>
            <a:off x="650351" y="1114841"/>
            <a:ext cx="3458029" cy="4255798"/>
          </a:xfrm>
          <a:prstGeom prst="rect">
            <a:avLst/>
          </a:prstGeom>
        </p:spPr>
      </p:pic>
      <p:sp>
        <p:nvSpPr>
          <p:cNvPr id="3" name="TextBox 2">
            <a:extLst>
              <a:ext uri="{FF2B5EF4-FFF2-40B4-BE49-F238E27FC236}">
                <a16:creationId xmlns:a16="http://schemas.microsoft.com/office/drawing/2014/main" id="{DBF5EA97-0F5C-2F4D-FE4C-FDED698A6568}"/>
              </a:ext>
            </a:extLst>
          </p:cNvPr>
          <p:cNvSpPr txBox="1"/>
          <p:nvPr/>
        </p:nvSpPr>
        <p:spPr>
          <a:xfrm>
            <a:off x="650351" y="5743159"/>
            <a:ext cx="2992582" cy="923330"/>
          </a:xfrm>
          <a:prstGeom prst="rect">
            <a:avLst/>
          </a:prstGeom>
          <a:noFill/>
        </p:spPr>
        <p:txBody>
          <a:bodyPr wrap="square" rtlCol="0">
            <a:spAutoFit/>
          </a:bodyPr>
          <a:lstStyle/>
          <a:p>
            <a:r>
              <a:rPr lang="en-US" dirty="0">
                <a:hlinkClick r:id="rId4"/>
              </a:rPr>
              <a:t>Barnes &amp; Noble Storytime read aloud with Brad Metzler</a:t>
            </a:r>
            <a:endParaRPr lang="en-US" dirty="0"/>
          </a:p>
        </p:txBody>
      </p:sp>
      <p:pic>
        <p:nvPicPr>
          <p:cNvPr id="8" name="Picture 7">
            <a:extLst>
              <a:ext uri="{FF2B5EF4-FFF2-40B4-BE49-F238E27FC236}">
                <a16:creationId xmlns:a16="http://schemas.microsoft.com/office/drawing/2014/main" id="{6979234C-C998-9430-72DC-0E823CA95F78}"/>
              </a:ext>
            </a:extLst>
          </p:cNvPr>
          <p:cNvPicPr>
            <a:picLocks noChangeAspect="1"/>
          </p:cNvPicPr>
          <p:nvPr/>
        </p:nvPicPr>
        <p:blipFill>
          <a:blip r:embed="rId5"/>
          <a:stretch>
            <a:fillRect/>
          </a:stretch>
        </p:blipFill>
        <p:spPr>
          <a:xfrm>
            <a:off x="5844334" y="1417638"/>
            <a:ext cx="3156986" cy="3817750"/>
          </a:xfrm>
          <a:prstGeom prst="rect">
            <a:avLst/>
          </a:prstGeom>
        </p:spPr>
      </p:pic>
      <p:sp>
        <p:nvSpPr>
          <p:cNvPr id="2" name="TextBox 1">
            <a:extLst>
              <a:ext uri="{FF2B5EF4-FFF2-40B4-BE49-F238E27FC236}">
                <a16:creationId xmlns:a16="http://schemas.microsoft.com/office/drawing/2014/main" id="{08287175-A97D-CC82-2157-6927CF8468BA}"/>
              </a:ext>
            </a:extLst>
          </p:cNvPr>
          <p:cNvSpPr txBox="1"/>
          <p:nvPr/>
        </p:nvSpPr>
        <p:spPr>
          <a:xfrm>
            <a:off x="6322979" y="5370639"/>
            <a:ext cx="2217906" cy="1200329"/>
          </a:xfrm>
          <a:prstGeom prst="rect">
            <a:avLst/>
          </a:prstGeom>
          <a:noFill/>
        </p:spPr>
        <p:txBody>
          <a:bodyPr wrap="square" rtlCol="0">
            <a:spAutoFit/>
          </a:bodyPr>
          <a:lstStyle/>
          <a:p>
            <a:r>
              <a:rPr lang="en-US" dirty="0">
                <a:hlinkClick r:id="rId6"/>
              </a:rPr>
              <a:t>Adam Rex introduces book before it came out at Chronicle Books</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1BE9-D763-C5DC-B24A-9767C213CD0A}"/>
              </a:ext>
            </a:extLst>
          </p:cNvPr>
          <p:cNvSpPr>
            <a:spLocks noGrp="1"/>
          </p:cNvSpPr>
          <p:nvPr>
            <p:ph type="title"/>
          </p:nvPr>
        </p:nvSpPr>
        <p:spPr/>
        <p:txBody>
          <a:bodyPr/>
          <a:lstStyle/>
          <a:p>
            <a:r>
              <a:rPr lang="en-US" dirty="0"/>
              <a:t>Important message</a:t>
            </a:r>
          </a:p>
        </p:txBody>
      </p:sp>
      <p:pic>
        <p:nvPicPr>
          <p:cNvPr id="4" name="Picture 3">
            <a:extLst>
              <a:ext uri="{FF2B5EF4-FFF2-40B4-BE49-F238E27FC236}">
                <a16:creationId xmlns:a16="http://schemas.microsoft.com/office/drawing/2014/main" id="{409BFBC1-352E-909B-4A93-2E7048CFAAB9}"/>
              </a:ext>
            </a:extLst>
          </p:cNvPr>
          <p:cNvPicPr>
            <a:picLocks noChangeAspect="1"/>
          </p:cNvPicPr>
          <p:nvPr/>
        </p:nvPicPr>
        <p:blipFill>
          <a:blip r:embed="rId3"/>
          <a:stretch>
            <a:fillRect/>
          </a:stretch>
        </p:blipFill>
        <p:spPr>
          <a:xfrm>
            <a:off x="457200" y="1134661"/>
            <a:ext cx="3096745" cy="3811378"/>
          </a:xfrm>
          <a:prstGeom prst="rect">
            <a:avLst/>
          </a:prstGeom>
        </p:spPr>
      </p:pic>
      <p:pic>
        <p:nvPicPr>
          <p:cNvPr id="6" name="Picture 5">
            <a:extLst>
              <a:ext uri="{FF2B5EF4-FFF2-40B4-BE49-F238E27FC236}">
                <a16:creationId xmlns:a16="http://schemas.microsoft.com/office/drawing/2014/main" id="{23C2355C-0FEF-DB48-FF6D-F90404802838}"/>
              </a:ext>
            </a:extLst>
          </p:cNvPr>
          <p:cNvPicPr>
            <a:picLocks noChangeAspect="1"/>
          </p:cNvPicPr>
          <p:nvPr/>
        </p:nvPicPr>
        <p:blipFill>
          <a:blip r:embed="rId4"/>
          <a:stretch>
            <a:fillRect/>
          </a:stretch>
        </p:blipFill>
        <p:spPr>
          <a:xfrm>
            <a:off x="5590057" y="1134661"/>
            <a:ext cx="3366991" cy="4143071"/>
          </a:xfrm>
          <a:prstGeom prst="rect">
            <a:avLst/>
          </a:prstGeom>
        </p:spPr>
      </p:pic>
      <p:sp>
        <p:nvSpPr>
          <p:cNvPr id="3" name="TextBox 2">
            <a:extLst>
              <a:ext uri="{FF2B5EF4-FFF2-40B4-BE49-F238E27FC236}">
                <a16:creationId xmlns:a16="http://schemas.microsoft.com/office/drawing/2014/main" id="{5A4C9579-6814-7D8A-3703-7AC55E05F0D6}"/>
              </a:ext>
            </a:extLst>
          </p:cNvPr>
          <p:cNvSpPr txBox="1"/>
          <p:nvPr/>
        </p:nvSpPr>
        <p:spPr>
          <a:xfrm>
            <a:off x="1070043" y="5880847"/>
            <a:ext cx="2684834" cy="646331"/>
          </a:xfrm>
          <a:prstGeom prst="rect">
            <a:avLst/>
          </a:prstGeom>
          <a:noFill/>
        </p:spPr>
        <p:txBody>
          <a:bodyPr wrap="square" rtlCol="0">
            <a:spAutoFit/>
          </a:bodyPr>
          <a:lstStyle/>
          <a:p>
            <a:r>
              <a:rPr lang="en-US" dirty="0">
                <a:hlinkClick r:id="rId5"/>
              </a:rPr>
              <a:t>Peek inside at Penguin/Random House</a:t>
            </a:r>
            <a:endParaRPr lang="en-US" dirty="0"/>
          </a:p>
        </p:txBody>
      </p:sp>
      <p:sp>
        <p:nvSpPr>
          <p:cNvPr id="5" name="TextBox 4">
            <a:extLst>
              <a:ext uri="{FF2B5EF4-FFF2-40B4-BE49-F238E27FC236}">
                <a16:creationId xmlns:a16="http://schemas.microsoft.com/office/drawing/2014/main" id="{B72D469C-5491-5936-F38B-F8487C0E6D96}"/>
              </a:ext>
            </a:extLst>
          </p:cNvPr>
          <p:cNvSpPr txBox="1"/>
          <p:nvPr/>
        </p:nvSpPr>
        <p:spPr>
          <a:xfrm>
            <a:off x="6167336" y="5486400"/>
            <a:ext cx="2519464" cy="646331"/>
          </a:xfrm>
          <a:prstGeom prst="rect">
            <a:avLst/>
          </a:prstGeom>
          <a:noFill/>
        </p:spPr>
        <p:txBody>
          <a:bodyPr wrap="square" rtlCol="0">
            <a:spAutoFit/>
          </a:bodyPr>
          <a:lstStyle/>
          <a:p>
            <a:r>
              <a:rPr lang="en-US" dirty="0">
                <a:hlinkClick r:id="rId6"/>
              </a:rPr>
              <a:t>Harper Collins with link to trailer</a:t>
            </a:r>
            <a:endParaRPr lang="en-US" dirty="0"/>
          </a:p>
        </p:txBody>
      </p:sp>
    </p:spTree>
    <p:extLst>
      <p:ext uri="{BB962C8B-B14F-4D97-AF65-F5344CB8AC3E}">
        <p14:creationId xmlns:p14="http://schemas.microsoft.com/office/powerpoint/2010/main" val="1423376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CBAF-C777-8FCD-9559-D1AB7689512F}"/>
              </a:ext>
            </a:extLst>
          </p:cNvPr>
          <p:cNvSpPr>
            <a:spLocks noGrp="1"/>
          </p:cNvSpPr>
          <p:nvPr>
            <p:ph type="title"/>
          </p:nvPr>
        </p:nvSpPr>
        <p:spPr/>
        <p:txBody>
          <a:bodyPr/>
          <a:lstStyle/>
          <a:p>
            <a:r>
              <a:rPr lang="en-US" dirty="0"/>
              <a:t>Unicorns</a:t>
            </a:r>
          </a:p>
        </p:txBody>
      </p:sp>
      <p:pic>
        <p:nvPicPr>
          <p:cNvPr id="4" name="Picture 3">
            <a:extLst>
              <a:ext uri="{FF2B5EF4-FFF2-40B4-BE49-F238E27FC236}">
                <a16:creationId xmlns:a16="http://schemas.microsoft.com/office/drawing/2014/main" id="{EB801C08-7A6C-263C-0A85-74979127FF2D}"/>
              </a:ext>
            </a:extLst>
          </p:cNvPr>
          <p:cNvPicPr>
            <a:picLocks noChangeAspect="1"/>
          </p:cNvPicPr>
          <p:nvPr/>
        </p:nvPicPr>
        <p:blipFill>
          <a:blip r:embed="rId3"/>
          <a:stretch>
            <a:fillRect/>
          </a:stretch>
        </p:blipFill>
        <p:spPr>
          <a:xfrm>
            <a:off x="457200" y="274638"/>
            <a:ext cx="3101788" cy="4688124"/>
          </a:xfrm>
          <a:prstGeom prst="rect">
            <a:avLst/>
          </a:prstGeom>
        </p:spPr>
      </p:pic>
      <p:pic>
        <p:nvPicPr>
          <p:cNvPr id="5" name="Picture 4">
            <a:extLst>
              <a:ext uri="{FF2B5EF4-FFF2-40B4-BE49-F238E27FC236}">
                <a16:creationId xmlns:a16="http://schemas.microsoft.com/office/drawing/2014/main" id="{25D06AAA-5BEE-A5A7-B7C5-73C5F11A2594}"/>
              </a:ext>
            </a:extLst>
          </p:cNvPr>
          <p:cNvPicPr>
            <a:picLocks noChangeAspect="1"/>
          </p:cNvPicPr>
          <p:nvPr/>
        </p:nvPicPr>
        <p:blipFill>
          <a:blip r:embed="rId4"/>
          <a:stretch>
            <a:fillRect/>
          </a:stretch>
        </p:blipFill>
        <p:spPr>
          <a:xfrm>
            <a:off x="5839964" y="498860"/>
            <a:ext cx="3018111" cy="3861565"/>
          </a:xfrm>
          <a:prstGeom prst="rect">
            <a:avLst/>
          </a:prstGeom>
        </p:spPr>
      </p:pic>
      <p:sp>
        <p:nvSpPr>
          <p:cNvPr id="3" name="TextBox 2">
            <a:extLst>
              <a:ext uri="{FF2B5EF4-FFF2-40B4-BE49-F238E27FC236}">
                <a16:creationId xmlns:a16="http://schemas.microsoft.com/office/drawing/2014/main" id="{000097A4-CDDB-7DCB-85E0-E4550908EB3D}"/>
              </a:ext>
            </a:extLst>
          </p:cNvPr>
          <p:cNvSpPr txBox="1"/>
          <p:nvPr/>
        </p:nvSpPr>
        <p:spPr>
          <a:xfrm>
            <a:off x="485048" y="5197004"/>
            <a:ext cx="3073940" cy="646331"/>
          </a:xfrm>
          <a:prstGeom prst="rect">
            <a:avLst/>
          </a:prstGeom>
          <a:noFill/>
        </p:spPr>
        <p:txBody>
          <a:bodyPr wrap="square" rtlCol="0">
            <a:spAutoFit/>
          </a:bodyPr>
          <a:lstStyle/>
          <a:p>
            <a:r>
              <a:rPr lang="en-US" dirty="0">
                <a:hlinkClick r:id="rId5"/>
              </a:rPr>
              <a:t>1 min. Trailer from Abrams Books</a:t>
            </a:r>
            <a:endParaRPr lang="en-US" dirty="0"/>
          </a:p>
        </p:txBody>
      </p:sp>
      <p:sp>
        <p:nvSpPr>
          <p:cNvPr id="7" name="TextBox 6">
            <a:extLst>
              <a:ext uri="{FF2B5EF4-FFF2-40B4-BE49-F238E27FC236}">
                <a16:creationId xmlns:a16="http://schemas.microsoft.com/office/drawing/2014/main" id="{698E019E-2C84-EE4F-B1D3-402ED0170041}"/>
              </a:ext>
            </a:extLst>
          </p:cNvPr>
          <p:cNvSpPr txBox="1"/>
          <p:nvPr/>
        </p:nvSpPr>
        <p:spPr>
          <a:xfrm>
            <a:off x="485048" y="6031149"/>
            <a:ext cx="2569437" cy="646331"/>
          </a:xfrm>
          <a:prstGeom prst="rect">
            <a:avLst/>
          </a:prstGeom>
          <a:noFill/>
        </p:spPr>
        <p:txBody>
          <a:bodyPr wrap="square" rtlCol="0">
            <a:spAutoFit/>
          </a:bodyPr>
          <a:lstStyle/>
          <a:p>
            <a:r>
              <a:rPr lang="en-US" dirty="0">
                <a:hlinkClick r:id="rId6"/>
              </a:rPr>
              <a:t>Activity sheets for Itty Bitty Kitty Corn</a:t>
            </a:r>
            <a:endParaRPr lang="en-US" dirty="0"/>
          </a:p>
        </p:txBody>
      </p:sp>
      <p:sp>
        <p:nvSpPr>
          <p:cNvPr id="8" name="TextBox 7">
            <a:extLst>
              <a:ext uri="{FF2B5EF4-FFF2-40B4-BE49-F238E27FC236}">
                <a16:creationId xmlns:a16="http://schemas.microsoft.com/office/drawing/2014/main" id="{3D5A669A-0C38-9B3D-F609-6D36E4A8296D}"/>
              </a:ext>
            </a:extLst>
          </p:cNvPr>
          <p:cNvSpPr txBox="1"/>
          <p:nvPr/>
        </p:nvSpPr>
        <p:spPr>
          <a:xfrm>
            <a:off x="5839964" y="4669277"/>
            <a:ext cx="2642555" cy="1200329"/>
          </a:xfrm>
          <a:prstGeom prst="rect">
            <a:avLst/>
          </a:prstGeom>
          <a:noFill/>
        </p:spPr>
        <p:txBody>
          <a:bodyPr wrap="square" rtlCol="0">
            <a:spAutoFit/>
          </a:bodyPr>
          <a:lstStyle/>
          <a:p>
            <a:r>
              <a:rPr lang="en-US" dirty="0">
                <a:hlinkClick r:id="rId7"/>
              </a:rPr>
              <a:t>Simon &amp; Schuster with link to trailer, discussion guide and activity sheets</a:t>
            </a:r>
            <a:endParaRPr lang="en-US" dirty="0"/>
          </a:p>
        </p:txBody>
      </p:sp>
    </p:spTree>
    <p:extLst>
      <p:ext uri="{BB962C8B-B14F-4D97-AF65-F5344CB8AC3E}">
        <p14:creationId xmlns:p14="http://schemas.microsoft.com/office/powerpoint/2010/main" val="2111953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21E9-DBAD-BD49-8525-BE1E35BEA124}"/>
              </a:ext>
            </a:extLst>
          </p:cNvPr>
          <p:cNvSpPr>
            <a:spLocks noGrp="1"/>
          </p:cNvSpPr>
          <p:nvPr>
            <p:ph type="title"/>
          </p:nvPr>
        </p:nvSpPr>
        <p:spPr/>
        <p:txBody>
          <a:bodyPr/>
          <a:lstStyle/>
          <a:p>
            <a:r>
              <a:rPr lang="en-US" dirty="0"/>
              <a:t>Nature</a:t>
            </a:r>
          </a:p>
        </p:txBody>
      </p:sp>
      <p:sp>
        <p:nvSpPr>
          <p:cNvPr id="4" name="TextBox 3">
            <a:extLst>
              <a:ext uri="{FF2B5EF4-FFF2-40B4-BE49-F238E27FC236}">
                <a16:creationId xmlns:a16="http://schemas.microsoft.com/office/drawing/2014/main" id="{0674167B-A5AA-CFB2-F15C-6369DF706B00}"/>
              </a:ext>
            </a:extLst>
          </p:cNvPr>
          <p:cNvSpPr txBox="1"/>
          <p:nvPr/>
        </p:nvSpPr>
        <p:spPr>
          <a:xfrm>
            <a:off x="5728447" y="5690397"/>
            <a:ext cx="2958353" cy="646331"/>
          </a:xfrm>
          <a:prstGeom prst="rect">
            <a:avLst/>
          </a:prstGeom>
          <a:noFill/>
        </p:spPr>
        <p:txBody>
          <a:bodyPr wrap="square" rtlCol="0">
            <a:spAutoFit/>
          </a:bodyPr>
          <a:lstStyle/>
          <a:p>
            <a:r>
              <a:rPr lang="en-US" dirty="0">
                <a:hlinkClick r:id="rId3"/>
              </a:rPr>
              <a:t>6 min. read aloud by Sankofa Read Aloud</a:t>
            </a:r>
            <a:endParaRPr lang="en-US" dirty="0"/>
          </a:p>
        </p:txBody>
      </p:sp>
      <p:pic>
        <p:nvPicPr>
          <p:cNvPr id="5" name="Picture 4">
            <a:extLst>
              <a:ext uri="{FF2B5EF4-FFF2-40B4-BE49-F238E27FC236}">
                <a16:creationId xmlns:a16="http://schemas.microsoft.com/office/drawing/2014/main" id="{9916F291-C462-6FBC-6E82-845506EF9CD9}"/>
              </a:ext>
            </a:extLst>
          </p:cNvPr>
          <p:cNvPicPr>
            <a:picLocks noChangeAspect="1"/>
          </p:cNvPicPr>
          <p:nvPr/>
        </p:nvPicPr>
        <p:blipFill>
          <a:blip r:embed="rId4"/>
          <a:stretch>
            <a:fillRect/>
          </a:stretch>
        </p:blipFill>
        <p:spPr>
          <a:xfrm>
            <a:off x="286107" y="2939984"/>
            <a:ext cx="4105836" cy="3660685"/>
          </a:xfrm>
          <a:prstGeom prst="rect">
            <a:avLst/>
          </a:prstGeom>
        </p:spPr>
      </p:pic>
      <p:pic>
        <p:nvPicPr>
          <p:cNvPr id="3" name="Picture 2">
            <a:extLst>
              <a:ext uri="{FF2B5EF4-FFF2-40B4-BE49-F238E27FC236}">
                <a16:creationId xmlns:a16="http://schemas.microsoft.com/office/drawing/2014/main" id="{97AA2767-C7EF-BC6F-3A35-65835CA09C8D}"/>
              </a:ext>
            </a:extLst>
          </p:cNvPr>
          <p:cNvPicPr>
            <a:picLocks noChangeAspect="1"/>
          </p:cNvPicPr>
          <p:nvPr/>
        </p:nvPicPr>
        <p:blipFill>
          <a:blip r:embed="rId5"/>
          <a:stretch>
            <a:fillRect/>
          </a:stretch>
        </p:blipFill>
        <p:spPr>
          <a:xfrm>
            <a:off x="4587688" y="1167603"/>
            <a:ext cx="4648200" cy="2057400"/>
          </a:xfrm>
          <a:prstGeom prst="rect">
            <a:avLst/>
          </a:prstGeom>
        </p:spPr>
      </p:pic>
      <p:pic>
        <p:nvPicPr>
          <p:cNvPr id="6" name="Picture 5">
            <a:extLst>
              <a:ext uri="{FF2B5EF4-FFF2-40B4-BE49-F238E27FC236}">
                <a16:creationId xmlns:a16="http://schemas.microsoft.com/office/drawing/2014/main" id="{10549972-538A-B615-1A32-876E04DFDEBF}"/>
              </a:ext>
            </a:extLst>
          </p:cNvPr>
          <p:cNvPicPr>
            <a:picLocks noChangeAspect="1"/>
          </p:cNvPicPr>
          <p:nvPr/>
        </p:nvPicPr>
        <p:blipFill>
          <a:blip r:embed="rId6"/>
          <a:stretch>
            <a:fillRect/>
          </a:stretch>
        </p:blipFill>
        <p:spPr>
          <a:xfrm>
            <a:off x="4912242" y="3494258"/>
            <a:ext cx="4267095" cy="1907082"/>
          </a:xfrm>
          <a:prstGeom prst="rect">
            <a:avLst/>
          </a:prstGeom>
        </p:spPr>
      </p:pic>
      <p:sp>
        <p:nvSpPr>
          <p:cNvPr id="8" name="TextBox 7">
            <a:extLst>
              <a:ext uri="{FF2B5EF4-FFF2-40B4-BE49-F238E27FC236}">
                <a16:creationId xmlns:a16="http://schemas.microsoft.com/office/drawing/2014/main" id="{4A8348E9-FB97-4F09-7E01-6745C32941CC}"/>
              </a:ext>
            </a:extLst>
          </p:cNvPr>
          <p:cNvSpPr txBox="1"/>
          <p:nvPr/>
        </p:nvSpPr>
        <p:spPr>
          <a:xfrm>
            <a:off x="1206230" y="1867711"/>
            <a:ext cx="2451370" cy="646331"/>
          </a:xfrm>
          <a:prstGeom prst="rect">
            <a:avLst/>
          </a:prstGeom>
          <a:noFill/>
        </p:spPr>
        <p:txBody>
          <a:bodyPr wrap="square" rtlCol="0">
            <a:spAutoFit/>
          </a:bodyPr>
          <a:lstStyle/>
          <a:p>
            <a:r>
              <a:rPr lang="en-US" dirty="0">
                <a:hlinkClick r:id="rId7"/>
              </a:rPr>
              <a:t>Beth Ferry's Swashby page</a:t>
            </a:r>
            <a:endParaRPr lang="en-US" dirty="0"/>
          </a:p>
        </p:txBody>
      </p:sp>
      <p:sp>
        <p:nvSpPr>
          <p:cNvPr id="7" name="TextBox 6">
            <a:extLst>
              <a:ext uri="{FF2B5EF4-FFF2-40B4-BE49-F238E27FC236}">
                <a16:creationId xmlns:a16="http://schemas.microsoft.com/office/drawing/2014/main" id="{D8654A02-73D8-F7FE-2C9E-4EAB850C377A}"/>
              </a:ext>
            </a:extLst>
          </p:cNvPr>
          <p:cNvSpPr txBox="1"/>
          <p:nvPr/>
        </p:nvSpPr>
        <p:spPr>
          <a:xfrm>
            <a:off x="1073751" y="920250"/>
            <a:ext cx="2530548" cy="923330"/>
          </a:xfrm>
          <a:prstGeom prst="rect">
            <a:avLst/>
          </a:prstGeom>
          <a:noFill/>
        </p:spPr>
        <p:txBody>
          <a:bodyPr wrap="square" rtlCol="0">
            <a:spAutoFit/>
          </a:bodyPr>
          <a:lstStyle/>
          <a:p>
            <a:r>
              <a:rPr lang="en-US" dirty="0">
                <a:hlinkClick r:id="rId8"/>
              </a:rPr>
              <a:t>Juana Martinez Neal's website- Swashby with videos</a:t>
            </a:r>
            <a:endParaRPr lang="en-US" dirty="0"/>
          </a:p>
        </p:txBody>
      </p:sp>
    </p:spTree>
    <p:extLst>
      <p:ext uri="{BB962C8B-B14F-4D97-AF65-F5344CB8AC3E}">
        <p14:creationId xmlns:p14="http://schemas.microsoft.com/office/powerpoint/2010/main" val="1416351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CD4D-7861-74E7-FF5D-E5D8B662191A}"/>
              </a:ext>
            </a:extLst>
          </p:cNvPr>
          <p:cNvSpPr>
            <a:spLocks noGrp="1"/>
          </p:cNvSpPr>
          <p:nvPr>
            <p:ph type="title"/>
          </p:nvPr>
        </p:nvSpPr>
        <p:spPr/>
        <p:txBody>
          <a:bodyPr/>
          <a:lstStyle/>
          <a:p>
            <a:r>
              <a:rPr lang="en-US" dirty="0"/>
              <a:t>Beginning of the School Year </a:t>
            </a:r>
            <a:r>
              <a:rPr lang="en-US" dirty="0" err="1"/>
              <a:t>Possibles</a:t>
            </a:r>
            <a:endParaRPr lang="en-US" dirty="0"/>
          </a:p>
        </p:txBody>
      </p:sp>
      <p:pic>
        <p:nvPicPr>
          <p:cNvPr id="4" name="Picture 3">
            <a:extLst>
              <a:ext uri="{FF2B5EF4-FFF2-40B4-BE49-F238E27FC236}">
                <a16:creationId xmlns:a16="http://schemas.microsoft.com/office/drawing/2014/main" id="{29C7D898-EE7A-7A23-1C3A-A125C168F7DB}"/>
              </a:ext>
            </a:extLst>
          </p:cNvPr>
          <p:cNvPicPr>
            <a:picLocks noChangeAspect="1"/>
          </p:cNvPicPr>
          <p:nvPr/>
        </p:nvPicPr>
        <p:blipFill>
          <a:blip r:embed="rId3"/>
          <a:stretch>
            <a:fillRect/>
          </a:stretch>
        </p:blipFill>
        <p:spPr>
          <a:xfrm>
            <a:off x="457250" y="1757082"/>
            <a:ext cx="3583591" cy="2883162"/>
          </a:xfrm>
          <a:prstGeom prst="rect">
            <a:avLst/>
          </a:prstGeom>
        </p:spPr>
      </p:pic>
      <p:pic>
        <p:nvPicPr>
          <p:cNvPr id="5" name="Picture 4">
            <a:extLst>
              <a:ext uri="{FF2B5EF4-FFF2-40B4-BE49-F238E27FC236}">
                <a16:creationId xmlns:a16="http://schemas.microsoft.com/office/drawing/2014/main" id="{90DCC696-5BA0-BE2A-9F84-48A4906FA6FE}"/>
              </a:ext>
            </a:extLst>
          </p:cNvPr>
          <p:cNvPicPr>
            <a:picLocks noChangeAspect="1"/>
          </p:cNvPicPr>
          <p:nvPr/>
        </p:nvPicPr>
        <p:blipFill>
          <a:blip r:embed="rId4"/>
          <a:stretch>
            <a:fillRect/>
          </a:stretch>
        </p:blipFill>
        <p:spPr>
          <a:xfrm>
            <a:off x="5081929" y="1757082"/>
            <a:ext cx="3604821" cy="3604821"/>
          </a:xfrm>
          <a:prstGeom prst="rect">
            <a:avLst/>
          </a:prstGeom>
        </p:spPr>
      </p:pic>
      <p:sp>
        <p:nvSpPr>
          <p:cNvPr id="6" name="TextBox 5">
            <a:extLst>
              <a:ext uri="{FF2B5EF4-FFF2-40B4-BE49-F238E27FC236}">
                <a16:creationId xmlns:a16="http://schemas.microsoft.com/office/drawing/2014/main" id="{8ACB41EB-51EC-3567-7C39-91BDB14837A0}"/>
              </a:ext>
            </a:extLst>
          </p:cNvPr>
          <p:cNvSpPr txBox="1"/>
          <p:nvPr/>
        </p:nvSpPr>
        <p:spPr>
          <a:xfrm>
            <a:off x="753035" y="5056094"/>
            <a:ext cx="2599765" cy="923330"/>
          </a:xfrm>
          <a:prstGeom prst="rect">
            <a:avLst/>
          </a:prstGeom>
          <a:noFill/>
        </p:spPr>
        <p:txBody>
          <a:bodyPr wrap="square" rtlCol="0">
            <a:spAutoFit/>
          </a:bodyPr>
          <a:lstStyle/>
          <a:p>
            <a:r>
              <a:rPr lang="en-US" dirty="0">
                <a:hlinkClick r:id="rId5"/>
              </a:rPr>
              <a:t>Barnes and Noble Storytree time 4 min. read aloud</a:t>
            </a:r>
            <a:endParaRPr lang="en-US" dirty="0"/>
          </a:p>
        </p:txBody>
      </p:sp>
      <p:sp>
        <p:nvSpPr>
          <p:cNvPr id="3" name="TextBox 2">
            <a:extLst>
              <a:ext uri="{FF2B5EF4-FFF2-40B4-BE49-F238E27FC236}">
                <a16:creationId xmlns:a16="http://schemas.microsoft.com/office/drawing/2014/main" id="{89205BD2-1CE9-71E2-C6DB-9993508B34E8}"/>
              </a:ext>
            </a:extLst>
          </p:cNvPr>
          <p:cNvSpPr txBox="1"/>
          <p:nvPr/>
        </p:nvSpPr>
        <p:spPr>
          <a:xfrm>
            <a:off x="5081929" y="5501550"/>
            <a:ext cx="2373549" cy="646331"/>
          </a:xfrm>
          <a:prstGeom prst="rect">
            <a:avLst/>
          </a:prstGeom>
          <a:noFill/>
        </p:spPr>
        <p:txBody>
          <a:bodyPr wrap="square" rtlCol="0">
            <a:spAutoFit/>
          </a:bodyPr>
          <a:lstStyle/>
          <a:p>
            <a:r>
              <a:rPr lang="en-US" dirty="0">
                <a:hlinkClick r:id="rId6"/>
              </a:rPr>
              <a:t>Disney Books with activity sheets</a:t>
            </a:r>
            <a:endParaRPr lang="en-US" dirty="0"/>
          </a:p>
        </p:txBody>
      </p:sp>
      <p:sp>
        <p:nvSpPr>
          <p:cNvPr id="7" name="TextBox 6">
            <a:extLst>
              <a:ext uri="{FF2B5EF4-FFF2-40B4-BE49-F238E27FC236}">
                <a16:creationId xmlns:a16="http://schemas.microsoft.com/office/drawing/2014/main" id="{D24C153C-1A0A-B906-A77C-9550511141B8}"/>
              </a:ext>
            </a:extLst>
          </p:cNvPr>
          <p:cNvSpPr txBox="1"/>
          <p:nvPr/>
        </p:nvSpPr>
        <p:spPr>
          <a:xfrm>
            <a:off x="603115" y="6147881"/>
            <a:ext cx="3054485" cy="646331"/>
          </a:xfrm>
          <a:prstGeom prst="rect">
            <a:avLst/>
          </a:prstGeom>
          <a:noFill/>
        </p:spPr>
        <p:txBody>
          <a:bodyPr wrap="square" rtlCol="0">
            <a:spAutoFit/>
          </a:bodyPr>
          <a:lstStyle/>
          <a:p>
            <a:r>
              <a:rPr lang="en-US" dirty="0">
                <a:hlinkClick r:id="rId7"/>
              </a:rPr>
              <a:t>Harper collins with trailer and activity guide</a:t>
            </a:r>
            <a:endParaRPr lang="en-US" dirty="0"/>
          </a:p>
        </p:txBody>
      </p:sp>
      <p:sp>
        <p:nvSpPr>
          <p:cNvPr id="8" name="TextBox 7">
            <a:extLst>
              <a:ext uri="{FF2B5EF4-FFF2-40B4-BE49-F238E27FC236}">
                <a16:creationId xmlns:a16="http://schemas.microsoft.com/office/drawing/2014/main" id="{C6AB7353-F7DB-1152-7CFC-02AD227D8953}"/>
              </a:ext>
            </a:extLst>
          </p:cNvPr>
          <p:cNvSpPr txBox="1"/>
          <p:nvPr/>
        </p:nvSpPr>
        <p:spPr>
          <a:xfrm>
            <a:off x="7100044" y="5870882"/>
            <a:ext cx="2084563" cy="923330"/>
          </a:xfrm>
          <a:prstGeom prst="rect">
            <a:avLst/>
          </a:prstGeom>
          <a:noFill/>
        </p:spPr>
        <p:txBody>
          <a:bodyPr wrap="square" rtlCol="0">
            <a:spAutoFit/>
          </a:bodyPr>
          <a:lstStyle/>
          <a:p>
            <a:r>
              <a:rPr lang="en-US" dirty="0">
                <a:hlinkClick r:id="rId8"/>
              </a:rPr>
              <a:t>Ryan T. Higgins pages at Disney Books</a:t>
            </a:r>
            <a:endParaRPr lang="en-US" dirty="0"/>
          </a:p>
        </p:txBody>
      </p:sp>
    </p:spTree>
    <p:extLst>
      <p:ext uri="{BB962C8B-B14F-4D97-AF65-F5344CB8AC3E}">
        <p14:creationId xmlns:p14="http://schemas.microsoft.com/office/powerpoint/2010/main" val="1808148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2C1E-1147-217A-1DAC-CA9F33307FF6}"/>
              </a:ext>
            </a:extLst>
          </p:cNvPr>
          <p:cNvSpPr>
            <a:spLocks noGrp="1"/>
          </p:cNvSpPr>
          <p:nvPr>
            <p:ph type="title"/>
          </p:nvPr>
        </p:nvSpPr>
        <p:spPr/>
        <p:txBody>
          <a:bodyPr/>
          <a:lstStyle/>
          <a:p>
            <a:r>
              <a:rPr lang="en-US" dirty="0"/>
              <a:t>Colorado Author</a:t>
            </a:r>
          </a:p>
        </p:txBody>
      </p:sp>
      <p:pic>
        <p:nvPicPr>
          <p:cNvPr id="4" name="Picture 3">
            <a:extLst>
              <a:ext uri="{FF2B5EF4-FFF2-40B4-BE49-F238E27FC236}">
                <a16:creationId xmlns:a16="http://schemas.microsoft.com/office/drawing/2014/main" id="{E2E94956-284E-59FA-5293-A9C5F1221E39}"/>
              </a:ext>
            </a:extLst>
          </p:cNvPr>
          <p:cNvPicPr>
            <a:picLocks noChangeAspect="1"/>
          </p:cNvPicPr>
          <p:nvPr/>
        </p:nvPicPr>
        <p:blipFill>
          <a:blip r:embed="rId3"/>
          <a:stretch>
            <a:fillRect/>
          </a:stretch>
        </p:blipFill>
        <p:spPr>
          <a:xfrm>
            <a:off x="753036" y="1968924"/>
            <a:ext cx="3407074" cy="4163458"/>
          </a:xfrm>
          <a:prstGeom prst="rect">
            <a:avLst/>
          </a:prstGeom>
        </p:spPr>
      </p:pic>
      <p:sp>
        <p:nvSpPr>
          <p:cNvPr id="3" name="TextBox 2">
            <a:extLst>
              <a:ext uri="{FF2B5EF4-FFF2-40B4-BE49-F238E27FC236}">
                <a16:creationId xmlns:a16="http://schemas.microsoft.com/office/drawing/2014/main" id="{61250A5F-C4D6-575A-252E-B540C490CBA4}"/>
              </a:ext>
            </a:extLst>
          </p:cNvPr>
          <p:cNvSpPr txBox="1"/>
          <p:nvPr/>
        </p:nvSpPr>
        <p:spPr>
          <a:xfrm>
            <a:off x="5167423" y="3125972"/>
            <a:ext cx="2913321" cy="923330"/>
          </a:xfrm>
          <a:prstGeom prst="rect">
            <a:avLst/>
          </a:prstGeom>
          <a:noFill/>
        </p:spPr>
        <p:txBody>
          <a:bodyPr wrap="square" rtlCol="0">
            <a:spAutoFit/>
          </a:bodyPr>
          <a:lstStyle/>
          <a:p>
            <a:r>
              <a:rPr lang="en-US" dirty="0">
                <a:hlinkClick r:id="rId4"/>
              </a:rPr>
              <a:t>10'42" read aloud at Where There's A. Williams, There's A Way</a:t>
            </a:r>
            <a:endParaRPr lang="en-US" dirty="0"/>
          </a:p>
        </p:txBody>
      </p:sp>
      <p:sp>
        <p:nvSpPr>
          <p:cNvPr id="5" name="TextBox 4">
            <a:extLst>
              <a:ext uri="{FF2B5EF4-FFF2-40B4-BE49-F238E27FC236}">
                <a16:creationId xmlns:a16="http://schemas.microsoft.com/office/drawing/2014/main" id="{58CBB37B-1139-35E8-F7B3-C320D4B13255}"/>
              </a:ext>
            </a:extLst>
          </p:cNvPr>
          <p:cNvSpPr txBox="1"/>
          <p:nvPr/>
        </p:nvSpPr>
        <p:spPr>
          <a:xfrm>
            <a:off x="5167423" y="4678326"/>
            <a:ext cx="2913321" cy="646331"/>
          </a:xfrm>
          <a:prstGeom prst="rect">
            <a:avLst/>
          </a:prstGeom>
          <a:noFill/>
        </p:spPr>
        <p:txBody>
          <a:bodyPr wrap="square" rtlCol="0">
            <a:spAutoFit/>
          </a:bodyPr>
          <a:lstStyle/>
          <a:p>
            <a:r>
              <a:rPr lang="en-US" dirty="0">
                <a:hlinkClick r:id="rId5"/>
              </a:rPr>
              <a:t>Susans Stevens Crummel's Website</a:t>
            </a:r>
            <a:endParaRPr lang="en-US" dirty="0"/>
          </a:p>
        </p:txBody>
      </p:sp>
    </p:spTree>
    <p:extLst>
      <p:ext uri="{BB962C8B-B14F-4D97-AF65-F5344CB8AC3E}">
        <p14:creationId xmlns:p14="http://schemas.microsoft.com/office/powerpoint/2010/main" val="3273264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57984633-3399-F080-D26A-C24E9F9DFBB1}"/>
              </a:ext>
            </a:extLst>
          </p:cNvPr>
          <p:cNvSpPr>
            <a:spLocks noGrp="1"/>
          </p:cNvSpPr>
          <p:nvPr>
            <p:ph type="title"/>
          </p:nvPr>
        </p:nvSpPr>
        <p:spPr/>
        <p:txBody>
          <a:bodyPr/>
          <a:lstStyle/>
          <a:p>
            <a:r>
              <a:rPr lang="en-US" altLang="en-US" dirty="0">
                <a:ea typeface="ＭＳ Ｐゴシック" panose="020B0600070205080204" pitchFamily="34" charset="-128"/>
              </a:rPr>
              <a:t>2024 Nomination Guidelines</a:t>
            </a:r>
          </a:p>
        </p:txBody>
      </p:sp>
      <p:sp>
        <p:nvSpPr>
          <p:cNvPr id="95234" name="Content Placeholder 2">
            <a:extLst>
              <a:ext uri="{FF2B5EF4-FFF2-40B4-BE49-F238E27FC236}">
                <a16:creationId xmlns:a16="http://schemas.microsoft.com/office/drawing/2014/main" id="{C6867251-DA9E-E393-1B01-F5164E84068D}"/>
              </a:ext>
            </a:extLst>
          </p:cNvPr>
          <p:cNvSpPr>
            <a:spLocks noGrp="1"/>
          </p:cNvSpPr>
          <p:nvPr>
            <p:ph idx="1"/>
          </p:nvPr>
        </p:nvSpPr>
        <p:spPr>
          <a:xfrm>
            <a:off x="457200" y="1600200"/>
            <a:ext cx="8229600" cy="4800600"/>
          </a:xfrm>
        </p:spPr>
        <p:txBody>
          <a:bodyPr/>
          <a:lstStyle/>
          <a:p>
            <a:r>
              <a:rPr lang="en-US" altLang="en-US" dirty="0">
                <a:ea typeface="ＭＳ Ｐゴシック" panose="020B0600070205080204" pitchFamily="34" charset="-128"/>
              </a:rPr>
              <a:t>Copyright 2019 – 2023</a:t>
            </a:r>
          </a:p>
          <a:p>
            <a:r>
              <a:rPr lang="en-US" altLang="en-US" dirty="0">
                <a:ea typeface="ＭＳ Ｐゴシック" panose="020B0600070205080204" pitchFamily="34" charset="-128"/>
              </a:rPr>
              <a:t>One title per author, not last year’s winners</a:t>
            </a:r>
          </a:p>
          <a:p>
            <a:r>
              <a:rPr lang="en-US" altLang="en-US" dirty="0">
                <a:ea typeface="ＭＳ Ｐゴシック" panose="020B0600070205080204" pitchFamily="34" charset="-128"/>
              </a:rPr>
              <a:t>Book prior to any other format (production)</a:t>
            </a:r>
          </a:p>
          <a:p>
            <a:r>
              <a:rPr lang="en-US" altLang="en-US" dirty="0">
                <a:ea typeface="ＭＳ Ｐゴシック" panose="020B0600070205080204" pitchFamily="34" charset="-128"/>
              </a:rPr>
              <a:t># of schools before # of nominations</a:t>
            </a:r>
          </a:p>
          <a:p>
            <a:r>
              <a:rPr lang="en-US" altLang="en-US" dirty="0">
                <a:ea typeface="ＭＳ Ｐゴシック" panose="020B0600070205080204" pitchFamily="34" charset="-128"/>
              </a:rPr>
              <a:t>Each school can submit up to 20 titles when they vote before March 1, 2023</a:t>
            </a:r>
          </a:p>
          <a:p>
            <a:r>
              <a:rPr lang="en-US" altLang="en-US" dirty="0">
                <a:ea typeface="ＭＳ Ｐゴシック" panose="020B0600070205080204" pitchFamily="34" charset="-128"/>
              </a:rPr>
              <a:t>Children may vote for 1 PB and 1 JB if they have read or heard at least 3 in the category</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D082-739B-6E41-B777-C5AC71C1D8C2}"/>
              </a:ext>
            </a:extLst>
          </p:cNvPr>
          <p:cNvSpPr>
            <a:spLocks noGrp="1"/>
          </p:cNvSpPr>
          <p:nvPr>
            <p:ph type="title"/>
          </p:nvPr>
        </p:nvSpPr>
        <p:spPr>
          <a:xfrm>
            <a:off x="628650" y="1532538"/>
            <a:ext cx="3294126" cy="3960720"/>
          </a:xfrm>
        </p:spPr>
        <p:txBody>
          <a:bodyPr>
            <a:normAutofit fontScale="90000"/>
          </a:bodyPr>
          <a:lstStyle/>
          <a:p>
            <a:r>
              <a:rPr lang="en-US" dirty="0"/>
              <a:t>Likes and Loves:  2023</a:t>
            </a:r>
            <a:br>
              <a:rPr lang="en-US" dirty="0"/>
            </a:br>
            <a:r>
              <a:rPr lang="en-US" dirty="0"/>
              <a:t>Marcie Haloin Session # 159</a:t>
            </a:r>
            <a:br>
              <a:rPr lang="en-US" dirty="0"/>
            </a:br>
            <a:r>
              <a:rPr lang="en-US" dirty="0"/>
              <a:t>Thursday,  Feb. 9, 2023 1:30-2:30</a:t>
            </a:r>
          </a:p>
        </p:txBody>
      </p:sp>
      <p:pic>
        <p:nvPicPr>
          <p:cNvPr id="3" name="Picture 2">
            <a:extLst>
              <a:ext uri="{FF2B5EF4-FFF2-40B4-BE49-F238E27FC236}">
                <a16:creationId xmlns:a16="http://schemas.microsoft.com/office/drawing/2014/main" id="{4E8AE855-346A-E110-469F-557D163F8644}"/>
              </a:ext>
            </a:extLst>
          </p:cNvPr>
          <p:cNvPicPr>
            <a:picLocks noChangeAspect="1"/>
          </p:cNvPicPr>
          <p:nvPr/>
        </p:nvPicPr>
        <p:blipFill>
          <a:blip r:embed="rId3"/>
          <a:stretch>
            <a:fillRect/>
          </a:stretch>
        </p:blipFill>
        <p:spPr>
          <a:xfrm>
            <a:off x="4615434" y="1352086"/>
            <a:ext cx="4528566" cy="4528566"/>
          </a:xfrm>
          <a:prstGeom prst="rect">
            <a:avLst/>
          </a:prstGeom>
        </p:spPr>
      </p:pic>
    </p:spTree>
    <p:extLst>
      <p:ext uri="{BB962C8B-B14F-4D97-AF65-F5344CB8AC3E}">
        <p14:creationId xmlns:p14="http://schemas.microsoft.com/office/powerpoint/2010/main" val="1065451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9CA2A1CC-A662-AB49-8544-C8A858A178F1}"/>
              </a:ext>
            </a:extLst>
          </p:cNvPr>
          <p:cNvSpPr>
            <a:spLocks noGrp="1"/>
          </p:cNvSpPr>
          <p:nvPr>
            <p:ph type="title"/>
          </p:nvPr>
        </p:nvSpPr>
        <p:spPr/>
        <p:txBody>
          <a:bodyPr/>
          <a:lstStyle/>
          <a:p>
            <a:r>
              <a:rPr lang="en-US" altLang="en-US" dirty="0">
                <a:ea typeface="ＭＳ Ｐゴシック" panose="020B0600070205080204" pitchFamily="34" charset="-128"/>
              </a:rPr>
              <a:t>Book Review Sources</a:t>
            </a:r>
          </a:p>
        </p:txBody>
      </p:sp>
      <p:sp>
        <p:nvSpPr>
          <p:cNvPr id="17412" name="TextBox 1">
            <a:extLst>
              <a:ext uri="{FF2B5EF4-FFF2-40B4-BE49-F238E27FC236}">
                <a16:creationId xmlns:a16="http://schemas.microsoft.com/office/drawing/2014/main" id="{9070DA82-19CB-6048-4FE1-D79CF71C395D}"/>
              </a:ext>
            </a:extLst>
          </p:cNvPr>
          <p:cNvSpPr txBox="1">
            <a:spLocks noChangeArrowheads="1"/>
          </p:cNvSpPr>
          <p:nvPr/>
        </p:nvSpPr>
        <p:spPr bwMode="auto">
          <a:xfrm>
            <a:off x="457200" y="4160746"/>
            <a:ext cx="65565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dirty="0">
                <a:latin typeface="Arial" panose="020B0604020202020204" pitchFamily="34" charset="0"/>
              </a:rPr>
              <a:t>Goodreads- social media of choice for me</a:t>
            </a:r>
          </a:p>
        </p:txBody>
      </p:sp>
      <p:sp>
        <p:nvSpPr>
          <p:cNvPr id="17413" name="TextBox 2">
            <a:extLst>
              <a:ext uri="{FF2B5EF4-FFF2-40B4-BE49-F238E27FC236}">
                <a16:creationId xmlns:a16="http://schemas.microsoft.com/office/drawing/2014/main" id="{9E0C98ED-B5DF-D9F9-288C-41C791D4337A}"/>
              </a:ext>
            </a:extLst>
          </p:cNvPr>
          <p:cNvSpPr txBox="1">
            <a:spLocks noChangeArrowheads="1"/>
          </p:cNvSpPr>
          <p:nvPr/>
        </p:nvSpPr>
        <p:spPr bwMode="auto">
          <a:xfrm>
            <a:off x="457200" y="1820862"/>
            <a:ext cx="280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hlinkClick r:id="rId3"/>
              </a:rPr>
              <a:t>http://www.mhaloin.com/</a:t>
            </a:r>
            <a:endParaRPr lang="en-US" altLang="en-US" sz="1800" dirty="0">
              <a:latin typeface="Arial" panose="020B0604020202020204" pitchFamily="34" charset="0"/>
            </a:endParaRPr>
          </a:p>
        </p:txBody>
      </p:sp>
      <p:sp>
        <p:nvSpPr>
          <p:cNvPr id="17415" name="TextBox 1">
            <a:extLst>
              <a:ext uri="{FF2B5EF4-FFF2-40B4-BE49-F238E27FC236}">
                <a16:creationId xmlns:a16="http://schemas.microsoft.com/office/drawing/2014/main" id="{39B8349D-546F-115B-CF18-3170FD263314}"/>
              </a:ext>
            </a:extLst>
          </p:cNvPr>
          <p:cNvSpPr txBox="1">
            <a:spLocks noChangeArrowheads="1"/>
          </p:cNvSpPr>
          <p:nvPr/>
        </p:nvSpPr>
        <p:spPr bwMode="auto">
          <a:xfrm>
            <a:off x="6096000" y="2593975"/>
            <a:ext cx="2335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hlinkClick r:id="rId4"/>
              </a:rPr>
              <a:t>The Best Children's Picture Books of the Year in Spanish 2022 edition</a:t>
            </a:r>
            <a:endParaRPr lang="en-US" altLang="en-US" sz="1800" dirty="0">
              <a:latin typeface="Arial" panose="020B0604020202020204" pitchFamily="34" charset="0"/>
            </a:endParaRPr>
          </a:p>
        </p:txBody>
      </p:sp>
      <p:pic>
        <p:nvPicPr>
          <p:cNvPr id="3" name="Picture 2">
            <a:extLst>
              <a:ext uri="{FF2B5EF4-FFF2-40B4-BE49-F238E27FC236}">
                <a16:creationId xmlns:a16="http://schemas.microsoft.com/office/drawing/2014/main" id="{3BC5F39D-A1C7-AA48-EBB6-B2583A41A9F6}"/>
              </a:ext>
            </a:extLst>
          </p:cNvPr>
          <p:cNvPicPr>
            <a:picLocks noChangeAspect="1"/>
          </p:cNvPicPr>
          <p:nvPr/>
        </p:nvPicPr>
        <p:blipFill>
          <a:blip r:embed="rId5"/>
          <a:stretch>
            <a:fillRect/>
          </a:stretch>
        </p:blipFill>
        <p:spPr>
          <a:xfrm>
            <a:off x="3914817" y="1337468"/>
            <a:ext cx="1825541" cy="2360613"/>
          </a:xfrm>
          <a:prstGeom prst="rect">
            <a:avLst/>
          </a:prstGeom>
        </p:spPr>
      </p:pic>
      <p:pic>
        <p:nvPicPr>
          <p:cNvPr id="4" name="Picture 3">
            <a:extLst>
              <a:ext uri="{FF2B5EF4-FFF2-40B4-BE49-F238E27FC236}">
                <a16:creationId xmlns:a16="http://schemas.microsoft.com/office/drawing/2014/main" id="{79640E3A-AA9D-F7D0-A838-DE7568DAE9EE}"/>
              </a:ext>
            </a:extLst>
          </p:cNvPr>
          <p:cNvPicPr>
            <a:picLocks noChangeAspect="1"/>
          </p:cNvPicPr>
          <p:nvPr/>
        </p:nvPicPr>
        <p:blipFill>
          <a:blip r:embed="rId6"/>
          <a:stretch>
            <a:fillRect/>
          </a:stretch>
        </p:blipFill>
        <p:spPr>
          <a:xfrm>
            <a:off x="6533386" y="3889184"/>
            <a:ext cx="2153414" cy="2129487"/>
          </a:xfrm>
          <a:prstGeom prst="rect">
            <a:avLst/>
          </a:prstGeom>
        </p:spPr>
      </p:pic>
      <p:sp>
        <p:nvSpPr>
          <p:cNvPr id="5" name="TextBox 4">
            <a:extLst>
              <a:ext uri="{FF2B5EF4-FFF2-40B4-BE49-F238E27FC236}">
                <a16:creationId xmlns:a16="http://schemas.microsoft.com/office/drawing/2014/main" id="{61C410CB-D3E4-9E4E-B733-BEC82109C5D2}"/>
              </a:ext>
            </a:extLst>
          </p:cNvPr>
          <p:cNvSpPr txBox="1"/>
          <p:nvPr/>
        </p:nvSpPr>
        <p:spPr>
          <a:xfrm>
            <a:off x="3643437" y="5929064"/>
            <a:ext cx="2889949" cy="646331"/>
          </a:xfrm>
          <a:prstGeom prst="rect">
            <a:avLst/>
          </a:prstGeom>
          <a:noFill/>
        </p:spPr>
        <p:txBody>
          <a:bodyPr wrap="square" rtlCol="0">
            <a:spAutoFit/>
          </a:bodyPr>
          <a:lstStyle/>
          <a:p>
            <a:r>
              <a:rPr lang="en-US" dirty="0">
                <a:hlinkClick r:id="rId7"/>
              </a:rPr>
              <a:t>2022 Blue Ribbons from The Bulletin</a:t>
            </a:r>
            <a:endParaRPr lang="en-US" dirty="0"/>
          </a:p>
        </p:txBody>
      </p:sp>
      <p:pic>
        <p:nvPicPr>
          <p:cNvPr id="6" name="Picture 5">
            <a:extLst>
              <a:ext uri="{FF2B5EF4-FFF2-40B4-BE49-F238E27FC236}">
                <a16:creationId xmlns:a16="http://schemas.microsoft.com/office/drawing/2014/main" id="{27F7C759-A072-C9F6-1643-50C8113D2B09}"/>
              </a:ext>
            </a:extLst>
          </p:cNvPr>
          <p:cNvPicPr>
            <a:picLocks noChangeAspect="1"/>
          </p:cNvPicPr>
          <p:nvPr/>
        </p:nvPicPr>
        <p:blipFill>
          <a:blip r:embed="rId8"/>
          <a:stretch>
            <a:fillRect/>
          </a:stretch>
        </p:blipFill>
        <p:spPr>
          <a:xfrm>
            <a:off x="7487475" y="593916"/>
            <a:ext cx="1473200" cy="1905000"/>
          </a:xfrm>
          <a:prstGeom prst="rect">
            <a:avLst/>
          </a:prstGeom>
        </p:spPr>
      </p:pic>
      <p:sp>
        <p:nvSpPr>
          <p:cNvPr id="2" name="TextBox 1">
            <a:extLst>
              <a:ext uri="{FF2B5EF4-FFF2-40B4-BE49-F238E27FC236}">
                <a16:creationId xmlns:a16="http://schemas.microsoft.com/office/drawing/2014/main" id="{6988F3C5-7DE2-B127-6C00-46C2174694DC}"/>
              </a:ext>
            </a:extLst>
          </p:cNvPr>
          <p:cNvSpPr txBox="1"/>
          <p:nvPr/>
        </p:nvSpPr>
        <p:spPr>
          <a:xfrm flipH="1">
            <a:off x="844284" y="4744747"/>
            <a:ext cx="3070533" cy="923330"/>
          </a:xfrm>
          <a:prstGeom prst="rect">
            <a:avLst/>
          </a:prstGeom>
          <a:noFill/>
        </p:spPr>
        <p:txBody>
          <a:bodyPr wrap="square" rtlCol="0">
            <a:spAutoFit/>
          </a:bodyPr>
          <a:lstStyle/>
          <a:p>
            <a:r>
              <a:rPr lang="en-US" dirty="0">
                <a:hlinkClick r:id="rId9"/>
              </a:rPr>
              <a:t>CYBILS: Children's and Young Adult Book Lovers Awards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57D8B75E-60B1-A198-2457-64990F588C09}"/>
              </a:ext>
            </a:extLst>
          </p:cNvPr>
          <p:cNvSpPr>
            <a:spLocks noGrp="1"/>
          </p:cNvSpPr>
          <p:nvPr>
            <p:ph type="title"/>
          </p:nvPr>
        </p:nvSpPr>
        <p:spPr/>
        <p:txBody>
          <a:bodyPr/>
          <a:lstStyle/>
          <a:p>
            <a:r>
              <a:rPr lang="en-US" altLang="en-US">
                <a:ea typeface="ＭＳ Ｐゴシック" panose="020B0600070205080204" pitchFamily="34" charset="-128"/>
              </a:rPr>
              <a:t>Review Sources for Librarians </a:t>
            </a:r>
            <a:br>
              <a:rPr lang="en-US" altLang="en-US">
                <a:ea typeface="ＭＳ Ｐゴシック" panose="020B0600070205080204" pitchFamily="34" charset="-128"/>
              </a:rPr>
            </a:br>
            <a:r>
              <a:rPr lang="en-US" altLang="en-US" sz="3000">
                <a:ea typeface="ＭＳ Ｐゴシック" panose="020B0600070205080204" pitchFamily="34" charset="-128"/>
              </a:rPr>
              <a:t>(Numbers 0-6 indicate how many have issued starred review)</a:t>
            </a:r>
          </a:p>
        </p:txBody>
      </p:sp>
      <p:sp>
        <p:nvSpPr>
          <p:cNvPr id="3" name="Content Placeholder 2">
            <a:extLst>
              <a:ext uri="{FF2B5EF4-FFF2-40B4-BE49-F238E27FC236}">
                <a16:creationId xmlns:a16="http://schemas.microsoft.com/office/drawing/2014/main" id="{BAB2FF34-A7C8-D984-7157-D6B5AABBF381}"/>
              </a:ext>
            </a:extLst>
          </p:cNvPr>
          <p:cNvSpPr>
            <a:spLocks noGrp="1"/>
          </p:cNvSpPr>
          <p:nvPr>
            <p:ph idx="1"/>
          </p:nvPr>
        </p:nvSpPr>
        <p:spPr>
          <a:xfrm>
            <a:off x="457200" y="1787525"/>
            <a:ext cx="8016875" cy="3825875"/>
          </a:xfrm>
        </p:spPr>
        <p:txBody>
          <a:bodyPr/>
          <a:lstStyle/>
          <a:p>
            <a:pPr>
              <a:defRPr/>
            </a:pPr>
            <a:r>
              <a:rPr lang="en-US" i="1" dirty="0">
                <a:hlinkClick r:id="rId3"/>
              </a:rPr>
              <a:t>Booklist</a:t>
            </a:r>
            <a:r>
              <a:rPr lang="en-US" i="1" dirty="0"/>
              <a:t> with Book Links from ALA</a:t>
            </a:r>
            <a:endParaRPr lang="en-US" dirty="0"/>
          </a:p>
          <a:p>
            <a:pPr>
              <a:defRPr/>
            </a:pPr>
            <a:r>
              <a:rPr lang="en-US" i="1" dirty="0">
                <a:hlinkClick r:id="rId4"/>
              </a:rPr>
              <a:t>Bulletin of the Center for Children’s Books</a:t>
            </a:r>
            <a:endParaRPr lang="en-US" dirty="0"/>
          </a:p>
          <a:p>
            <a:pPr>
              <a:defRPr/>
            </a:pPr>
            <a:r>
              <a:rPr lang="en-US" i="1" dirty="0">
                <a:hlinkClick r:id="rId5"/>
              </a:rPr>
              <a:t>The Horn Book Magazine</a:t>
            </a:r>
            <a:endParaRPr lang="en-US" dirty="0"/>
          </a:p>
          <a:p>
            <a:pPr>
              <a:defRPr/>
            </a:pPr>
            <a:r>
              <a:rPr lang="en-US" i="1" dirty="0">
                <a:hlinkClick r:id="rId6"/>
              </a:rPr>
              <a:t>Kirkus Reviews</a:t>
            </a:r>
            <a:endParaRPr lang="en-US" dirty="0"/>
          </a:p>
          <a:p>
            <a:pPr>
              <a:defRPr/>
            </a:pPr>
            <a:r>
              <a:rPr lang="en-US" i="1" dirty="0">
                <a:hlinkClick r:id="rId7"/>
              </a:rPr>
              <a:t>School Library Journal</a:t>
            </a:r>
            <a:endParaRPr lang="en-US" dirty="0"/>
          </a:p>
          <a:p>
            <a:pPr>
              <a:defRPr/>
            </a:pPr>
            <a:r>
              <a:rPr lang="en-US" i="1" dirty="0">
                <a:hlinkClick r:id="rId8"/>
              </a:rPr>
              <a:t>Publishers Weekly</a:t>
            </a:r>
            <a:endParaRPr lang="en-US" dirty="0"/>
          </a:p>
          <a:p>
            <a:pPr marL="0" indent="0">
              <a:buFont typeface="Arial" panose="020B0604020202020204" pitchFamily="34" charset="0"/>
              <a:buNone/>
              <a:defRPr/>
            </a:pPr>
            <a:endParaRPr lang="en-US" dirty="0"/>
          </a:p>
        </p:txBody>
      </p:sp>
      <p:sp>
        <p:nvSpPr>
          <p:cNvPr id="19459" name="TextBox 1">
            <a:extLst>
              <a:ext uri="{FF2B5EF4-FFF2-40B4-BE49-F238E27FC236}">
                <a16:creationId xmlns:a16="http://schemas.microsoft.com/office/drawing/2014/main" id="{93ABFAAB-1603-BE90-0921-29D9899AB232}"/>
              </a:ext>
            </a:extLst>
          </p:cNvPr>
          <p:cNvSpPr txBox="1">
            <a:spLocks noChangeArrowheads="1"/>
          </p:cNvSpPr>
          <p:nvPr/>
        </p:nvSpPr>
        <p:spPr bwMode="auto">
          <a:xfrm>
            <a:off x="5857875" y="3330574"/>
            <a:ext cx="2828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hlinkClick r:id="rId9"/>
              </a:rPr>
              <a:t>2023 ALA Notable Children's Books</a:t>
            </a:r>
            <a:endParaRPr lang="en-US" altLang="en-US" sz="1800" dirty="0">
              <a:latin typeface="Arial" panose="020B0604020202020204" pitchFamily="34" charset="0"/>
            </a:endParaRPr>
          </a:p>
        </p:txBody>
      </p:sp>
      <p:sp>
        <p:nvSpPr>
          <p:cNvPr id="19460" name="TextBox 3">
            <a:extLst>
              <a:ext uri="{FF2B5EF4-FFF2-40B4-BE49-F238E27FC236}">
                <a16:creationId xmlns:a16="http://schemas.microsoft.com/office/drawing/2014/main" id="{5FB6C7CF-72C4-60A5-8E0C-568E3A317FE6}"/>
              </a:ext>
            </a:extLst>
          </p:cNvPr>
          <p:cNvSpPr txBox="1">
            <a:spLocks noChangeArrowheads="1"/>
          </p:cNvSpPr>
          <p:nvPr/>
        </p:nvSpPr>
        <p:spPr bwMode="auto">
          <a:xfrm>
            <a:off x="6000750" y="4040188"/>
            <a:ext cx="33464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panose="020B0604020202020204" pitchFamily="34" charset="0"/>
              </a:rPr>
              <a:t>Younger Readers</a:t>
            </a:r>
            <a:r>
              <a:rPr lang="en-US" altLang="en-US" sz="1800" dirty="0">
                <a:latin typeface="Arial" panose="020B0604020202020204" pitchFamily="34" charset="0"/>
              </a:rPr>
              <a:t> – Preschool-grade 2 (age 7), including easy-to-read books; </a:t>
            </a:r>
            <a:r>
              <a:rPr lang="en-US" altLang="en-US" sz="1800" b="1" dirty="0">
                <a:latin typeface="Arial" panose="020B0604020202020204" pitchFamily="34" charset="0"/>
              </a:rPr>
              <a:t>Middle Readers</a:t>
            </a:r>
            <a:r>
              <a:rPr lang="en-US" altLang="en-US" sz="1800" dirty="0">
                <a:latin typeface="Arial" panose="020B0604020202020204" pitchFamily="34" charset="0"/>
              </a:rPr>
              <a:t> – Grades 3-5, ages 8-10; </a:t>
            </a:r>
            <a:r>
              <a:rPr lang="en-US" altLang="en-US" sz="1800" b="1" dirty="0">
                <a:latin typeface="Arial" panose="020B0604020202020204" pitchFamily="34" charset="0"/>
              </a:rPr>
              <a:t>Older Readers</a:t>
            </a:r>
            <a:r>
              <a:rPr lang="en-US" altLang="en-US" sz="1800" dirty="0">
                <a:latin typeface="Arial" panose="020B0604020202020204" pitchFamily="34" charset="0"/>
              </a:rPr>
              <a:t> – Grades 6-8, ages 11-14; </a:t>
            </a:r>
            <a:r>
              <a:rPr lang="en-US" altLang="en-US" sz="1800" b="1" dirty="0">
                <a:latin typeface="Arial" panose="020B0604020202020204" pitchFamily="34" charset="0"/>
              </a:rPr>
              <a:t>All Ages</a:t>
            </a:r>
            <a:r>
              <a:rPr lang="en-US" altLang="en-US" sz="1800" dirty="0">
                <a:latin typeface="Arial" panose="020B0604020202020204" pitchFamily="34" charset="0"/>
              </a:rPr>
              <a:t> – Has appeal and interest for children in all of the above age ranges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07AC-DF36-7095-6019-186E2B55247F}"/>
              </a:ext>
            </a:extLst>
          </p:cNvPr>
          <p:cNvSpPr>
            <a:spLocks noGrp="1"/>
          </p:cNvSpPr>
          <p:nvPr>
            <p:ph type="title"/>
          </p:nvPr>
        </p:nvSpPr>
        <p:spPr/>
        <p:txBody>
          <a:bodyPr/>
          <a:lstStyle/>
          <a:p>
            <a:r>
              <a:rPr lang="en-US" dirty="0"/>
              <a:t>Professional Books – All Authors plan to be here on Saturday </a:t>
            </a:r>
          </a:p>
        </p:txBody>
      </p:sp>
      <p:pic>
        <p:nvPicPr>
          <p:cNvPr id="4" name="Picture 3">
            <a:extLst>
              <a:ext uri="{FF2B5EF4-FFF2-40B4-BE49-F238E27FC236}">
                <a16:creationId xmlns:a16="http://schemas.microsoft.com/office/drawing/2014/main" id="{24ED5D5A-AE20-4D0F-379A-EAD8E2F1C403}"/>
              </a:ext>
            </a:extLst>
          </p:cNvPr>
          <p:cNvPicPr>
            <a:picLocks noChangeAspect="1"/>
          </p:cNvPicPr>
          <p:nvPr/>
        </p:nvPicPr>
        <p:blipFill>
          <a:blip r:embed="rId3"/>
          <a:stretch>
            <a:fillRect/>
          </a:stretch>
        </p:blipFill>
        <p:spPr>
          <a:xfrm>
            <a:off x="457200" y="1645920"/>
            <a:ext cx="2582599" cy="3877056"/>
          </a:xfrm>
          <a:prstGeom prst="rect">
            <a:avLst/>
          </a:prstGeom>
        </p:spPr>
      </p:pic>
      <p:pic>
        <p:nvPicPr>
          <p:cNvPr id="5" name="Picture 4">
            <a:extLst>
              <a:ext uri="{FF2B5EF4-FFF2-40B4-BE49-F238E27FC236}">
                <a16:creationId xmlns:a16="http://schemas.microsoft.com/office/drawing/2014/main" id="{25FF5B01-ACAD-E794-578D-13D8FD4C2CDA}"/>
              </a:ext>
            </a:extLst>
          </p:cNvPr>
          <p:cNvPicPr>
            <a:picLocks noChangeAspect="1"/>
          </p:cNvPicPr>
          <p:nvPr/>
        </p:nvPicPr>
        <p:blipFill>
          <a:blip r:embed="rId4"/>
          <a:stretch>
            <a:fillRect/>
          </a:stretch>
        </p:blipFill>
        <p:spPr>
          <a:xfrm>
            <a:off x="3244850" y="1485900"/>
            <a:ext cx="2654300" cy="3886200"/>
          </a:xfrm>
          <a:prstGeom prst="rect">
            <a:avLst/>
          </a:prstGeom>
        </p:spPr>
      </p:pic>
      <p:pic>
        <p:nvPicPr>
          <p:cNvPr id="6" name="Picture 5">
            <a:extLst>
              <a:ext uri="{FF2B5EF4-FFF2-40B4-BE49-F238E27FC236}">
                <a16:creationId xmlns:a16="http://schemas.microsoft.com/office/drawing/2014/main" id="{32CCF014-0D35-FC6A-E83D-568B8614E353}"/>
              </a:ext>
            </a:extLst>
          </p:cNvPr>
          <p:cNvPicPr>
            <a:picLocks noChangeAspect="1"/>
          </p:cNvPicPr>
          <p:nvPr/>
        </p:nvPicPr>
        <p:blipFill>
          <a:blip r:embed="rId5"/>
          <a:stretch>
            <a:fillRect/>
          </a:stretch>
        </p:blipFill>
        <p:spPr>
          <a:xfrm>
            <a:off x="6104201" y="1971675"/>
            <a:ext cx="2913888" cy="3551301"/>
          </a:xfrm>
          <a:prstGeom prst="rect">
            <a:avLst/>
          </a:prstGeom>
        </p:spPr>
      </p:pic>
    </p:spTree>
    <p:extLst>
      <p:ext uri="{BB962C8B-B14F-4D97-AF65-F5344CB8AC3E}">
        <p14:creationId xmlns:p14="http://schemas.microsoft.com/office/powerpoint/2010/main" val="3856309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CB5D48B-7FB9-5FAB-A96A-027ED5F9DFF6}"/>
              </a:ext>
            </a:extLst>
          </p:cNvPr>
          <p:cNvSpPr>
            <a:spLocks noGrp="1"/>
          </p:cNvSpPr>
          <p:nvPr>
            <p:ph type="title"/>
          </p:nvPr>
        </p:nvSpPr>
        <p:spPr>
          <a:xfrm>
            <a:off x="457200" y="455613"/>
            <a:ext cx="8229600" cy="1143000"/>
          </a:xfrm>
        </p:spPr>
        <p:txBody>
          <a:bodyPr/>
          <a:lstStyle/>
          <a:p>
            <a:r>
              <a:rPr lang="en-US" altLang="en-US" dirty="0">
                <a:ea typeface="ＭＳ Ｐゴシック" panose="020B0600070205080204" pitchFamily="34" charset="-128"/>
              </a:rPr>
              <a:t>Folk Literature – Mac Barnett &amp; Jon Klassen</a:t>
            </a:r>
          </a:p>
        </p:txBody>
      </p:sp>
      <p:pic>
        <p:nvPicPr>
          <p:cNvPr id="3" name="Picture 2">
            <a:extLst>
              <a:ext uri="{FF2B5EF4-FFF2-40B4-BE49-F238E27FC236}">
                <a16:creationId xmlns:a16="http://schemas.microsoft.com/office/drawing/2014/main" id="{750254F1-8C23-2076-8796-08EFF0CC59AF}"/>
              </a:ext>
            </a:extLst>
          </p:cNvPr>
          <p:cNvPicPr>
            <a:picLocks noChangeAspect="1"/>
          </p:cNvPicPr>
          <p:nvPr/>
        </p:nvPicPr>
        <p:blipFill>
          <a:blip r:embed="rId3"/>
          <a:stretch>
            <a:fillRect/>
          </a:stretch>
        </p:blipFill>
        <p:spPr>
          <a:xfrm>
            <a:off x="2508504" y="1737360"/>
            <a:ext cx="3797808" cy="4882896"/>
          </a:xfrm>
          <a:prstGeom prst="rect">
            <a:avLst/>
          </a:prstGeom>
        </p:spPr>
      </p:pic>
      <p:sp>
        <p:nvSpPr>
          <p:cNvPr id="4" name="TextBox 3">
            <a:extLst>
              <a:ext uri="{FF2B5EF4-FFF2-40B4-BE49-F238E27FC236}">
                <a16:creationId xmlns:a16="http://schemas.microsoft.com/office/drawing/2014/main" id="{907A5FF3-1EA1-06E1-4D78-6B5761A1E3E2}"/>
              </a:ext>
            </a:extLst>
          </p:cNvPr>
          <p:cNvSpPr txBox="1"/>
          <p:nvPr/>
        </p:nvSpPr>
        <p:spPr>
          <a:xfrm>
            <a:off x="6748272" y="4590288"/>
            <a:ext cx="2103120" cy="923330"/>
          </a:xfrm>
          <a:prstGeom prst="rect">
            <a:avLst/>
          </a:prstGeom>
          <a:noFill/>
        </p:spPr>
        <p:txBody>
          <a:bodyPr wrap="square" rtlCol="0">
            <a:spAutoFit/>
          </a:bodyPr>
          <a:lstStyle/>
          <a:p>
            <a:r>
              <a:rPr lang="en-US" dirty="0">
                <a:hlinkClick r:id="rId4"/>
              </a:rPr>
              <a:t>8 min. Barnes &amp; Noble Read Aloud by authors</a:t>
            </a:r>
            <a:endParaRPr lang="en-US" dirty="0"/>
          </a:p>
        </p:txBody>
      </p:sp>
      <p:sp>
        <p:nvSpPr>
          <p:cNvPr id="5" name="TextBox 4">
            <a:extLst>
              <a:ext uri="{FF2B5EF4-FFF2-40B4-BE49-F238E27FC236}">
                <a16:creationId xmlns:a16="http://schemas.microsoft.com/office/drawing/2014/main" id="{704CCF73-7323-3FC0-AC0F-CD4690AAA4FE}"/>
              </a:ext>
            </a:extLst>
          </p:cNvPr>
          <p:cNvSpPr txBox="1"/>
          <p:nvPr/>
        </p:nvSpPr>
        <p:spPr>
          <a:xfrm>
            <a:off x="6821424" y="5961888"/>
            <a:ext cx="1700784" cy="369332"/>
          </a:xfrm>
          <a:prstGeom prst="rect">
            <a:avLst/>
          </a:prstGeom>
          <a:noFill/>
        </p:spPr>
        <p:txBody>
          <a:bodyPr wrap="square" rtlCol="0">
            <a:spAutoFit/>
          </a:bodyPr>
          <a:lstStyle/>
          <a:p>
            <a:r>
              <a:rPr lang="en-US" dirty="0"/>
              <a:t>Oct. 18, 2022</a:t>
            </a:r>
          </a:p>
        </p:txBody>
      </p:sp>
      <p:sp>
        <p:nvSpPr>
          <p:cNvPr id="2" name="TextBox 1">
            <a:extLst>
              <a:ext uri="{FF2B5EF4-FFF2-40B4-BE49-F238E27FC236}">
                <a16:creationId xmlns:a16="http://schemas.microsoft.com/office/drawing/2014/main" id="{02AA3D30-4B9F-D80B-AD8F-E47FD8B58B35}"/>
              </a:ext>
            </a:extLst>
          </p:cNvPr>
          <p:cNvSpPr txBox="1"/>
          <p:nvPr/>
        </p:nvSpPr>
        <p:spPr>
          <a:xfrm>
            <a:off x="6748272" y="3115196"/>
            <a:ext cx="1572768" cy="923330"/>
          </a:xfrm>
          <a:prstGeom prst="rect">
            <a:avLst/>
          </a:prstGeom>
          <a:noFill/>
        </p:spPr>
        <p:txBody>
          <a:bodyPr wrap="square" rtlCol="0">
            <a:spAutoFit/>
          </a:bodyPr>
          <a:lstStyle/>
          <a:p>
            <a:r>
              <a:rPr lang="en-US" dirty="0">
                <a:hlinkClick r:id="rId5"/>
              </a:rPr>
              <a:t>1 min. intro from Scholastic</a:t>
            </a:r>
            <a:endParaRPr lang="en-US" dirty="0"/>
          </a:p>
        </p:txBody>
      </p:sp>
      <p:sp>
        <p:nvSpPr>
          <p:cNvPr id="6" name="TextBox 5">
            <a:extLst>
              <a:ext uri="{FF2B5EF4-FFF2-40B4-BE49-F238E27FC236}">
                <a16:creationId xmlns:a16="http://schemas.microsoft.com/office/drawing/2014/main" id="{2D37B1BE-2C9B-FAE1-9214-05C96D3AE46B}"/>
              </a:ext>
            </a:extLst>
          </p:cNvPr>
          <p:cNvSpPr txBox="1"/>
          <p:nvPr/>
        </p:nvSpPr>
        <p:spPr>
          <a:xfrm>
            <a:off x="457200" y="1920240"/>
            <a:ext cx="1773936" cy="2031325"/>
          </a:xfrm>
          <a:prstGeom prst="rect">
            <a:avLst/>
          </a:prstGeom>
          <a:noFill/>
        </p:spPr>
        <p:txBody>
          <a:bodyPr wrap="square" rtlCol="0">
            <a:spAutoFit/>
          </a:bodyPr>
          <a:lstStyle/>
          <a:p>
            <a:r>
              <a:rPr lang="en-US" dirty="0"/>
              <a:t>10 minute Audible from Weston Woods ($2.98) Awarded a 2023 Odyssey Honor</a:t>
            </a:r>
          </a:p>
        </p:txBody>
      </p:sp>
      <p:pic>
        <p:nvPicPr>
          <p:cNvPr id="13" name="Picture 12">
            <a:extLst>
              <a:ext uri="{FF2B5EF4-FFF2-40B4-BE49-F238E27FC236}">
                <a16:creationId xmlns:a16="http://schemas.microsoft.com/office/drawing/2014/main" id="{79F394FE-C2E1-3637-1D13-625E469F452A}"/>
              </a:ext>
            </a:extLst>
          </p:cNvPr>
          <p:cNvPicPr>
            <a:picLocks noChangeAspect="1"/>
          </p:cNvPicPr>
          <p:nvPr/>
        </p:nvPicPr>
        <p:blipFill>
          <a:blip r:embed="rId6"/>
          <a:stretch>
            <a:fillRect/>
          </a:stretch>
        </p:blipFill>
        <p:spPr>
          <a:xfrm>
            <a:off x="863092" y="3951565"/>
            <a:ext cx="1368044" cy="1368044"/>
          </a:xfrm>
          <a:prstGeom prst="rect">
            <a:avLst/>
          </a:prstGeom>
        </p:spPr>
      </p:pic>
      <p:pic>
        <p:nvPicPr>
          <p:cNvPr id="7" name="Picture 6">
            <a:extLst>
              <a:ext uri="{FF2B5EF4-FFF2-40B4-BE49-F238E27FC236}">
                <a16:creationId xmlns:a16="http://schemas.microsoft.com/office/drawing/2014/main" id="{8B21E8EB-F471-BDF4-3F18-9183D67D1C68}"/>
              </a:ext>
            </a:extLst>
          </p:cNvPr>
          <p:cNvPicPr>
            <a:picLocks noChangeAspect="1"/>
          </p:cNvPicPr>
          <p:nvPr/>
        </p:nvPicPr>
        <p:blipFill>
          <a:blip r:embed="rId7"/>
          <a:stretch>
            <a:fillRect/>
          </a:stretch>
        </p:blipFill>
        <p:spPr>
          <a:xfrm>
            <a:off x="7914079" y="1213155"/>
            <a:ext cx="977900" cy="977900"/>
          </a:xfrm>
          <a:prstGeom prst="rect">
            <a:avLst/>
          </a:prstGeom>
        </p:spPr>
      </p:pic>
      <p:sp>
        <p:nvSpPr>
          <p:cNvPr id="8" name="TextBox 7">
            <a:extLst>
              <a:ext uri="{FF2B5EF4-FFF2-40B4-BE49-F238E27FC236}">
                <a16:creationId xmlns:a16="http://schemas.microsoft.com/office/drawing/2014/main" id="{AAE0419A-5B13-8D16-CDC7-2960C416BE85}"/>
              </a:ext>
            </a:extLst>
          </p:cNvPr>
          <p:cNvSpPr txBox="1"/>
          <p:nvPr/>
        </p:nvSpPr>
        <p:spPr>
          <a:xfrm>
            <a:off x="7955122" y="2150375"/>
            <a:ext cx="1188878" cy="923330"/>
          </a:xfrm>
          <a:prstGeom prst="rect">
            <a:avLst/>
          </a:prstGeom>
          <a:noFill/>
        </p:spPr>
        <p:txBody>
          <a:bodyPr wrap="square" rtlCol="0">
            <a:spAutoFit/>
          </a:bodyPr>
          <a:lstStyle/>
          <a:p>
            <a:r>
              <a:rPr lang="en-US" dirty="0"/>
              <a:t>ALA Notable Younger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B7AA-590C-0BC2-AA00-57EE708D8D6B}"/>
              </a:ext>
            </a:extLst>
          </p:cNvPr>
          <p:cNvSpPr>
            <a:spLocks noGrp="1"/>
          </p:cNvSpPr>
          <p:nvPr>
            <p:ph type="title"/>
          </p:nvPr>
        </p:nvSpPr>
        <p:spPr/>
        <p:txBody>
          <a:bodyPr/>
          <a:lstStyle/>
          <a:p>
            <a:r>
              <a:rPr lang="en-US" dirty="0"/>
              <a:t>Fairy Tale Literature</a:t>
            </a:r>
          </a:p>
        </p:txBody>
      </p:sp>
      <p:pic>
        <p:nvPicPr>
          <p:cNvPr id="5" name="Picture 4">
            <a:extLst>
              <a:ext uri="{FF2B5EF4-FFF2-40B4-BE49-F238E27FC236}">
                <a16:creationId xmlns:a16="http://schemas.microsoft.com/office/drawing/2014/main" id="{EAC8D930-E412-EB03-6A7C-E98FBCF30945}"/>
              </a:ext>
            </a:extLst>
          </p:cNvPr>
          <p:cNvPicPr>
            <a:picLocks noChangeAspect="1"/>
          </p:cNvPicPr>
          <p:nvPr/>
        </p:nvPicPr>
        <p:blipFill>
          <a:blip r:embed="rId3"/>
          <a:stretch>
            <a:fillRect/>
          </a:stretch>
        </p:blipFill>
        <p:spPr>
          <a:xfrm>
            <a:off x="457200" y="1071540"/>
            <a:ext cx="4294094" cy="5511822"/>
          </a:xfrm>
          <a:prstGeom prst="rect">
            <a:avLst/>
          </a:prstGeom>
        </p:spPr>
      </p:pic>
      <p:sp>
        <p:nvSpPr>
          <p:cNvPr id="7" name="TextBox 6">
            <a:extLst>
              <a:ext uri="{FF2B5EF4-FFF2-40B4-BE49-F238E27FC236}">
                <a16:creationId xmlns:a16="http://schemas.microsoft.com/office/drawing/2014/main" id="{0C95BCB5-0290-11B2-B555-F3FA11BC551C}"/>
              </a:ext>
            </a:extLst>
          </p:cNvPr>
          <p:cNvSpPr txBox="1"/>
          <p:nvPr/>
        </p:nvSpPr>
        <p:spPr>
          <a:xfrm>
            <a:off x="6006353" y="2994212"/>
            <a:ext cx="2680447" cy="369332"/>
          </a:xfrm>
          <a:prstGeom prst="rect">
            <a:avLst/>
          </a:prstGeom>
          <a:noFill/>
        </p:spPr>
        <p:txBody>
          <a:bodyPr wrap="square" rtlCol="0">
            <a:spAutoFit/>
          </a:bodyPr>
          <a:lstStyle/>
          <a:p>
            <a:r>
              <a:rPr lang="en-US" dirty="0">
                <a:hlinkClick r:id="rId4"/>
              </a:rPr>
              <a:t>Chronicle Books</a:t>
            </a:r>
            <a:endParaRPr lang="en-US" dirty="0"/>
          </a:p>
        </p:txBody>
      </p:sp>
      <p:sp>
        <p:nvSpPr>
          <p:cNvPr id="4" name="TextBox 3">
            <a:extLst>
              <a:ext uri="{FF2B5EF4-FFF2-40B4-BE49-F238E27FC236}">
                <a16:creationId xmlns:a16="http://schemas.microsoft.com/office/drawing/2014/main" id="{C56DE136-0D4A-2907-9FE9-CA95EB18FC17}"/>
              </a:ext>
            </a:extLst>
          </p:cNvPr>
          <p:cNvSpPr txBox="1"/>
          <p:nvPr/>
        </p:nvSpPr>
        <p:spPr>
          <a:xfrm>
            <a:off x="4901184" y="5383033"/>
            <a:ext cx="4095993" cy="1200329"/>
          </a:xfrm>
          <a:prstGeom prst="rect">
            <a:avLst/>
          </a:prstGeom>
          <a:noFill/>
        </p:spPr>
        <p:txBody>
          <a:bodyPr wrap="none" rtlCol="0">
            <a:spAutoFit/>
          </a:bodyPr>
          <a:lstStyle/>
          <a:p>
            <a:r>
              <a:rPr lang="en-US" dirty="0"/>
              <a:t>Chronicle Produced an activity kit </a:t>
            </a:r>
          </a:p>
          <a:p>
            <a:r>
              <a:rPr lang="en-US" dirty="0"/>
              <a:t>When the book came out.  Contact</a:t>
            </a:r>
          </a:p>
          <a:p>
            <a:r>
              <a:rPr lang="en-US" dirty="0"/>
              <a:t>Me for a copy.  It looks like it is no</a:t>
            </a:r>
          </a:p>
          <a:p>
            <a:r>
              <a:rPr lang="en-US" dirty="0"/>
              <a:t>Longer available at </a:t>
            </a:r>
            <a:r>
              <a:rPr lang="en-US" dirty="0" err="1"/>
              <a:t>chroniclekids.com</a:t>
            </a:r>
            <a:endParaRPr lang="en-US" dirty="0"/>
          </a:p>
        </p:txBody>
      </p:sp>
      <p:pic>
        <p:nvPicPr>
          <p:cNvPr id="3" name="Picture 2">
            <a:extLst>
              <a:ext uri="{FF2B5EF4-FFF2-40B4-BE49-F238E27FC236}">
                <a16:creationId xmlns:a16="http://schemas.microsoft.com/office/drawing/2014/main" id="{0C7B2E4D-D3CA-1013-F75E-1191C8088D7A}"/>
              </a:ext>
            </a:extLst>
          </p:cNvPr>
          <p:cNvPicPr>
            <a:picLocks noChangeAspect="1"/>
          </p:cNvPicPr>
          <p:nvPr/>
        </p:nvPicPr>
        <p:blipFill>
          <a:blip r:embed="rId5"/>
          <a:stretch>
            <a:fillRect/>
          </a:stretch>
        </p:blipFill>
        <p:spPr>
          <a:xfrm>
            <a:off x="4817475" y="2940050"/>
            <a:ext cx="977900" cy="977900"/>
          </a:xfrm>
          <a:prstGeom prst="rect">
            <a:avLst/>
          </a:prstGeom>
        </p:spPr>
      </p:pic>
      <p:sp>
        <p:nvSpPr>
          <p:cNvPr id="6" name="TextBox 5">
            <a:extLst>
              <a:ext uri="{FF2B5EF4-FFF2-40B4-BE49-F238E27FC236}">
                <a16:creationId xmlns:a16="http://schemas.microsoft.com/office/drawing/2014/main" id="{34B26190-5F9E-C5DD-6B98-E399D648EAFF}"/>
              </a:ext>
            </a:extLst>
          </p:cNvPr>
          <p:cNvSpPr txBox="1"/>
          <p:nvPr/>
        </p:nvSpPr>
        <p:spPr>
          <a:xfrm>
            <a:off x="4817475" y="4169664"/>
            <a:ext cx="1188878" cy="923330"/>
          </a:xfrm>
          <a:prstGeom prst="rect">
            <a:avLst/>
          </a:prstGeom>
          <a:noFill/>
        </p:spPr>
        <p:txBody>
          <a:bodyPr wrap="square" rtlCol="0">
            <a:spAutoFit/>
          </a:bodyPr>
          <a:lstStyle/>
          <a:p>
            <a:r>
              <a:rPr lang="en-US" dirty="0"/>
              <a:t>ALA Notable Younger</a:t>
            </a:r>
          </a:p>
        </p:txBody>
      </p:sp>
    </p:spTree>
    <p:extLst>
      <p:ext uri="{BB962C8B-B14F-4D97-AF65-F5344CB8AC3E}">
        <p14:creationId xmlns:p14="http://schemas.microsoft.com/office/powerpoint/2010/main" val="4157318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8">
            <a:extLst>
              <a:ext uri="{FF2B5EF4-FFF2-40B4-BE49-F238E27FC236}">
                <a16:creationId xmlns:a16="http://schemas.microsoft.com/office/drawing/2014/main" id="{799DA838-88A4-946A-E99A-41BD65FCE3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3606800"/>
            <a:ext cx="328295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1">
            <a:hlinkClick r:id="rId4"/>
            <a:extLst>
              <a:ext uri="{FF2B5EF4-FFF2-40B4-BE49-F238E27FC236}">
                <a16:creationId xmlns:a16="http://schemas.microsoft.com/office/drawing/2014/main" id="{317318C2-1F54-919B-FCBB-321C7A1BB42F}"/>
              </a:ext>
            </a:extLst>
          </p:cNvPr>
          <p:cNvSpPr txBox="1">
            <a:spLocks noChangeArrowheads="1"/>
          </p:cNvSpPr>
          <p:nvPr/>
        </p:nvSpPr>
        <p:spPr bwMode="auto">
          <a:xfrm>
            <a:off x="984250" y="328613"/>
            <a:ext cx="485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C</a:t>
            </a:r>
            <a:r>
              <a:rPr lang="en-US" altLang="en-US" sz="1800" b="1">
                <a:latin typeface="Arial" panose="020B0604020202020204" pitchFamily="34" charset="0"/>
              </a:rPr>
              <a:t>COLORADO LIBRARIES</a:t>
            </a:r>
          </a:p>
          <a:p>
            <a:pPr>
              <a:spcBef>
                <a:spcPct val="0"/>
              </a:spcBef>
              <a:buFontTx/>
              <a:buNone/>
            </a:pPr>
            <a:r>
              <a:rPr lang="en-US" altLang="en-US" sz="1800" b="1">
                <a:latin typeface="Arial" panose="020B0604020202020204" pitchFamily="34" charset="0"/>
              </a:rPr>
              <a:t>FOR</a:t>
            </a:r>
          </a:p>
          <a:p>
            <a:pPr>
              <a:spcBef>
                <a:spcPct val="0"/>
              </a:spcBef>
              <a:buFontTx/>
              <a:buNone/>
            </a:pPr>
            <a:r>
              <a:rPr lang="en-US" altLang="en-US" sz="1800" b="1">
                <a:latin typeface="Arial" panose="020B0604020202020204" pitchFamily="34" charset="0"/>
              </a:rPr>
              <a:t>EARLY LITERACY</a:t>
            </a:r>
          </a:p>
          <a:p>
            <a:pPr>
              <a:spcBef>
                <a:spcPct val="0"/>
              </a:spcBef>
              <a:buFontTx/>
              <a:buNone/>
            </a:pPr>
            <a:endParaRPr lang="en-US" altLang="en-US" sz="1800">
              <a:latin typeface="Arial" panose="020B0604020202020204" pitchFamily="34" charset="0"/>
            </a:endParaRPr>
          </a:p>
        </p:txBody>
      </p:sp>
      <p:sp>
        <p:nvSpPr>
          <p:cNvPr id="33795" name="TextBox 2">
            <a:hlinkClick r:id="rId4"/>
            <a:extLst>
              <a:ext uri="{FF2B5EF4-FFF2-40B4-BE49-F238E27FC236}">
                <a16:creationId xmlns:a16="http://schemas.microsoft.com/office/drawing/2014/main" id="{EAF74B90-A182-0366-5FA7-511392966458}"/>
              </a:ext>
            </a:extLst>
          </p:cNvPr>
          <p:cNvSpPr txBox="1">
            <a:spLocks noChangeArrowheads="1"/>
          </p:cNvSpPr>
          <p:nvPr/>
        </p:nvSpPr>
        <p:spPr bwMode="auto">
          <a:xfrm>
            <a:off x="4176713" y="4775200"/>
            <a:ext cx="26479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hlinkClick r:id="rId5" tooltip="CLEL BELL WEBSITE"/>
              </a:rPr>
              <a:t>2023 shortlists</a:t>
            </a:r>
            <a:endParaRPr lang="en-US" altLang="en-US" sz="1800" dirty="0">
              <a:latin typeface="Arial" panose="020B0604020202020204" pitchFamily="34" charset="0"/>
              <a:hlinkClick r:id="rId6" tooltip="CLEL BELL WEBSITE"/>
            </a:endParaRPr>
          </a:p>
          <a:p>
            <a:pPr>
              <a:spcBef>
                <a:spcPct val="0"/>
              </a:spcBef>
              <a:buFontTx/>
              <a:buNone/>
            </a:pPr>
            <a:r>
              <a:rPr lang="en-US" altLang="en-US" sz="1800" dirty="0">
                <a:latin typeface="Arial" panose="020B0604020202020204" pitchFamily="34" charset="0"/>
                <a:hlinkClick r:id="rId6" tooltip="CLEL BELL WEBSITE"/>
              </a:rPr>
              <a:t>READ</a:t>
            </a:r>
          </a:p>
          <a:p>
            <a:pPr>
              <a:spcBef>
                <a:spcPct val="0"/>
              </a:spcBef>
              <a:buFontTx/>
              <a:buNone/>
            </a:pPr>
            <a:r>
              <a:rPr lang="en-US" altLang="en-US" sz="1800" dirty="0">
                <a:latin typeface="Arial" panose="020B0604020202020204" pitchFamily="34" charset="0"/>
                <a:hlinkClick r:id="rId6" tooltip="CLEL BELL WEBSITE"/>
              </a:rPr>
              <a:t>WRITE</a:t>
            </a:r>
          </a:p>
          <a:p>
            <a:pPr>
              <a:spcBef>
                <a:spcPct val="0"/>
              </a:spcBef>
              <a:buFontTx/>
              <a:buNone/>
            </a:pPr>
            <a:r>
              <a:rPr lang="en-US" altLang="en-US" sz="1800" dirty="0">
                <a:latin typeface="Arial" panose="020B0604020202020204" pitchFamily="34" charset="0"/>
                <a:hlinkClick r:id="rId6" tooltip="CLEL BELL WEBSITE"/>
              </a:rPr>
              <a:t>SING</a:t>
            </a:r>
          </a:p>
          <a:p>
            <a:pPr>
              <a:spcBef>
                <a:spcPct val="0"/>
              </a:spcBef>
              <a:buFontTx/>
              <a:buNone/>
            </a:pPr>
            <a:r>
              <a:rPr lang="en-US" altLang="en-US" sz="1800" dirty="0">
                <a:latin typeface="Arial" panose="020B0604020202020204" pitchFamily="34" charset="0"/>
                <a:hlinkClick r:id="rId6" tooltip="CLEL BELL WEBSITE"/>
              </a:rPr>
              <a:t>TALK</a:t>
            </a:r>
          </a:p>
          <a:p>
            <a:pPr>
              <a:spcBef>
                <a:spcPct val="0"/>
              </a:spcBef>
              <a:buFontTx/>
              <a:buNone/>
            </a:pPr>
            <a:r>
              <a:rPr lang="en-US" altLang="en-US" sz="1800" dirty="0">
                <a:latin typeface="Arial" panose="020B0604020202020204" pitchFamily="34" charset="0"/>
                <a:hlinkClick r:id="rId6" tooltip="CLEL BELL WEBSITE"/>
              </a:rPr>
              <a:t>PLAY</a:t>
            </a:r>
            <a:endParaRPr lang="en-US" altLang="en-US" sz="1800" dirty="0">
              <a:latin typeface="Arial" panose="020B0604020202020204" pitchFamily="34" charset="0"/>
            </a:endParaRPr>
          </a:p>
        </p:txBody>
      </p:sp>
      <p:sp>
        <p:nvSpPr>
          <p:cNvPr id="33797" name="TextBox 2">
            <a:extLst>
              <a:ext uri="{FF2B5EF4-FFF2-40B4-BE49-F238E27FC236}">
                <a16:creationId xmlns:a16="http://schemas.microsoft.com/office/drawing/2014/main" id="{168FF559-6E1C-89A9-96FE-1E99461EA22C}"/>
              </a:ext>
            </a:extLst>
          </p:cNvPr>
          <p:cNvSpPr txBox="1">
            <a:spLocks noChangeArrowheads="1"/>
          </p:cNvSpPr>
          <p:nvPr/>
        </p:nvSpPr>
        <p:spPr bwMode="auto">
          <a:xfrm>
            <a:off x="7329488" y="3328988"/>
            <a:ext cx="2012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Write</a:t>
            </a:r>
          </a:p>
        </p:txBody>
      </p:sp>
      <p:sp>
        <p:nvSpPr>
          <p:cNvPr id="33799" name="TextBox 4">
            <a:extLst>
              <a:ext uri="{FF2B5EF4-FFF2-40B4-BE49-F238E27FC236}">
                <a16:creationId xmlns:a16="http://schemas.microsoft.com/office/drawing/2014/main" id="{77F5356A-C839-AC17-EB7B-13B6E9A57E39}"/>
              </a:ext>
            </a:extLst>
          </p:cNvPr>
          <p:cNvSpPr txBox="1">
            <a:spLocks noChangeArrowheads="1"/>
          </p:cNvSpPr>
          <p:nvPr/>
        </p:nvSpPr>
        <p:spPr bwMode="auto">
          <a:xfrm>
            <a:off x="1116013" y="5815013"/>
            <a:ext cx="1408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rPr>
              <a:t>Read</a:t>
            </a:r>
          </a:p>
        </p:txBody>
      </p:sp>
      <p:pic>
        <p:nvPicPr>
          <p:cNvPr id="2" name="Picture 1">
            <a:extLst>
              <a:ext uri="{FF2B5EF4-FFF2-40B4-BE49-F238E27FC236}">
                <a16:creationId xmlns:a16="http://schemas.microsoft.com/office/drawing/2014/main" id="{064BA362-67E8-E920-DB6C-FEB8AD5D9005}"/>
              </a:ext>
            </a:extLst>
          </p:cNvPr>
          <p:cNvPicPr>
            <a:picLocks noChangeAspect="1"/>
          </p:cNvPicPr>
          <p:nvPr/>
        </p:nvPicPr>
        <p:blipFill>
          <a:blip r:embed="rId7"/>
          <a:stretch>
            <a:fillRect/>
          </a:stretch>
        </p:blipFill>
        <p:spPr>
          <a:xfrm>
            <a:off x="4572000" y="135834"/>
            <a:ext cx="2494757" cy="3470966"/>
          </a:xfrm>
          <a:prstGeom prst="rect">
            <a:avLst/>
          </a:prstGeom>
        </p:spPr>
      </p:pic>
      <p:pic>
        <p:nvPicPr>
          <p:cNvPr id="3" name="Picture 2">
            <a:extLst>
              <a:ext uri="{FF2B5EF4-FFF2-40B4-BE49-F238E27FC236}">
                <a16:creationId xmlns:a16="http://schemas.microsoft.com/office/drawing/2014/main" id="{A6E0D3CF-2159-CAE8-1F4B-BBB70216B923}"/>
              </a:ext>
            </a:extLst>
          </p:cNvPr>
          <p:cNvPicPr>
            <a:picLocks noChangeAspect="1"/>
          </p:cNvPicPr>
          <p:nvPr/>
        </p:nvPicPr>
        <p:blipFill>
          <a:blip r:embed="rId8"/>
          <a:stretch>
            <a:fillRect/>
          </a:stretch>
        </p:blipFill>
        <p:spPr>
          <a:xfrm>
            <a:off x="419704" y="1503544"/>
            <a:ext cx="3163888" cy="402077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8A52-69D9-EC63-1FE8-ADA2255F4E47}"/>
              </a:ext>
            </a:extLst>
          </p:cNvPr>
          <p:cNvSpPr>
            <a:spLocks noGrp="1"/>
          </p:cNvSpPr>
          <p:nvPr>
            <p:ph type="title"/>
          </p:nvPr>
        </p:nvSpPr>
        <p:spPr/>
        <p:txBody>
          <a:bodyPr/>
          <a:lstStyle/>
          <a:p>
            <a:pPr algn="l"/>
            <a:r>
              <a:rPr lang="en-US" dirty="0"/>
              <a:t>Friends</a:t>
            </a:r>
          </a:p>
        </p:txBody>
      </p:sp>
      <p:pic>
        <p:nvPicPr>
          <p:cNvPr id="7" name="Picture 6">
            <a:extLst>
              <a:ext uri="{FF2B5EF4-FFF2-40B4-BE49-F238E27FC236}">
                <a16:creationId xmlns:a16="http://schemas.microsoft.com/office/drawing/2014/main" id="{6A6C33CE-EB2D-315D-4F4E-AA74AE271170}"/>
              </a:ext>
            </a:extLst>
          </p:cNvPr>
          <p:cNvPicPr>
            <a:picLocks noChangeAspect="1"/>
          </p:cNvPicPr>
          <p:nvPr/>
        </p:nvPicPr>
        <p:blipFill>
          <a:blip r:embed="rId3"/>
          <a:stretch>
            <a:fillRect/>
          </a:stretch>
        </p:blipFill>
        <p:spPr>
          <a:xfrm>
            <a:off x="165100" y="1060076"/>
            <a:ext cx="4254500" cy="4343400"/>
          </a:xfrm>
          <a:prstGeom prst="rect">
            <a:avLst/>
          </a:prstGeom>
        </p:spPr>
      </p:pic>
      <p:sp>
        <p:nvSpPr>
          <p:cNvPr id="8" name="TextBox 7">
            <a:extLst>
              <a:ext uri="{FF2B5EF4-FFF2-40B4-BE49-F238E27FC236}">
                <a16:creationId xmlns:a16="http://schemas.microsoft.com/office/drawing/2014/main" id="{62E2DD9D-91C6-5894-2CCA-FDFD8F907C84}"/>
              </a:ext>
            </a:extLst>
          </p:cNvPr>
          <p:cNvSpPr txBox="1"/>
          <p:nvPr/>
        </p:nvSpPr>
        <p:spPr>
          <a:xfrm>
            <a:off x="1559859" y="5403476"/>
            <a:ext cx="2859741" cy="369332"/>
          </a:xfrm>
          <a:prstGeom prst="rect">
            <a:avLst/>
          </a:prstGeom>
          <a:noFill/>
        </p:spPr>
        <p:txBody>
          <a:bodyPr wrap="square" rtlCol="0">
            <a:spAutoFit/>
          </a:bodyPr>
          <a:lstStyle/>
          <a:p>
            <a:r>
              <a:rPr lang="en-US" dirty="0">
                <a:hlinkClick r:id="rId4"/>
              </a:rPr>
              <a:t>Simon and Schuster page</a:t>
            </a:r>
            <a:endParaRPr lang="en-US" dirty="0"/>
          </a:p>
        </p:txBody>
      </p:sp>
      <p:sp>
        <p:nvSpPr>
          <p:cNvPr id="9" name="TextBox 8">
            <a:extLst>
              <a:ext uri="{FF2B5EF4-FFF2-40B4-BE49-F238E27FC236}">
                <a16:creationId xmlns:a16="http://schemas.microsoft.com/office/drawing/2014/main" id="{C0A1BD17-69BF-31B3-B654-144CAA9D8382}"/>
              </a:ext>
            </a:extLst>
          </p:cNvPr>
          <p:cNvSpPr txBox="1"/>
          <p:nvPr/>
        </p:nvSpPr>
        <p:spPr>
          <a:xfrm>
            <a:off x="253627" y="5682229"/>
            <a:ext cx="2169458" cy="923330"/>
          </a:xfrm>
          <a:prstGeom prst="rect">
            <a:avLst/>
          </a:prstGeom>
          <a:noFill/>
        </p:spPr>
        <p:txBody>
          <a:bodyPr wrap="square" rtlCol="0">
            <a:spAutoFit/>
          </a:bodyPr>
          <a:lstStyle/>
          <a:p>
            <a:r>
              <a:rPr lang="en-US" dirty="0">
                <a:hlinkClick r:id="rId5"/>
              </a:rPr>
              <a:t>5 min. Youtube read aloud by lita judfe at Simon Kids</a:t>
            </a:r>
            <a:endParaRPr lang="en-US" dirty="0"/>
          </a:p>
        </p:txBody>
      </p:sp>
      <p:pic>
        <p:nvPicPr>
          <p:cNvPr id="11" name="Picture 10">
            <a:extLst>
              <a:ext uri="{FF2B5EF4-FFF2-40B4-BE49-F238E27FC236}">
                <a16:creationId xmlns:a16="http://schemas.microsoft.com/office/drawing/2014/main" id="{FD63C194-23F2-A45F-9392-AA806273E039}"/>
              </a:ext>
            </a:extLst>
          </p:cNvPr>
          <p:cNvPicPr>
            <a:picLocks noChangeAspect="1"/>
          </p:cNvPicPr>
          <p:nvPr/>
        </p:nvPicPr>
        <p:blipFill>
          <a:blip r:embed="rId6"/>
          <a:stretch>
            <a:fillRect/>
          </a:stretch>
        </p:blipFill>
        <p:spPr>
          <a:xfrm>
            <a:off x="5118848" y="274638"/>
            <a:ext cx="3657600" cy="4767943"/>
          </a:xfrm>
          <a:prstGeom prst="rect">
            <a:avLst/>
          </a:prstGeom>
        </p:spPr>
      </p:pic>
      <p:sp>
        <p:nvSpPr>
          <p:cNvPr id="12" name="TextBox 11">
            <a:extLst>
              <a:ext uri="{FF2B5EF4-FFF2-40B4-BE49-F238E27FC236}">
                <a16:creationId xmlns:a16="http://schemas.microsoft.com/office/drawing/2014/main" id="{0EA9A9A7-D95F-B6D8-2DB0-79BD982983C4}"/>
              </a:ext>
            </a:extLst>
          </p:cNvPr>
          <p:cNvSpPr txBox="1"/>
          <p:nvPr/>
        </p:nvSpPr>
        <p:spPr>
          <a:xfrm>
            <a:off x="6723529" y="5403476"/>
            <a:ext cx="1963271" cy="923330"/>
          </a:xfrm>
          <a:prstGeom prst="rect">
            <a:avLst/>
          </a:prstGeom>
          <a:noFill/>
        </p:spPr>
        <p:txBody>
          <a:bodyPr wrap="square" rtlCol="0">
            <a:spAutoFit/>
          </a:bodyPr>
          <a:lstStyle/>
          <a:p>
            <a:r>
              <a:rPr lang="en-US" dirty="0">
                <a:hlinkClick r:id="rId7"/>
              </a:rPr>
              <a:t>Simon &amp; Schuster link with teacher's guide</a:t>
            </a:r>
            <a:endParaRPr lang="en-US" dirty="0"/>
          </a:p>
        </p:txBody>
      </p:sp>
    </p:spTree>
    <p:extLst>
      <p:ext uri="{BB962C8B-B14F-4D97-AF65-F5344CB8AC3E}">
        <p14:creationId xmlns:p14="http://schemas.microsoft.com/office/powerpoint/2010/main" val="307136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89164</TotalTime>
  <Words>3258</Words>
  <Application>Microsoft Macintosh PowerPoint</Application>
  <PresentationFormat>On-screen Show (4:3)</PresentationFormat>
  <Paragraphs>265</Paragraphs>
  <Slides>29</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Amazon Ember</vt:lpstr>
      <vt:lpstr>Arial</vt:lpstr>
      <vt:lpstr>Calibri</vt:lpstr>
      <vt:lpstr>Gotham SSm A</vt:lpstr>
      <vt:lpstr>Helvetica Neue</vt:lpstr>
      <vt:lpstr>Hind</vt:lpstr>
      <vt:lpstr>Open Sans</vt:lpstr>
      <vt:lpstr>Proxima Nova</vt:lpstr>
      <vt:lpstr>Roboto Slab</vt:lpstr>
      <vt:lpstr>Sabon Next</vt:lpstr>
      <vt:lpstr>Tahoma</vt:lpstr>
      <vt:lpstr>Office Theme</vt:lpstr>
      <vt:lpstr>Likes and Loves:  Books to Empower Colorado Children 2023  Picture Books</vt:lpstr>
      <vt:lpstr>2023 is going to be great</vt:lpstr>
      <vt:lpstr>Book Review Sources</vt:lpstr>
      <vt:lpstr>Review Sources for Librarians  (Numbers 0-6 indicate how many have issued starred review)</vt:lpstr>
      <vt:lpstr>Professional Books – All Authors plan to be here on Saturday </vt:lpstr>
      <vt:lpstr>Folk Literature – Mac Barnett &amp; Jon Klassen</vt:lpstr>
      <vt:lpstr>Fairy Tale Literature</vt:lpstr>
      <vt:lpstr>PowerPoint Presentation</vt:lpstr>
      <vt:lpstr>Friends</vt:lpstr>
      <vt:lpstr>Beginning of the School Year Books</vt:lpstr>
      <vt:lpstr>Empathy</vt:lpstr>
      <vt:lpstr>Fiction based on actual places and events set in Maine</vt:lpstr>
      <vt:lpstr>Historical/Informational</vt:lpstr>
      <vt:lpstr>Historical/Informational/Biography</vt:lpstr>
      <vt:lpstr>Poetry – STEM</vt:lpstr>
      <vt:lpstr>Poetry - Culture</vt:lpstr>
      <vt:lpstr>2023 Caldecott Medal</vt:lpstr>
      <vt:lpstr>Word Play</vt:lpstr>
      <vt:lpstr>Likes and Loves:  2023 Marcie Haloin Session # 159 Thursday,  Feb. 9, 2023 1:30-2:30</vt:lpstr>
      <vt:lpstr>What follows is 10 CCBA 2023 Picture Book Nominees with links to their  book trailers</vt:lpstr>
      <vt:lpstr>PowerPoint Presentation</vt:lpstr>
      <vt:lpstr>Humor</vt:lpstr>
      <vt:lpstr>Important message</vt:lpstr>
      <vt:lpstr>Unicorns</vt:lpstr>
      <vt:lpstr>Nature</vt:lpstr>
      <vt:lpstr>Beginning of the School Year Possibles</vt:lpstr>
      <vt:lpstr>Colorado Author</vt:lpstr>
      <vt:lpstr>2024 Nomination Guidelines</vt:lpstr>
      <vt:lpstr>Likes and Loves:  2023 Marcie Haloin Session # 159 Thursday,  Feb. 9, 2023 1:30-2:30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Adams County IRA </dc:title>
  <dc:creator>Marcie Haloin</dc:creator>
  <cp:keywords/>
  <cp:lastModifiedBy>Marcie Haloin</cp:lastModifiedBy>
  <cp:revision>1187</cp:revision>
  <cp:lastPrinted>2016-07-26T04:36:32Z</cp:lastPrinted>
  <dcterms:created xsi:type="dcterms:W3CDTF">2014-07-31T03:31:43Z</dcterms:created>
  <dcterms:modified xsi:type="dcterms:W3CDTF">2023-02-08T05:14:38Z</dcterms:modified>
</cp:coreProperties>
</file>