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8" r:id="rId2"/>
    <p:sldId id="317" r:id="rId3"/>
    <p:sldId id="450" r:id="rId4"/>
    <p:sldId id="459" r:id="rId5"/>
    <p:sldId id="458" r:id="rId6"/>
    <p:sldId id="466" r:id="rId7"/>
    <p:sldId id="467" r:id="rId8"/>
    <p:sldId id="468" r:id="rId9"/>
    <p:sldId id="455" r:id="rId10"/>
    <p:sldId id="452" r:id="rId11"/>
    <p:sldId id="460" r:id="rId12"/>
    <p:sldId id="461" r:id="rId13"/>
    <p:sldId id="462" r:id="rId14"/>
    <p:sldId id="463" r:id="rId15"/>
    <p:sldId id="464" r:id="rId16"/>
    <p:sldId id="469" r:id="rId17"/>
    <p:sldId id="470" r:id="rId18"/>
    <p:sldId id="441" r:id="rId19"/>
    <p:sldId id="286" r:id="rId20"/>
    <p:sldId id="287" r:id="rId2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9124"/>
  </p:normalViewPr>
  <p:slideViewPr>
    <p:cSldViewPr snapToGrid="0" snapToObjects="1">
      <p:cViewPr varScale="1">
        <p:scale>
          <a:sx n="61" d="100"/>
          <a:sy n="61" d="100"/>
        </p:scale>
        <p:origin x="208" y="5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A3EFA9-374C-1BA1-9CD9-44D565ECD70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6BA8182-4708-A440-A7E4-DACDAD4FA10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306154B-45E9-784C-9D31-745E735AB958}" type="datetime1">
              <a:rPr lang="en-US" altLang="en-US"/>
              <a:pPr>
                <a:defRPr/>
              </a:pPr>
              <a:t>9/11/22</a:t>
            </a:fld>
            <a:endParaRPr lang="en-US" altLang="en-US"/>
          </a:p>
        </p:txBody>
      </p:sp>
      <p:sp>
        <p:nvSpPr>
          <p:cNvPr id="4" name="Footer Placeholder 3">
            <a:extLst>
              <a:ext uri="{FF2B5EF4-FFF2-40B4-BE49-F238E27FC236}">
                <a16:creationId xmlns:a16="http://schemas.microsoft.com/office/drawing/2014/main" id="{16A047E8-CA36-C400-8A7F-DA64547B095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5FC42BE-5F42-2B35-3A7A-47BBC90CD83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DB7085-868A-F440-B2F8-DF7D439459A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18919A-930F-BBC1-86BA-E5E72901625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27E048C-B3D7-9BE2-5369-8ADCB36EF2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095DF02-33A1-2F46-A82E-65E535CCB181}" type="datetime1">
              <a:rPr lang="en-US" altLang="en-US"/>
              <a:pPr>
                <a:defRPr/>
              </a:pPr>
              <a:t>9/11/22</a:t>
            </a:fld>
            <a:endParaRPr lang="en-US" altLang="en-US"/>
          </a:p>
        </p:txBody>
      </p:sp>
      <p:sp>
        <p:nvSpPr>
          <p:cNvPr id="4" name="Slide Image Placeholder 3">
            <a:extLst>
              <a:ext uri="{FF2B5EF4-FFF2-40B4-BE49-F238E27FC236}">
                <a16:creationId xmlns:a16="http://schemas.microsoft.com/office/drawing/2014/main" id="{B2670C2B-8AD5-EE74-DA2F-A2068CE2167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918E42-D7F7-94D8-A817-4A331E7765D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CABB08B-87E8-5B71-7734-C418B720EC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42F9ADC-C9C6-ACB3-E5AE-71F5FBBA785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1912900-5962-E447-83AC-A11B17E43D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562656E-E6B0-4089-CAAE-9F3ED77FAB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6801880-0F2A-B169-9752-AB045E8F1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5845F2DE-95E0-4085-58D2-62FE79C75C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A7F9A3-72F7-D546-9F82-086F4E6FEE66}"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9904B8CD-8487-1F5A-3677-390681513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53FEDA64-D26E-30B3-8CFB-0DC22F7C5C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Ground Zero RL4.8 690L </a:t>
            </a:r>
          </a:p>
          <a:p>
            <a:r>
              <a:rPr lang="en-US" altLang="en-US" dirty="0">
                <a:ea typeface="ＭＳ Ｐゴシック" panose="020B0600070205080204" pitchFamily="34" charset="-128"/>
              </a:rPr>
              <a:t>Alternating chapters have Brandon visiting his dad on the 107th floor of the World Trade Center on September 11, 2001 when the attack comes and </a:t>
            </a:r>
            <a:r>
              <a:rPr lang="en-US" altLang="en-US" dirty="0" err="1">
                <a:ea typeface="ＭＳ Ｐゴシック" panose="020B0600070205080204" pitchFamily="34" charset="-128"/>
              </a:rPr>
              <a:t>Reshmina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gowing</a:t>
            </a:r>
            <a:r>
              <a:rPr lang="en-US" altLang="en-US" dirty="0">
                <a:ea typeface="ＭＳ Ｐゴシック" panose="020B0600070205080204" pitchFamily="34" charset="-128"/>
              </a:rPr>
              <a:t> up in Afghanistan in the aftermath of that attack. She dreams of peace, becoming a teacher and escaping her village and the narrow role that the Taliban believes is appropriate for women.  Both are struggling to survive and are changed forever by the events of 9/11.</a:t>
            </a: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One and Only Bob RL 3.9 570L </a:t>
            </a:r>
            <a:r>
              <a:rPr lang="en-US" b="0" i="0" dirty="0">
                <a:solidFill>
                  <a:srgbClr val="333333"/>
                </a:solidFill>
                <a:effectLst/>
                <a:latin typeface="Helvetica Neue" panose="02000503000000020004" pitchFamily="2" charset="0"/>
              </a:rPr>
              <a:t>Bob sets out on a dangerous journey in search of his long-lost sister with the help of his two best friends, Ivan and Ruby. As a hurricane approaches and time is running out, Bob finds courage he never knew he had and learns the true meaning of friendship and family.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6F9AA050-E03B-6F8E-72BF-708131C24D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1103C9-E62D-8946-BB1B-BC62014A7C01}"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Alone RL 4.7 690L</a:t>
            </a:r>
          </a:p>
          <a:p>
            <a:r>
              <a:rPr lang="en-US" b="0" i="0" dirty="0">
                <a:solidFill>
                  <a:srgbClr val="333333"/>
                </a:solidFill>
                <a:effectLst/>
                <a:latin typeface="Helvetica Neue" panose="02000503000000020004" pitchFamily="2" charset="0"/>
              </a:rPr>
              <a:t>When twelve-year-old Maddie hatches a scheme for a secret sleepover with her two best friends, she ends up waking up to a nightmare. She's alone--left behind in a Colorado town that has been mysteriously evacuated and abandoned. With no one to rely on, no power, and no working phone lines or internet access, Maddie slowly learns to survive on her own. Her only companions are a Rottweiler named George and all the books she can read. After a rough start, Maddie learns to trust her own ingenuity and invents clever ways to survive in a place that has been deserted and forgotten. As months pass, she escapes natural disasters, looters, and wild animals. But Maddie's most formidable enemy is the crushing loneliness she faces every day. Can Maddie's stubborn will to survive carry her through the most frightening experience of her life?</a:t>
            </a:r>
          </a:p>
          <a:p>
            <a:endParaRPr lang="en-US" b="0" i="0" dirty="0">
              <a:solidFill>
                <a:srgbClr val="333333"/>
              </a:solidFill>
              <a:effectLst/>
              <a:latin typeface="Helvetica Neue" panose="02000503000000020004" pitchFamily="2" charset="0"/>
            </a:endParaRPr>
          </a:p>
          <a:p>
            <a:r>
              <a:rPr lang="en-US" b="0" i="1" dirty="0">
                <a:solidFill>
                  <a:srgbClr val="333333"/>
                </a:solidFill>
                <a:effectLst/>
                <a:latin typeface="Helvetica Neue" panose="02000503000000020004" pitchFamily="2" charset="0"/>
              </a:rPr>
              <a:t>Linked</a:t>
            </a:r>
            <a:r>
              <a:rPr lang="en-US" b="0" i="0" dirty="0">
                <a:solidFill>
                  <a:srgbClr val="333333"/>
                </a:solidFill>
                <a:effectLst/>
                <a:latin typeface="Helvetica Neue" panose="02000503000000020004" pitchFamily="2" charset="0"/>
              </a:rPr>
              <a:t> RL5.3, 750L</a:t>
            </a:r>
          </a:p>
          <a:p>
            <a:r>
              <a:rPr lang="en-US" b="0" i="0" dirty="0">
                <a:solidFill>
                  <a:srgbClr val="333333"/>
                </a:solidFill>
                <a:effectLst/>
                <a:latin typeface="Helvetica Neue" panose="02000503000000020004" pitchFamily="2" charset="0"/>
              </a:rPr>
              <a:t>Link, Michael, and Dana live in a quiet Colorado town. But it's woken up very quickly when someone sneaks into school and vandalizes it with a swastika. Nobody can believe it. How could such a symbol of hate end up in the middle of their school? Who would do such a thing? Because Michael was the first person to see it, he's the first suspect. Because Link is one of the most popular guys in school, everyone's looking to him to figure it out. And because Dana's the only Jewish girl in the whole town, everyone's treating her more like an outsider than ever. The mystery deepens as more swastikas begin to appear. Some students decide to fight back and start a project to bring people together instead of dividing them further. The closer Link, Michael, and Dana get to the truth, the more there is to face--not just the crimes of the present, but the crimes of the past.</a:t>
            </a:r>
            <a:endParaRPr lang="en-US" b="0" i="1"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11</a:t>
            </a:fld>
            <a:endParaRPr lang="en-US" altLang="en-US"/>
          </a:p>
        </p:txBody>
      </p:sp>
    </p:spTree>
    <p:extLst>
      <p:ext uri="{BB962C8B-B14F-4D97-AF65-F5344CB8AC3E}">
        <p14:creationId xmlns:p14="http://schemas.microsoft.com/office/powerpoint/2010/main" val="110238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Wink, RL3.9 580L, 3*, </a:t>
            </a:r>
            <a:r>
              <a:rPr lang="en-US" u="none" strike="noStrike" dirty="0">
                <a:effectLst/>
                <a:latin typeface="inherit"/>
              </a:rPr>
              <a:t>When twelve-year-old Ross is diagnosed with a rare form of eye cancer, he just wants things to be normal. But he soon discovers normal is overrated, and that with music, art, and the support of his true friends, he can make it through his treatments and middle school.</a:t>
            </a:r>
          </a:p>
          <a:p>
            <a:endParaRPr lang="en-US" u="none" strike="noStrike" dirty="0">
              <a:effectLst/>
              <a:latin typeface="inherit"/>
            </a:endParaRPr>
          </a:p>
          <a:p>
            <a:r>
              <a:rPr lang="en-US" u="none" strike="noStrike" dirty="0">
                <a:effectLst/>
                <a:latin typeface="inherit"/>
              </a:rPr>
              <a:t>Efren Divided , RL 4.7. 710L</a:t>
            </a:r>
          </a:p>
          <a:p>
            <a:r>
              <a:rPr lang="en-US" b="0" i="0" dirty="0">
                <a:solidFill>
                  <a:srgbClr val="000000"/>
                </a:solidFill>
                <a:effectLst/>
                <a:latin typeface="Helvetica" pitchFamily="2" charset="0"/>
              </a:rPr>
              <a:t>"While his father works two jobs, seventh-grader </a:t>
            </a:r>
            <a:r>
              <a:rPr lang="en-US" b="0" i="0" dirty="0" err="1">
                <a:solidFill>
                  <a:srgbClr val="000000"/>
                </a:solidFill>
                <a:effectLst/>
                <a:latin typeface="Helvetica" pitchFamily="2" charset="0"/>
              </a:rPr>
              <a:t>Efrén</a:t>
            </a:r>
            <a:r>
              <a:rPr lang="en-US" b="0" i="0" dirty="0">
                <a:solidFill>
                  <a:srgbClr val="000000"/>
                </a:solidFill>
                <a:effectLst/>
                <a:latin typeface="Helvetica" pitchFamily="2" charset="0"/>
              </a:rPr>
              <a:t> Nava must take care of his twin siblings, kindergartners Max and Mia, after their mother is deported to Mexico. Includes glossary of Spanish words”</a:t>
            </a:r>
            <a:endParaRPr lang="en-US" b="0" i="0" u="none" strike="noStrike" dirty="0">
              <a:solidFill>
                <a:srgbClr val="000000"/>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12</a:t>
            </a:fld>
            <a:endParaRPr lang="en-US" altLang="en-US"/>
          </a:p>
        </p:txBody>
      </p:sp>
    </p:spTree>
    <p:extLst>
      <p:ext uri="{BB962C8B-B14F-4D97-AF65-F5344CB8AC3E}">
        <p14:creationId xmlns:p14="http://schemas.microsoft.com/office/powerpoint/2010/main" val="274759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from Chernobyl – RL5.6, MG+ </a:t>
            </a:r>
            <a:r>
              <a:rPr lang="en-US" b="0" i="0" dirty="0">
                <a:solidFill>
                  <a:srgbClr val="333333"/>
                </a:solidFill>
                <a:effectLst/>
                <a:latin typeface="Helvetica Neue" panose="02000503000000020004" pitchFamily="2" charset="0"/>
              </a:rPr>
              <a:t>Two young siblings flee the Chernobyl disaster with their parents, but the Communist party is on their heels. Meanwhile, the friends and family they were forced to leave behind must contend with a disinformation campaign that's determined to pretend nothing is wrong-even as deadly radiation spills into the air.</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13</a:t>
            </a:fld>
            <a:endParaRPr lang="en-US" altLang="en-US"/>
          </a:p>
        </p:txBody>
      </p:sp>
    </p:spTree>
    <p:extLst>
      <p:ext uri="{BB962C8B-B14F-4D97-AF65-F5344CB8AC3E}">
        <p14:creationId xmlns:p14="http://schemas.microsoft.com/office/powerpoint/2010/main" val="148964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Stars are Scattered 3.7RL, 530L Graphic Novel</a:t>
            </a:r>
          </a:p>
          <a:p>
            <a:r>
              <a:rPr lang="en-US" b="1" i="0" dirty="0">
                <a:solidFill>
                  <a:srgbClr val="6B6B6B"/>
                </a:solidFill>
                <a:effectLst/>
                <a:latin typeface="Helvetica Neue" panose="02000503000000020004" pitchFamily="2" charset="0"/>
              </a:rPr>
              <a:t>remarkable graphic novel is about growing up in a refugee camp, as told by a former Somali refugee to the Newbery Honor-winning creator of </a:t>
            </a:r>
            <a:r>
              <a:rPr lang="en-US" b="1" i="1" dirty="0">
                <a:solidFill>
                  <a:srgbClr val="6B6B6B"/>
                </a:solidFill>
                <a:effectLst/>
                <a:latin typeface="Helvetica Neue" panose="02000503000000020004" pitchFamily="2" charset="0"/>
              </a:rPr>
              <a:t>Roller Girl.’</a:t>
            </a:r>
          </a:p>
          <a:p>
            <a:endParaRPr lang="en-US" b="1" i="1"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Bad Guys # Cut to the Chase – 2.4RL, Graphic Novel,  Movie not yet out when nominated</a:t>
            </a:r>
          </a:p>
          <a:p>
            <a:r>
              <a:rPr lang="en-US" b="0" i="0" dirty="0"/>
              <a:t>https://</a:t>
            </a:r>
            <a:r>
              <a:rPr lang="en-US" b="0" i="0" dirty="0" err="1"/>
              <a:t>www.pdfread.net</a:t>
            </a:r>
            <a:r>
              <a:rPr lang="en-US" b="0" i="0" dirty="0"/>
              <a:t>/</a:t>
            </a:r>
            <a:r>
              <a:rPr lang="en-US" b="0" i="0" dirty="0" err="1"/>
              <a:t>ebook</a:t>
            </a:r>
            <a:r>
              <a:rPr lang="en-US" b="0" i="0" dirty="0"/>
              <a:t>/the-bad-guys-in-cut-to-the-chase-</a:t>
            </a:r>
            <a:r>
              <a:rPr lang="en-US" b="0" i="0" dirty="0" err="1"/>
              <a:t>aaron</a:t>
            </a:r>
            <a:r>
              <a:rPr lang="en-US" b="0" i="0" dirty="0"/>
              <a:t>-</a:t>
            </a:r>
            <a:r>
              <a:rPr lang="en-US" b="0" i="0" dirty="0" err="1"/>
              <a:t>blabey</a:t>
            </a:r>
            <a:r>
              <a:rPr lang="en-US" b="0" i="0" dirty="0"/>
              <a:t>/</a:t>
            </a:r>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Full pdf 198 pages</a:t>
            </a:r>
          </a:p>
          <a:p>
            <a:endParaRPr lang="en-US" b="0" i="0" dirty="0">
              <a:solidFill>
                <a:srgbClr val="6B6B6B"/>
              </a:solidFill>
              <a:effectLst/>
              <a:latin typeface="Helvetica Neue" panose="02000503000000020004" pitchFamily="2" charset="0"/>
            </a:endParaRPr>
          </a:p>
          <a:p>
            <a:endParaRPr lang="en-US" b="0" i="0"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14</a:t>
            </a:fld>
            <a:endParaRPr lang="en-US" altLang="en-US"/>
          </a:p>
        </p:txBody>
      </p:sp>
    </p:spTree>
    <p:extLst>
      <p:ext uri="{BB962C8B-B14F-4D97-AF65-F5344CB8AC3E}">
        <p14:creationId xmlns:p14="http://schemas.microsoft.com/office/powerpoint/2010/main" val="232731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Forgotten Girl, RL 4.7, 670L – Daniel and Iris while investigating the local graveyards discover the neglected and forgotten Black cemetery and disturb a Avery, a jealous and demanding ghost.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15</a:t>
            </a:fld>
            <a:endParaRPr lang="en-US" altLang="en-US"/>
          </a:p>
        </p:txBody>
      </p:sp>
    </p:spTree>
    <p:extLst>
      <p:ext uri="{BB962C8B-B14F-4D97-AF65-F5344CB8AC3E}">
        <p14:creationId xmlns:p14="http://schemas.microsoft.com/office/powerpoint/2010/main" val="6539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End of the World and I’m in my Bathing Suit – 5.6 RL </a:t>
            </a:r>
            <a:r>
              <a:rPr lang="en-US" b="0" i="0" dirty="0">
                <a:solidFill>
                  <a:srgbClr val="333333"/>
                </a:solidFill>
                <a:effectLst/>
                <a:latin typeface="Helvetica Neue" panose="02000503000000020004" pitchFamily="2" charset="0"/>
              </a:rPr>
              <a:t>When the electricity goes out, twelve-year-old Eddie and his friends set out to investigate what is going on when they make the startling discovery that they are the only ones left in their neighborhood--and perhaps the only people left anywhere.</a:t>
            </a:r>
          </a:p>
          <a:p>
            <a:endParaRPr lang="en-US"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16</a:t>
            </a:fld>
            <a:endParaRPr lang="en-US" altLang="en-US"/>
          </a:p>
        </p:txBody>
      </p:sp>
    </p:spTree>
    <p:extLst>
      <p:ext uri="{BB962C8B-B14F-4D97-AF65-F5344CB8AC3E}">
        <p14:creationId xmlns:p14="http://schemas.microsoft.com/office/powerpoint/2010/main" val="580475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Coyote Sunrise, RL 4.7, 730L, </a:t>
            </a:r>
            <a:r>
              <a:rPr lang="en-US" b="0" i="0" dirty="0">
                <a:solidFill>
                  <a:srgbClr val="333333"/>
                </a:solidFill>
                <a:effectLst/>
                <a:latin typeface="Helvetica Neue" panose="02000503000000020004" pitchFamily="2" charset="0"/>
              </a:rPr>
              <a:t>Twelve-year-old Coyote and her father rush to Poplin Springs, Washington, in their old school bus to save a memory box buried in a park that will soon be demolished.</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17</a:t>
            </a:fld>
            <a:endParaRPr lang="en-US" altLang="en-US"/>
          </a:p>
        </p:txBody>
      </p:sp>
    </p:spTree>
    <p:extLst>
      <p:ext uri="{BB962C8B-B14F-4D97-AF65-F5344CB8AC3E}">
        <p14:creationId xmlns:p14="http://schemas.microsoft.com/office/powerpoint/2010/main" val="420191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5BBD0F6-32DA-BE47-D5F5-989A17341E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1E3BA328-895C-B7D4-B1E5-41A31F13D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8BDF08E4-6A2B-1F14-3637-D03C350673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45A4E1-8814-7442-9981-3EFF253F8F7A}"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95FBC46-D745-8022-938F-40C809048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169CA13A-15AD-198B-6240-282F62EC4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426538C1-35BA-16B3-15BC-B49AB87A7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DDF454-EAA1-C04C-93DC-5118F54CC9E6}"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86442CD-65B1-FBFF-1A47-A36D52A2B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CAD9D9D2-2ED3-770E-FF50-2EBB871BF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ea typeface="ＭＳ Ｐゴシック" panose="020B0600070205080204" pitchFamily="34" charset="-128"/>
            </a:endParaRPr>
          </a:p>
          <a:p>
            <a:r>
              <a:rPr lang="en-US" altLang="en-US" dirty="0">
                <a:ea typeface="ＭＳ Ｐゴシック" panose="020B0600070205080204" pitchFamily="34" charset="-128"/>
              </a:rPr>
              <a:t>Ground Zero RL4.8 690L </a:t>
            </a:r>
          </a:p>
          <a:p>
            <a:r>
              <a:rPr lang="en-US" altLang="en-US" dirty="0">
                <a:ea typeface="ＭＳ Ｐゴシック" panose="020B0600070205080204" pitchFamily="34" charset="-128"/>
              </a:rPr>
              <a:t>Alternating chapters have Brandon visiting his dad on the 107th floor of the World Trade Center on September 11, 2001 when the attack comes and </a:t>
            </a:r>
            <a:r>
              <a:rPr lang="en-US" altLang="en-US" dirty="0" err="1">
                <a:ea typeface="ＭＳ Ｐゴシック" panose="020B0600070205080204" pitchFamily="34" charset="-128"/>
              </a:rPr>
              <a:t>Reshmina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gowing</a:t>
            </a:r>
            <a:r>
              <a:rPr lang="en-US" altLang="en-US" dirty="0">
                <a:ea typeface="ＭＳ Ｐゴシック" panose="020B0600070205080204" pitchFamily="34" charset="-128"/>
              </a:rPr>
              <a:t> up in Afghanistan in the aftermath of that attack. She dreams of peace, becoming a teacher and escaping her village and the narrow role that the Taliban believes is appropriate for women.  Both are struggling to survive and are changed forever by the events of 9/11.</a:t>
            </a:r>
          </a:p>
          <a:p>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The Cool Bean </a:t>
            </a:r>
            <a:r>
              <a:rPr lang="en-US" altLang="en-US" dirty="0">
                <a:ea typeface="ＭＳ Ｐゴシック" panose="020B0600070205080204" pitchFamily="34" charset="-128"/>
              </a:rPr>
              <a:t>John, Jory and Pete Oswald </a:t>
            </a:r>
          </a:p>
          <a:p>
            <a:r>
              <a:rPr lang="en-US" altLang="en-US" dirty="0">
                <a:ea typeface="ＭＳ Ｐゴシック" panose="020B0600070205080204" pitchFamily="34" charset="-128"/>
              </a:rPr>
              <a:t>RL 2.5 Adult Directed Lexile 530L  "Everyone knows the cool beans. They're </a:t>
            </a:r>
            <a:r>
              <a:rPr lang="en-US" altLang="en-US" dirty="0" err="1">
                <a:ea typeface="ＭＳ Ｐゴシック" panose="020B0600070205080204" pitchFamily="34" charset="-128"/>
              </a:rPr>
              <a:t>sooooo</a:t>
            </a:r>
            <a:r>
              <a:rPr lang="en-US" altLang="en-US" dirty="0">
                <a:ea typeface="ＭＳ Ｐゴシック" panose="020B0600070205080204" pitchFamily="34" charset="-128"/>
              </a:rPr>
              <a:t> cool. And then there's the uncool has-bean. Always on the sidelines, one bean unsuccessfully tries everything he can to fit in with the crowd--until one day the cool beans show him how it's done</a:t>
            </a:r>
          </a:p>
          <a:p>
            <a:endParaRPr lang="en-US" altLang="en-US" dirty="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F12FAB32-E523-AD58-6934-FB06C820E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1400B7-3967-F149-BF98-1945D4140549}"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F5BFF59-2B68-FC00-A0A4-2A6F522FE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B3FAD1FB-173B-69DB-C1C7-6141FB1CB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A7FB7A8-EE48-61B3-9EDF-0A8362716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8DB1E9-4942-1045-8A4C-351177EBFA6C}" type="slidenum">
              <a:rPr lang="en-US" altLang="en-US" smtClean="0"/>
              <a:pPr>
                <a:spcBef>
                  <a:spcPct val="0"/>
                </a:spcBef>
              </a:pPr>
              <a:t>20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A33E070F-7F76-2442-6810-78927A602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6EAC804B-268A-3EFE-BC86-A7AE8CB86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ea typeface="ＭＳ Ｐゴシック" panose="020B0600070205080204" pitchFamily="34" charset="-128"/>
              </a:rPr>
              <a:t>A New Day</a:t>
            </a:r>
            <a:r>
              <a:rPr lang="en-US" altLang="en-US" dirty="0">
                <a:ea typeface="ＭＳ Ｐゴシック" panose="020B0600070205080204" pitchFamily="34" charset="-128"/>
              </a:rPr>
              <a:t>- RL 2.5  Adult directed</a:t>
            </a:r>
          </a:p>
          <a:p>
            <a:r>
              <a:rPr lang="en-US" b="0" i="0" dirty="0">
                <a:solidFill>
                  <a:srgbClr val="333333"/>
                </a:solidFill>
                <a:effectLst/>
                <a:latin typeface="Helvetica Neue" panose="02000503000000020004" pitchFamily="2" charset="0"/>
              </a:rPr>
              <a:t>"After Sunday quits being a day of the week, the other days of the week try out all sorts of candidates, until an act of kindness reminds them all that a little appreciation can go a long way."</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Pair with other days of the week books.  Reminiscent of Day the Crayons Quit</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On Account of the Gum </a:t>
            </a:r>
            <a:r>
              <a:rPr lang="en-US" altLang="en-US" dirty="0">
                <a:ea typeface="ＭＳ Ｐゴシック" panose="020B0600070205080204" pitchFamily="34" charset="-128"/>
              </a:rPr>
              <a:t>– RL 2.9, 560L Adult directed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Enjoy the humor of this silly romp and then let kids write their tales of Gum. Or other things that create problems.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1ACD23FB-F8F3-7C6B-6F39-83912DA1EC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E41746-AFD2-0541-849B-1AFCAE08FA13}"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Just Ask:  Be Different, Be Brave, Be You! </a:t>
            </a:r>
            <a:r>
              <a:rPr lang="en-US" dirty="0"/>
              <a:t>-  710L, RL 4.1  </a:t>
            </a:r>
            <a:r>
              <a:rPr lang="en-US" b="0" i="0" dirty="0">
                <a:solidFill>
                  <a:srgbClr val="333333"/>
                </a:solidFill>
                <a:effectLst/>
                <a:latin typeface="Helvetica Neue" panose="02000503000000020004" pitchFamily="2" charset="0"/>
              </a:rPr>
              <a:t>In this warm and inclusive story by US Supreme Court Justice Sonia Sotomayor, inspired by her own childhood diagnosis of diabetes, readers join along as differently abled kids use their strengths to work together</a:t>
            </a:r>
          </a:p>
          <a:p>
            <a:endParaRPr lang="en-US" b="0" i="0" dirty="0">
              <a:solidFill>
                <a:srgbClr val="333333"/>
              </a:solidFill>
              <a:effectLst/>
              <a:latin typeface="Helvetica Neue" panose="02000503000000020004" pitchFamily="2" charset="0"/>
            </a:endParaRPr>
          </a:p>
          <a:p>
            <a:r>
              <a:rPr lang="en-US" b="1" i="0" dirty="0">
                <a:solidFill>
                  <a:srgbClr val="333333"/>
                </a:solidFill>
                <a:effectLst/>
                <a:latin typeface="Helvetica Neue" panose="02000503000000020004" pitchFamily="2" charset="0"/>
              </a:rPr>
              <a:t>The Couch Potato</a:t>
            </a:r>
            <a:r>
              <a:rPr lang="en-US" b="0" i="0" dirty="0">
                <a:solidFill>
                  <a:srgbClr val="333333"/>
                </a:solidFill>
                <a:effectLst/>
                <a:latin typeface="Helvetica Neue" panose="02000503000000020004" pitchFamily="2" charset="0"/>
              </a:rPr>
              <a:t> – 550L, RL 2.8, </a:t>
            </a:r>
          </a:p>
          <a:p>
            <a:r>
              <a:rPr lang="en-US" b="0" i="0" dirty="0">
                <a:solidFill>
                  <a:srgbClr val="333333"/>
                </a:solidFill>
                <a:effectLst/>
                <a:latin typeface="Helvetica Neue" panose="02000503000000020004" pitchFamily="2" charset="0"/>
              </a:rPr>
              <a:t>The Couch Potato has everything he needs within reach of his sunken couch cushion. But when the electricity goes out, Couch Potato is forced to peel himself away from the comforts of his living room and venture outside. When he does, he realizes fresh air and sunshine could be just the things he needs .</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4</a:t>
            </a:fld>
            <a:endParaRPr lang="en-US" altLang="en-US"/>
          </a:p>
        </p:txBody>
      </p:sp>
    </p:spTree>
    <p:extLst>
      <p:ext uri="{BB962C8B-B14F-4D97-AF65-F5344CB8AC3E}">
        <p14:creationId xmlns:p14="http://schemas.microsoft.com/office/powerpoint/2010/main" val="260254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Itty-Bitty Kitty Corn  </a:t>
            </a:r>
            <a:r>
              <a:rPr lang="en-US" b="0" dirty="0"/>
              <a:t>RL2.4 490L </a:t>
            </a:r>
            <a:r>
              <a:rPr lang="en-US" b="0" i="0" dirty="0">
                <a:solidFill>
                  <a:srgbClr val="333333"/>
                </a:solidFill>
                <a:effectLst/>
                <a:latin typeface="Helvetica Neue" panose="02000503000000020004" pitchFamily="2" charset="0"/>
              </a:rPr>
              <a:t>Kitty, who looks like a kitten yet feels she is actually a unicorn, begins to doubt herself as others ridicule her, until she meets a unicorn that helps her discover and embrace who she is. </a:t>
            </a:r>
          </a:p>
          <a:p>
            <a:endParaRPr lang="en-US" b="0" i="0" dirty="0">
              <a:solidFill>
                <a:srgbClr val="333333"/>
              </a:solidFill>
              <a:effectLst/>
              <a:latin typeface="Helvetica Neue" panose="02000503000000020004" pitchFamily="2" charset="0"/>
            </a:endParaRPr>
          </a:p>
          <a:p>
            <a:r>
              <a:rPr lang="en-US" b="1" i="0" dirty="0">
                <a:solidFill>
                  <a:srgbClr val="333333"/>
                </a:solidFill>
                <a:effectLst/>
                <a:latin typeface="Helvetica Neue" panose="02000503000000020004" pitchFamily="2" charset="0"/>
              </a:rPr>
              <a:t>Unicorns Are the Worst!</a:t>
            </a:r>
            <a:r>
              <a:rPr lang="en-US" b="0" i="0" dirty="0">
                <a:solidFill>
                  <a:srgbClr val="333333"/>
                </a:solidFill>
                <a:effectLst/>
                <a:latin typeface="Helvetica Neue" panose="02000503000000020004" pitchFamily="2" charset="0"/>
              </a:rPr>
              <a:t> </a:t>
            </a:r>
            <a:r>
              <a:rPr lang="en-US" b="0" i="0" dirty="0" err="1">
                <a:solidFill>
                  <a:srgbClr val="333333"/>
                </a:solidFill>
                <a:effectLst/>
                <a:latin typeface="Helvetica Neue" panose="02000503000000020004" pitchFamily="2" charset="0"/>
              </a:rPr>
              <a:t>Rl</a:t>
            </a:r>
            <a:r>
              <a:rPr lang="en-US" b="0" i="0" dirty="0">
                <a:solidFill>
                  <a:srgbClr val="333333"/>
                </a:solidFill>
                <a:effectLst/>
                <a:latin typeface="Helvetica Neue" panose="02000503000000020004" pitchFamily="2" charset="0"/>
              </a:rPr>
              <a:t> 2.8, 480L "A grumpy goblin hates having unicorns as neighbors, but when dragons threaten his home and the unicorns come to the rescue, he has to admit that maybe unicorns are not so bad after all.      </a:t>
            </a:r>
            <a:r>
              <a:rPr lang="en-US" b="0" i="0" dirty="0" err="1">
                <a:solidFill>
                  <a:srgbClr val="333333"/>
                </a:solidFill>
                <a:effectLst/>
                <a:latin typeface="Helvetica Neue" panose="02000503000000020004" pitchFamily="2" charset="0"/>
              </a:rPr>
              <a:t>sd</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5</a:t>
            </a:fld>
            <a:endParaRPr lang="en-US" altLang="en-US"/>
          </a:p>
        </p:txBody>
      </p:sp>
    </p:spTree>
    <p:extLst>
      <p:ext uri="{BB962C8B-B14F-4D97-AF65-F5344CB8AC3E}">
        <p14:creationId xmlns:p14="http://schemas.microsoft.com/office/powerpoint/2010/main" val="148305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Swashby</a:t>
            </a:r>
            <a:r>
              <a:rPr lang="en-US" b="1" dirty="0"/>
              <a:t> and the Sea</a:t>
            </a:r>
            <a:r>
              <a:rPr lang="en-US" b="0" dirty="0"/>
              <a:t> RL 3.4, 620L </a:t>
            </a:r>
            <a:r>
              <a:rPr lang="en-US" b="0" i="0" dirty="0">
                <a:solidFill>
                  <a:srgbClr val="333333"/>
                </a:solidFill>
                <a:effectLst/>
                <a:latin typeface="Helvetica Neue" panose="02000503000000020004" pitchFamily="2" charset="0"/>
              </a:rPr>
              <a:t>No-nonsense Captain </a:t>
            </a:r>
            <a:r>
              <a:rPr lang="en-US" b="0" i="0" dirty="0" err="1">
                <a:solidFill>
                  <a:srgbClr val="333333"/>
                </a:solidFill>
                <a:effectLst/>
                <a:latin typeface="Helvetica Neue" panose="02000503000000020004" pitchFamily="2" charset="0"/>
              </a:rPr>
              <a:t>Swashby</a:t>
            </a:r>
            <a:r>
              <a:rPr lang="en-US" b="0" i="0" dirty="0">
                <a:solidFill>
                  <a:srgbClr val="333333"/>
                </a:solidFill>
                <a:effectLst/>
                <a:latin typeface="Helvetica Neue" panose="02000503000000020004" pitchFamily="2" charset="0"/>
              </a:rPr>
              <a:t> is used to the sea meeting all of his needs and when, after his retirement, new neighbors disturb his solitary life, the sea helps in just the right way.</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6</a:t>
            </a:fld>
            <a:endParaRPr lang="en-US" altLang="en-US"/>
          </a:p>
        </p:txBody>
      </p:sp>
    </p:spTree>
    <p:extLst>
      <p:ext uri="{BB962C8B-B14F-4D97-AF65-F5344CB8AC3E}">
        <p14:creationId xmlns:p14="http://schemas.microsoft.com/office/powerpoint/2010/main" val="6927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 Fell – 1.4 RL, </a:t>
            </a:r>
            <a:r>
              <a:rPr lang="en-US" dirty="0" err="1"/>
              <a:t>Effecctive</a:t>
            </a:r>
            <a:r>
              <a:rPr lang="en-US" dirty="0"/>
              <a:t> read aloud about bird that won Caldecott Honor for the illustrations.</a:t>
            </a:r>
          </a:p>
          <a:p>
            <a:endParaRPr lang="en-US" dirty="0"/>
          </a:p>
          <a:p>
            <a:r>
              <a:rPr lang="en-US" dirty="0"/>
              <a:t>Norman Didn’t Do It! – RL 1.9, </a:t>
            </a:r>
            <a:r>
              <a:rPr lang="en-US" b="0" i="0" dirty="0">
                <a:solidFill>
                  <a:srgbClr val="6B6B6B"/>
                </a:solidFill>
                <a:effectLst/>
                <a:latin typeface="Helvetica Neue" panose="02000503000000020004" pitchFamily="2" charset="0"/>
              </a:rPr>
              <a:t>Norman, a porcupine whose best friend is a tree named Mildred, begins to feel jealous when another tree grows close to Mildred and acts out against the new tree. </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7</a:t>
            </a:fld>
            <a:endParaRPr lang="en-US" altLang="en-US"/>
          </a:p>
        </p:txBody>
      </p:sp>
    </p:spTree>
    <p:extLst>
      <p:ext uri="{BB962C8B-B14F-4D97-AF65-F5344CB8AC3E}">
        <p14:creationId xmlns:p14="http://schemas.microsoft.com/office/powerpoint/2010/main" val="147385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Donkey Egg – RL2.5 Adult Directed, 490L</a:t>
            </a:r>
          </a:p>
          <a:p>
            <a:r>
              <a:rPr lang="en-US" b="0" i="0" dirty="0">
                <a:solidFill>
                  <a:srgbClr val="333333"/>
                </a:solidFill>
                <a:effectLst/>
                <a:latin typeface="Helvetica Neue" panose="02000503000000020004" pitchFamily="2" charset="0"/>
              </a:rPr>
              <a:t>After fast-talking Fox leaves him with a large, green egg, Bear spends minutes, hours, days, and weeks lovingly caring for it with the help of his neighbor Hare.</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Same Characters as Caldecott honor Tops &amp; Bottoms. </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8</a:t>
            </a:fld>
            <a:endParaRPr lang="en-US" altLang="en-US"/>
          </a:p>
        </p:txBody>
      </p:sp>
    </p:spTree>
    <p:extLst>
      <p:ext uri="{BB962C8B-B14F-4D97-AF65-F5344CB8AC3E}">
        <p14:creationId xmlns:p14="http://schemas.microsoft.com/office/powerpoint/2010/main" val="38458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9</a:t>
            </a:fld>
            <a:endParaRPr lang="en-US" altLang="en-US"/>
          </a:p>
        </p:txBody>
      </p:sp>
    </p:spTree>
    <p:extLst>
      <p:ext uri="{BB962C8B-B14F-4D97-AF65-F5344CB8AC3E}">
        <p14:creationId xmlns:p14="http://schemas.microsoft.com/office/powerpoint/2010/main" val="366359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845614-A379-3015-82B9-F8B2077E9E5B}"/>
              </a:ext>
            </a:extLst>
          </p:cNvPr>
          <p:cNvSpPr>
            <a:spLocks noGrp="1"/>
          </p:cNvSpPr>
          <p:nvPr>
            <p:ph type="dt" sz="half" idx="10"/>
          </p:nvPr>
        </p:nvSpPr>
        <p:spPr/>
        <p:txBody>
          <a:bodyPr/>
          <a:lstStyle>
            <a:lvl1pPr>
              <a:defRPr/>
            </a:lvl1pPr>
          </a:lstStyle>
          <a:p>
            <a:pPr>
              <a:defRPr/>
            </a:pPr>
            <a:fld id="{D518BB85-608E-854D-A906-EAD78AE86D25}"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79101ED3-EC01-562F-DAFC-7A74A0E1AA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B944CA-FDCD-1EA4-696F-57E70C37C10B}"/>
              </a:ext>
            </a:extLst>
          </p:cNvPr>
          <p:cNvSpPr>
            <a:spLocks noGrp="1"/>
          </p:cNvSpPr>
          <p:nvPr>
            <p:ph type="sldNum" sz="quarter" idx="12"/>
          </p:nvPr>
        </p:nvSpPr>
        <p:spPr/>
        <p:txBody>
          <a:bodyPr/>
          <a:lstStyle>
            <a:lvl1pPr>
              <a:defRPr/>
            </a:lvl1pPr>
          </a:lstStyle>
          <a:p>
            <a:pPr>
              <a:defRPr/>
            </a:pPr>
            <a:fld id="{1C629418-FD8E-EC49-A1FC-98981964758E}" type="slidenum">
              <a:rPr lang="en-US" altLang="en-US"/>
              <a:pPr>
                <a:defRPr/>
              </a:pPr>
              <a:t>‹#›</a:t>
            </a:fld>
            <a:endParaRPr lang="en-US" altLang="en-US"/>
          </a:p>
        </p:txBody>
      </p:sp>
    </p:spTree>
    <p:extLst>
      <p:ext uri="{BB962C8B-B14F-4D97-AF65-F5344CB8AC3E}">
        <p14:creationId xmlns:p14="http://schemas.microsoft.com/office/powerpoint/2010/main" val="77573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4B5A9-9992-45E1-EFA8-10518793D62B}"/>
              </a:ext>
            </a:extLst>
          </p:cNvPr>
          <p:cNvSpPr>
            <a:spLocks noGrp="1"/>
          </p:cNvSpPr>
          <p:nvPr>
            <p:ph type="dt" sz="half" idx="10"/>
          </p:nvPr>
        </p:nvSpPr>
        <p:spPr/>
        <p:txBody>
          <a:bodyPr/>
          <a:lstStyle>
            <a:lvl1pPr>
              <a:defRPr/>
            </a:lvl1pPr>
          </a:lstStyle>
          <a:p>
            <a:pPr>
              <a:defRPr/>
            </a:pPr>
            <a:fld id="{B878733C-02DF-234E-A24D-647519D5CE6F}"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891BE158-886D-B084-A19F-919A4D8AE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E5A345-6D43-C133-DEF7-24AFA853C87C}"/>
              </a:ext>
            </a:extLst>
          </p:cNvPr>
          <p:cNvSpPr>
            <a:spLocks noGrp="1"/>
          </p:cNvSpPr>
          <p:nvPr>
            <p:ph type="sldNum" sz="quarter" idx="12"/>
          </p:nvPr>
        </p:nvSpPr>
        <p:spPr/>
        <p:txBody>
          <a:bodyPr/>
          <a:lstStyle>
            <a:lvl1pPr>
              <a:defRPr/>
            </a:lvl1pPr>
          </a:lstStyle>
          <a:p>
            <a:pPr>
              <a:defRPr/>
            </a:pPr>
            <a:fld id="{79A1F4BF-6C16-7241-8974-2579A5F63B9D}" type="slidenum">
              <a:rPr lang="en-US" altLang="en-US"/>
              <a:pPr>
                <a:defRPr/>
              </a:pPr>
              <a:t>‹#›</a:t>
            </a:fld>
            <a:endParaRPr lang="en-US" altLang="en-US"/>
          </a:p>
        </p:txBody>
      </p:sp>
    </p:spTree>
    <p:extLst>
      <p:ext uri="{BB962C8B-B14F-4D97-AF65-F5344CB8AC3E}">
        <p14:creationId xmlns:p14="http://schemas.microsoft.com/office/powerpoint/2010/main" val="420201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50800-8688-01F2-68CD-A2886EC78A79}"/>
              </a:ext>
            </a:extLst>
          </p:cNvPr>
          <p:cNvSpPr>
            <a:spLocks noGrp="1"/>
          </p:cNvSpPr>
          <p:nvPr>
            <p:ph type="dt" sz="half" idx="10"/>
          </p:nvPr>
        </p:nvSpPr>
        <p:spPr/>
        <p:txBody>
          <a:bodyPr/>
          <a:lstStyle>
            <a:lvl1pPr>
              <a:defRPr/>
            </a:lvl1pPr>
          </a:lstStyle>
          <a:p>
            <a:pPr>
              <a:defRPr/>
            </a:pPr>
            <a:fld id="{05780F5A-6F1F-7F46-8FC9-D8CE7CA68238}"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77DF03DA-68C6-4ACD-9B7B-1B0BDC95F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E38449-D46B-7906-4B67-AC2E552983D1}"/>
              </a:ext>
            </a:extLst>
          </p:cNvPr>
          <p:cNvSpPr>
            <a:spLocks noGrp="1"/>
          </p:cNvSpPr>
          <p:nvPr>
            <p:ph type="sldNum" sz="quarter" idx="12"/>
          </p:nvPr>
        </p:nvSpPr>
        <p:spPr/>
        <p:txBody>
          <a:bodyPr/>
          <a:lstStyle>
            <a:lvl1pPr>
              <a:defRPr/>
            </a:lvl1pPr>
          </a:lstStyle>
          <a:p>
            <a:pPr>
              <a:defRPr/>
            </a:pPr>
            <a:fld id="{FB81A367-AA3D-104F-85EF-C11DD2594870}" type="slidenum">
              <a:rPr lang="en-US" altLang="en-US"/>
              <a:pPr>
                <a:defRPr/>
              </a:pPr>
              <a:t>‹#›</a:t>
            </a:fld>
            <a:endParaRPr lang="en-US" altLang="en-US"/>
          </a:p>
        </p:txBody>
      </p:sp>
    </p:spTree>
    <p:extLst>
      <p:ext uri="{BB962C8B-B14F-4D97-AF65-F5344CB8AC3E}">
        <p14:creationId xmlns:p14="http://schemas.microsoft.com/office/powerpoint/2010/main" val="413394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84AAF-7AF6-1D3C-A61A-A8CE37477777}"/>
              </a:ext>
            </a:extLst>
          </p:cNvPr>
          <p:cNvSpPr>
            <a:spLocks noGrp="1"/>
          </p:cNvSpPr>
          <p:nvPr>
            <p:ph type="dt" sz="half" idx="10"/>
          </p:nvPr>
        </p:nvSpPr>
        <p:spPr/>
        <p:txBody>
          <a:bodyPr/>
          <a:lstStyle>
            <a:lvl1pPr>
              <a:defRPr/>
            </a:lvl1pPr>
          </a:lstStyle>
          <a:p>
            <a:pPr>
              <a:defRPr/>
            </a:pPr>
            <a:fld id="{27A5158F-A956-4940-B789-3A96E3993063}"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EC87A174-3C84-5FAD-FE11-19FDD2DCF0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64EFB2-8181-5158-6CE1-CD6D9CB2CD7C}"/>
              </a:ext>
            </a:extLst>
          </p:cNvPr>
          <p:cNvSpPr>
            <a:spLocks noGrp="1"/>
          </p:cNvSpPr>
          <p:nvPr>
            <p:ph type="sldNum" sz="quarter" idx="12"/>
          </p:nvPr>
        </p:nvSpPr>
        <p:spPr/>
        <p:txBody>
          <a:bodyPr/>
          <a:lstStyle>
            <a:lvl1pPr>
              <a:defRPr/>
            </a:lvl1pPr>
          </a:lstStyle>
          <a:p>
            <a:pPr>
              <a:defRPr/>
            </a:pPr>
            <a:fld id="{4849D473-D70F-B34C-B488-069B273C5812}" type="slidenum">
              <a:rPr lang="en-US" altLang="en-US"/>
              <a:pPr>
                <a:defRPr/>
              </a:pPr>
              <a:t>‹#›</a:t>
            </a:fld>
            <a:endParaRPr lang="en-US" altLang="en-US"/>
          </a:p>
        </p:txBody>
      </p:sp>
    </p:spTree>
    <p:extLst>
      <p:ext uri="{BB962C8B-B14F-4D97-AF65-F5344CB8AC3E}">
        <p14:creationId xmlns:p14="http://schemas.microsoft.com/office/powerpoint/2010/main" val="289630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D1CC2-1A45-7915-C20E-D0BFD8FCD1D3}"/>
              </a:ext>
            </a:extLst>
          </p:cNvPr>
          <p:cNvSpPr>
            <a:spLocks noGrp="1"/>
          </p:cNvSpPr>
          <p:nvPr>
            <p:ph type="dt" sz="half" idx="10"/>
          </p:nvPr>
        </p:nvSpPr>
        <p:spPr/>
        <p:txBody>
          <a:bodyPr/>
          <a:lstStyle>
            <a:lvl1pPr>
              <a:defRPr/>
            </a:lvl1pPr>
          </a:lstStyle>
          <a:p>
            <a:pPr>
              <a:defRPr/>
            </a:pPr>
            <a:fld id="{7D262898-3C04-554C-A6A4-8F3845733DD4}"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04A9FBD8-9E71-53D2-EF0F-A72FC878A9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70D73B-F755-9632-35E5-02A970600FA8}"/>
              </a:ext>
            </a:extLst>
          </p:cNvPr>
          <p:cNvSpPr>
            <a:spLocks noGrp="1"/>
          </p:cNvSpPr>
          <p:nvPr>
            <p:ph type="sldNum" sz="quarter" idx="12"/>
          </p:nvPr>
        </p:nvSpPr>
        <p:spPr/>
        <p:txBody>
          <a:bodyPr/>
          <a:lstStyle>
            <a:lvl1pPr>
              <a:defRPr/>
            </a:lvl1pPr>
          </a:lstStyle>
          <a:p>
            <a:pPr>
              <a:defRPr/>
            </a:pPr>
            <a:fld id="{1017FE0D-3CCC-3D4D-AA6A-B7E23FC0BC75}" type="slidenum">
              <a:rPr lang="en-US" altLang="en-US"/>
              <a:pPr>
                <a:defRPr/>
              </a:pPr>
              <a:t>‹#›</a:t>
            </a:fld>
            <a:endParaRPr lang="en-US" altLang="en-US"/>
          </a:p>
        </p:txBody>
      </p:sp>
    </p:spTree>
    <p:extLst>
      <p:ext uri="{BB962C8B-B14F-4D97-AF65-F5344CB8AC3E}">
        <p14:creationId xmlns:p14="http://schemas.microsoft.com/office/powerpoint/2010/main" val="173300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8A3E2BA-E741-787B-FF8C-BEB9620B7C92}"/>
              </a:ext>
            </a:extLst>
          </p:cNvPr>
          <p:cNvSpPr>
            <a:spLocks noGrp="1"/>
          </p:cNvSpPr>
          <p:nvPr>
            <p:ph type="dt" sz="half" idx="10"/>
          </p:nvPr>
        </p:nvSpPr>
        <p:spPr/>
        <p:txBody>
          <a:bodyPr/>
          <a:lstStyle>
            <a:lvl1pPr>
              <a:defRPr/>
            </a:lvl1pPr>
          </a:lstStyle>
          <a:p>
            <a:pPr>
              <a:defRPr/>
            </a:pPr>
            <a:fld id="{B54E1021-A73A-684C-A5D3-EBBD04DEA306}" type="datetime1">
              <a:rPr lang="en-US" altLang="en-US"/>
              <a:pPr>
                <a:defRPr/>
              </a:pPr>
              <a:t>9/11/22</a:t>
            </a:fld>
            <a:endParaRPr lang="en-US" altLang="en-US"/>
          </a:p>
        </p:txBody>
      </p:sp>
      <p:sp>
        <p:nvSpPr>
          <p:cNvPr id="6" name="Footer Placeholder 4">
            <a:extLst>
              <a:ext uri="{FF2B5EF4-FFF2-40B4-BE49-F238E27FC236}">
                <a16:creationId xmlns:a16="http://schemas.microsoft.com/office/drawing/2014/main" id="{28D40CAE-265A-66BE-C1EC-D8B9EC518E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98BF98-BFE9-D891-FB49-F8DA1C128A2A}"/>
              </a:ext>
            </a:extLst>
          </p:cNvPr>
          <p:cNvSpPr>
            <a:spLocks noGrp="1"/>
          </p:cNvSpPr>
          <p:nvPr>
            <p:ph type="sldNum" sz="quarter" idx="12"/>
          </p:nvPr>
        </p:nvSpPr>
        <p:spPr/>
        <p:txBody>
          <a:bodyPr/>
          <a:lstStyle>
            <a:lvl1pPr>
              <a:defRPr/>
            </a:lvl1pPr>
          </a:lstStyle>
          <a:p>
            <a:pPr>
              <a:defRPr/>
            </a:pPr>
            <a:fld id="{DDD4EFD2-3C72-FE4C-88B6-280B1B60E838}" type="slidenum">
              <a:rPr lang="en-US" altLang="en-US"/>
              <a:pPr>
                <a:defRPr/>
              </a:pPr>
              <a:t>‹#›</a:t>
            </a:fld>
            <a:endParaRPr lang="en-US" altLang="en-US"/>
          </a:p>
        </p:txBody>
      </p:sp>
    </p:spTree>
    <p:extLst>
      <p:ext uri="{BB962C8B-B14F-4D97-AF65-F5344CB8AC3E}">
        <p14:creationId xmlns:p14="http://schemas.microsoft.com/office/powerpoint/2010/main" val="81673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073BBE-58F0-B404-7A2C-32B8E359C4FF}"/>
              </a:ext>
            </a:extLst>
          </p:cNvPr>
          <p:cNvSpPr>
            <a:spLocks noGrp="1"/>
          </p:cNvSpPr>
          <p:nvPr>
            <p:ph type="dt" sz="half" idx="10"/>
          </p:nvPr>
        </p:nvSpPr>
        <p:spPr/>
        <p:txBody>
          <a:bodyPr/>
          <a:lstStyle>
            <a:lvl1pPr>
              <a:defRPr/>
            </a:lvl1pPr>
          </a:lstStyle>
          <a:p>
            <a:pPr>
              <a:defRPr/>
            </a:pPr>
            <a:fld id="{DA744E5F-42A6-404C-B3D2-1BC7A3C96ECD}" type="datetime1">
              <a:rPr lang="en-US" altLang="en-US"/>
              <a:pPr>
                <a:defRPr/>
              </a:pPr>
              <a:t>9/11/22</a:t>
            </a:fld>
            <a:endParaRPr lang="en-US" altLang="en-US"/>
          </a:p>
        </p:txBody>
      </p:sp>
      <p:sp>
        <p:nvSpPr>
          <p:cNvPr id="8" name="Footer Placeholder 4">
            <a:extLst>
              <a:ext uri="{FF2B5EF4-FFF2-40B4-BE49-F238E27FC236}">
                <a16:creationId xmlns:a16="http://schemas.microsoft.com/office/drawing/2014/main" id="{DD379C7E-6925-D769-46A9-85F0996492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63A46D-8F01-4FA3-9D01-A05F0CF35566}"/>
              </a:ext>
            </a:extLst>
          </p:cNvPr>
          <p:cNvSpPr>
            <a:spLocks noGrp="1"/>
          </p:cNvSpPr>
          <p:nvPr>
            <p:ph type="sldNum" sz="quarter" idx="12"/>
          </p:nvPr>
        </p:nvSpPr>
        <p:spPr/>
        <p:txBody>
          <a:bodyPr/>
          <a:lstStyle>
            <a:lvl1pPr>
              <a:defRPr/>
            </a:lvl1pPr>
          </a:lstStyle>
          <a:p>
            <a:pPr>
              <a:defRPr/>
            </a:pPr>
            <a:fld id="{3C877AF7-447B-9145-B736-917D17AEB279}" type="slidenum">
              <a:rPr lang="en-US" altLang="en-US"/>
              <a:pPr>
                <a:defRPr/>
              </a:pPr>
              <a:t>‹#›</a:t>
            </a:fld>
            <a:endParaRPr lang="en-US" altLang="en-US"/>
          </a:p>
        </p:txBody>
      </p:sp>
    </p:spTree>
    <p:extLst>
      <p:ext uri="{BB962C8B-B14F-4D97-AF65-F5344CB8AC3E}">
        <p14:creationId xmlns:p14="http://schemas.microsoft.com/office/powerpoint/2010/main" val="260569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1384D1-A9DB-1EF5-4D11-10A07DEDE744}"/>
              </a:ext>
            </a:extLst>
          </p:cNvPr>
          <p:cNvSpPr>
            <a:spLocks noGrp="1"/>
          </p:cNvSpPr>
          <p:nvPr>
            <p:ph type="dt" sz="half" idx="10"/>
          </p:nvPr>
        </p:nvSpPr>
        <p:spPr/>
        <p:txBody>
          <a:bodyPr/>
          <a:lstStyle>
            <a:lvl1pPr>
              <a:defRPr/>
            </a:lvl1pPr>
          </a:lstStyle>
          <a:p>
            <a:pPr>
              <a:defRPr/>
            </a:pPr>
            <a:fld id="{72E0815E-1EB6-B84D-9BB8-398AB346511F}" type="datetime1">
              <a:rPr lang="en-US" altLang="en-US"/>
              <a:pPr>
                <a:defRPr/>
              </a:pPr>
              <a:t>9/11/22</a:t>
            </a:fld>
            <a:endParaRPr lang="en-US" altLang="en-US"/>
          </a:p>
        </p:txBody>
      </p:sp>
      <p:sp>
        <p:nvSpPr>
          <p:cNvPr id="4" name="Footer Placeholder 4">
            <a:extLst>
              <a:ext uri="{FF2B5EF4-FFF2-40B4-BE49-F238E27FC236}">
                <a16:creationId xmlns:a16="http://schemas.microsoft.com/office/drawing/2014/main" id="{6D620A4E-467D-5827-0518-B369B53C1A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3D79C6-3F0A-A3D6-D0E8-D7F8D6BC5393}"/>
              </a:ext>
            </a:extLst>
          </p:cNvPr>
          <p:cNvSpPr>
            <a:spLocks noGrp="1"/>
          </p:cNvSpPr>
          <p:nvPr>
            <p:ph type="sldNum" sz="quarter" idx="12"/>
          </p:nvPr>
        </p:nvSpPr>
        <p:spPr/>
        <p:txBody>
          <a:bodyPr/>
          <a:lstStyle>
            <a:lvl1pPr>
              <a:defRPr/>
            </a:lvl1pPr>
          </a:lstStyle>
          <a:p>
            <a:pPr>
              <a:defRPr/>
            </a:pPr>
            <a:fld id="{99B2D535-8F00-7240-A149-16BD058C1B50}" type="slidenum">
              <a:rPr lang="en-US" altLang="en-US"/>
              <a:pPr>
                <a:defRPr/>
              </a:pPr>
              <a:t>‹#›</a:t>
            </a:fld>
            <a:endParaRPr lang="en-US" altLang="en-US"/>
          </a:p>
        </p:txBody>
      </p:sp>
    </p:spTree>
    <p:extLst>
      <p:ext uri="{BB962C8B-B14F-4D97-AF65-F5344CB8AC3E}">
        <p14:creationId xmlns:p14="http://schemas.microsoft.com/office/powerpoint/2010/main" val="20720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6EB682-9288-9538-5383-2865AF9BA00C}"/>
              </a:ext>
            </a:extLst>
          </p:cNvPr>
          <p:cNvSpPr>
            <a:spLocks noGrp="1"/>
          </p:cNvSpPr>
          <p:nvPr>
            <p:ph type="dt" sz="half" idx="10"/>
          </p:nvPr>
        </p:nvSpPr>
        <p:spPr/>
        <p:txBody>
          <a:bodyPr/>
          <a:lstStyle>
            <a:lvl1pPr>
              <a:defRPr/>
            </a:lvl1pPr>
          </a:lstStyle>
          <a:p>
            <a:pPr>
              <a:defRPr/>
            </a:pPr>
            <a:fld id="{D80D7FA1-CEB6-9446-8577-DABD44D3D000}" type="datetime1">
              <a:rPr lang="en-US" altLang="en-US"/>
              <a:pPr>
                <a:defRPr/>
              </a:pPr>
              <a:t>9/11/22</a:t>
            </a:fld>
            <a:endParaRPr lang="en-US" altLang="en-US"/>
          </a:p>
        </p:txBody>
      </p:sp>
      <p:sp>
        <p:nvSpPr>
          <p:cNvPr id="3" name="Footer Placeholder 4">
            <a:extLst>
              <a:ext uri="{FF2B5EF4-FFF2-40B4-BE49-F238E27FC236}">
                <a16:creationId xmlns:a16="http://schemas.microsoft.com/office/drawing/2014/main" id="{B6155AAE-250C-3495-8AE3-5B253AEC0E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124780-A951-3EAE-8811-8A57323C7C68}"/>
              </a:ext>
            </a:extLst>
          </p:cNvPr>
          <p:cNvSpPr>
            <a:spLocks noGrp="1"/>
          </p:cNvSpPr>
          <p:nvPr>
            <p:ph type="sldNum" sz="quarter" idx="12"/>
          </p:nvPr>
        </p:nvSpPr>
        <p:spPr/>
        <p:txBody>
          <a:bodyPr/>
          <a:lstStyle>
            <a:lvl1pPr>
              <a:defRPr/>
            </a:lvl1pPr>
          </a:lstStyle>
          <a:p>
            <a:pPr>
              <a:defRPr/>
            </a:pPr>
            <a:fld id="{590FE31D-F685-AB43-AC8A-41EA7D954A16}" type="slidenum">
              <a:rPr lang="en-US" altLang="en-US"/>
              <a:pPr>
                <a:defRPr/>
              </a:pPr>
              <a:t>‹#›</a:t>
            </a:fld>
            <a:endParaRPr lang="en-US" altLang="en-US"/>
          </a:p>
        </p:txBody>
      </p:sp>
    </p:spTree>
    <p:extLst>
      <p:ext uri="{BB962C8B-B14F-4D97-AF65-F5344CB8AC3E}">
        <p14:creationId xmlns:p14="http://schemas.microsoft.com/office/powerpoint/2010/main" val="88010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87FEB85-DDCD-8B5F-784E-B45624FFC4EE}"/>
              </a:ext>
            </a:extLst>
          </p:cNvPr>
          <p:cNvSpPr>
            <a:spLocks noGrp="1"/>
          </p:cNvSpPr>
          <p:nvPr>
            <p:ph type="dt" sz="half" idx="10"/>
          </p:nvPr>
        </p:nvSpPr>
        <p:spPr/>
        <p:txBody>
          <a:bodyPr/>
          <a:lstStyle>
            <a:lvl1pPr>
              <a:defRPr/>
            </a:lvl1pPr>
          </a:lstStyle>
          <a:p>
            <a:pPr>
              <a:defRPr/>
            </a:pPr>
            <a:fld id="{8FA3A7D1-2E95-5846-8632-6051D80B5FD2}" type="datetime1">
              <a:rPr lang="en-US" altLang="en-US"/>
              <a:pPr>
                <a:defRPr/>
              </a:pPr>
              <a:t>9/11/22</a:t>
            </a:fld>
            <a:endParaRPr lang="en-US" altLang="en-US"/>
          </a:p>
        </p:txBody>
      </p:sp>
      <p:sp>
        <p:nvSpPr>
          <p:cNvPr id="6" name="Footer Placeholder 4">
            <a:extLst>
              <a:ext uri="{FF2B5EF4-FFF2-40B4-BE49-F238E27FC236}">
                <a16:creationId xmlns:a16="http://schemas.microsoft.com/office/drawing/2014/main" id="{3698A95B-C305-B154-B398-458EFAEFA7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67EC42-95C9-9AA6-3439-2FDDEB6DBF5E}"/>
              </a:ext>
            </a:extLst>
          </p:cNvPr>
          <p:cNvSpPr>
            <a:spLocks noGrp="1"/>
          </p:cNvSpPr>
          <p:nvPr>
            <p:ph type="sldNum" sz="quarter" idx="12"/>
          </p:nvPr>
        </p:nvSpPr>
        <p:spPr/>
        <p:txBody>
          <a:bodyPr/>
          <a:lstStyle>
            <a:lvl1pPr>
              <a:defRPr/>
            </a:lvl1pPr>
          </a:lstStyle>
          <a:p>
            <a:pPr>
              <a:defRPr/>
            </a:pPr>
            <a:fld id="{410F5B4F-AB93-034C-A20F-29316EE676B8}" type="slidenum">
              <a:rPr lang="en-US" altLang="en-US"/>
              <a:pPr>
                <a:defRPr/>
              </a:pPr>
              <a:t>‹#›</a:t>
            </a:fld>
            <a:endParaRPr lang="en-US" altLang="en-US"/>
          </a:p>
        </p:txBody>
      </p:sp>
    </p:spTree>
    <p:extLst>
      <p:ext uri="{BB962C8B-B14F-4D97-AF65-F5344CB8AC3E}">
        <p14:creationId xmlns:p14="http://schemas.microsoft.com/office/powerpoint/2010/main" val="396731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9EE7447-192A-D8EB-A1C3-189688399ACF}"/>
              </a:ext>
            </a:extLst>
          </p:cNvPr>
          <p:cNvSpPr>
            <a:spLocks noGrp="1"/>
          </p:cNvSpPr>
          <p:nvPr>
            <p:ph type="dt" sz="half" idx="10"/>
          </p:nvPr>
        </p:nvSpPr>
        <p:spPr/>
        <p:txBody>
          <a:bodyPr/>
          <a:lstStyle>
            <a:lvl1pPr>
              <a:defRPr/>
            </a:lvl1pPr>
          </a:lstStyle>
          <a:p>
            <a:pPr>
              <a:defRPr/>
            </a:pPr>
            <a:fld id="{4C563A00-9D74-4C45-B18D-1BFA69E410FC}" type="datetime1">
              <a:rPr lang="en-US" altLang="en-US"/>
              <a:pPr>
                <a:defRPr/>
              </a:pPr>
              <a:t>9/11/22</a:t>
            </a:fld>
            <a:endParaRPr lang="en-US" altLang="en-US"/>
          </a:p>
        </p:txBody>
      </p:sp>
      <p:sp>
        <p:nvSpPr>
          <p:cNvPr id="6" name="Footer Placeholder 4">
            <a:extLst>
              <a:ext uri="{FF2B5EF4-FFF2-40B4-BE49-F238E27FC236}">
                <a16:creationId xmlns:a16="http://schemas.microsoft.com/office/drawing/2014/main" id="{C7DC6F82-BF48-3997-DCBC-5C76326CCF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F6EFC3-046D-8210-2818-D4C63D3B2159}"/>
              </a:ext>
            </a:extLst>
          </p:cNvPr>
          <p:cNvSpPr>
            <a:spLocks noGrp="1"/>
          </p:cNvSpPr>
          <p:nvPr>
            <p:ph type="sldNum" sz="quarter" idx="12"/>
          </p:nvPr>
        </p:nvSpPr>
        <p:spPr/>
        <p:txBody>
          <a:bodyPr/>
          <a:lstStyle>
            <a:lvl1pPr>
              <a:defRPr/>
            </a:lvl1pPr>
          </a:lstStyle>
          <a:p>
            <a:pPr>
              <a:defRPr/>
            </a:pPr>
            <a:fld id="{ECF88C42-BB36-4149-81FB-F882C707B860}" type="slidenum">
              <a:rPr lang="en-US" altLang="en-US"/>
              <a:pPr>
                <a:defRPr/>
              </a:pPr>
              <a:t>‹#›</a:t>
            </a:fld>
            <a:endParaRPr lang="en-US" altLang="en-US"/>
          </a:p>
        </p:txBody>
      </p:sp>
    </p:spTree>
    <p:extLst>
      <p:ext uri="{BB962C8B-B14F-4D97-AF65-F5344CB8AC3E}">
        <p14:creationId xmlns:p14="http://schemas.microsoft.com/office/powerpoint/2010/main" val="4294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237126-18CD-D735-6FDA-F0FDD8BE2C1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9C9A8D-92BA-261A-5045-226F9A8398F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D32A82-A1B0-7417-E522-1A8837D16BB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32B1009C-81BE-C74F-AE1C-B6480A1255F6}" type="datetime1">
              <a:rPr lang="en-US" altLang="en-US"/>
              <a:pPr>
                <a:defRPr/>
              </a:pPr>
              <a:t>9/11/22</a:t>
            </a:fld>
            <a:endParaRPr lang="en-US" altLang="en-US"/>
          </a:p>
        </p:txBody>
      </p:sp>
      <p:sp>
        <p:nvSpPr>
          <p:cNvPr id="5" name="Footer Placeholder 4">
            <a:extLst>
              <a:ext uri="{FF2B5EF4-FFF2-40B4-BE49-F238E27FC236}">
                <a16:creationId xmlns:a16="http://schemas.microsoft.com/office/drawing/2014/main" id="{477F13C1-F6E5-ED3D-FA08-AD3B72CCFDC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670E785-236E-91A6-CA4F-C90E760720B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E09FD0-8781-B741-9390-4ACE8A9EDA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youtube.com/watch?v=AijUV-dbER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watch?v=p8UKRHQ66Mw" TargetMode="External"/><Relationship Id="rId5" Type="http://schemas.openxmlformats.org/officeDocument/2006/relationships/image" Target="../media/image2.jpeg"/><Relationship Id="rId4" Type="http://schemas.openxmlformats.org/officeDocument/2006/relationships/hyperlink" Target="https://www.youtube.com/watch?v=Xe3SD8XLD3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gordonkorman.com/linked" TargetMode="External"/><Relationship Id="rId5" Type="http://schemas.openxmlformats.org/officeDocument/2006/relationships/hyperlink" Target="https://www.simonandschuster.com/books/Alone/Megan-E-Freeman/9781534467569"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youtube.com/watch?v=Ejx4O4mdHa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JM0_wzeYabI" TargetMode="External"/><Relationship Id="rId5" Type="http://schemas.openxmlformats.org/officeDocument/2006/relationships/hyperlink" Target="https://www.youtube.com/watch?v=OVr7d5DAtbs"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andy-marino.com/" TargetMode="External"/><Relationship Id="rId4" Type="http://schemas.openxmlformats.org/officeDocument/2006/relationships/hyperlink" Target="https://www.youtube.com/watch?v=txfDI3X-9U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youtube.com/watch?v=fvlC_8S7b9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penguinrandomhouse.com/books/599538/when-stars-are-scattered-by-victoria-jamieson-and-omar-mohamed-illustrated-by-victoria-jamieson-color-by-iman-geddy/" TargetMode="External"/><Relationship Id="rId5" Type="http://schemas.openxmlformats.org/officeDocument/2006/relationships/hyperlink" Target="https://www.youtube.com/watch?v=111ztD-2QaU"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facebook.com/watch/?v=732313143879081" TargetMode="External"/><Relationship Id="rId4" Type="http://schemas.openxmlformats.org/officeDocument/2006/relationships/hyperlink" Target="https://www.youtube.com/watch?v=PTpaEbOal-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Ze4nlQWxgXs" TargetMode="External"/><Relationship Id="rId4" Type="http://schemas.openxmlformats.org/officeDocument/2006/relationships/hyperlink" Target="https://www.youtube.com/watch?v=hfGTOthh4k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us.macmillan.com/books/9781250196705/theremarkablejourneyofcoyotesunri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cira.org/ccira-awards/Colorado-Childrens-Book-Award.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TPbTT3g5FYI" TargetMode="External"/><Relationship Id="rId3" Type="http://schemas.openxmlformats.org/officeDocument/2006/relationships/image" Target="../media/image1.jpeg"/><Relationship Id="rId7" Type="http://schemas.openxmlformats.org/officeDocument/2006/relationships/hyperlink" Target="https://www.ackersbook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qMlWhWsRhu8" TargetMode="External"/><Relationship Id="rId5" Type="http://schemas.openxmlformats.org/officeDocument/2006/relationships/image" Target="../media/image6.png"/><Relationship Id="rId4" Type="http://schemas.openxmlformats.org/officeDocument/2006/relationships/hyperlink" Target="https://www.youtube.com/watch?v=0U02f0dD-H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harpercollins.com/products/the-couch-potato-jory-john?variant=33007437938722" TargetMode="External"/><Relationship Id="rId5" Type="http://schemas.openxmlformats.org/officeDocument/2006/relationships/hyperlink" Target="https://www.penguinrandomhouse.com/books/562056/just-ask-by-sonia-sotomayor-illustrated-by-rafael-lopez/"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simonandschuster.com/books/Unicorns-Are-the-Worst!/Alex-Willan/The-Worst-Series/978153445383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anvas.cbzsecure.com/accounts" TargetMode="External"/><Relationship Id="rId5" Type="http://schemas.openxmlformats.org/officeDocument/2006/relationships/hyperlink" Target="https://www.youtube.com/watch?v=fmoegWLUNnU"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juanamartinezneal.com/books/swashby/" TargetMode="External"/><Relationship Id="rId3" Type="http://schemas.openxmlformats.org/officeDocument/2006/relationships/hyperlink" Target="https://www.youtube.com/watch?v=R6lbiHfC8C0" TargetMode="External"/><Relationship Id="rId7" Type="http://schemas.openxmlformats.org/officeDocument/2006/relationships/hyperlink" Target="https://www.bethferry.com/swashb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https://books.disney.com/book-author/ryan-t-higgins/" TargetMode="External"/><Relationship Id="rId3" Type="http://schemas.openxmlformats.org/officeDocument/2006/relationships/image" Target="../media/image14.png"/><Relationship Id="rId7" Type="http://schemas.openxmlformats.org/officeDocument/2006/relationships/hyperlink" Target="https://www.harpercollins.com/products/mel-fell-corey-r-tabor?variant=3300767950441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books.disney.com/book/norman-didnt-do-it/" TargetMode="External"/><Relationship Id="rId5" Type="http://schemas.openxmlformats.org/officeDocument/2006/relationships/hyperlink" Target="https://www.youtube.com/watch?v=wpRh9x7wv68"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usanscrummel.com/" TargetMode="External"/><Relationship Id="rId4" Type="http://schemas.openxmlformats.org/officeDocument/2006/relationships/hyperlink" Target="https://www.youtube.com/watch?v=0tU765Uce6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
            <a:extLst>
              <a:ext uri="{FF2B5EF4-FFF2-40B4-BE49-F238E27FC236}">
                <a16:creationId xmlns:a16="http://schemas.microsoft.com/office/drawing/2014/main" id="{2E9C7231-29CE-4A36-494C-E568722352EE}"/>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15362" name="Title 1">
            <a:extLst>
              <a:ext uri="{FF2B5EF4-FFF2-40B4-BE49-F238E27FC236}">
                <a16:creationId xmlns:a16="http://schemas.microsoft.com/office/drawing/2014/main" id="{C0DF83AE-670C-0B13-EAAC-F9F6E4CEEBD9}"/>
              </a:ext>
            </a:extLst>
          </p:cNvPr>
          <p:cNvSpPr>
            <a:spLocks noGrp="1"/>
          </p:cNvSpPr>
          <p:nvPr>
            <p:ph type="title"/>
          </p:nvPr>
        </p:nvSpPr>
        <p:spPr>
          <a:xfrm>
            <a:off x="541338" y="1816100"/>
            <a:ext cx="8229600" cy="1143000"/>
          </a:xfrm>
        </p:spPr>
        <p:txBody>
          <a:bodyPr/>
          <a:lstStyle/>
          <a:p>
            <a:r>
              <a:rPr lang="en-US" altLang="en-US" dirty="0">
                <a:ea typeface="ＭＳ Ｐゴシック" panose="020B0600070205080204" pitchFamily="34" charset="-128"/>
              </a:rPr>
              <a:t>Colorado Children’s Book Award</a:t>
            </a:r>
            <a:br>
              <a:rPr lang="en-US" altLang="en-US" dirty="0">
                <a:ea typeface="ＭＳ Ｐゴシック" panose="020B0600070205080204" pitchFamily="34" charset="-128"/>
              </a:rPr>
            </a:br>
            <a:r>
              <a:rPr lang="en-US" altLang="en-US" dirty="0">
                <a:ea typeface="ＭＳ Ｐゴシック" panose="020B0600070205080204" pitchFamily="34" charset="-128"/>
              </a:rPr>
              <a:t>2022 winners and 2023 nominees</a:t>
            </a:r>
          </a:p>
        </p:txBody>
      </p:sp>
      <p:sp>
        <p:nvSpPr>
          <p:cNvPr id="15363" name="TextBox 4">
            <a:extLst>
              <a:ext uri="{FF2B5EF4-FFF2-40B4-BE49-F238E27FC236}">
                <a16:creationId xmlns:a16="http://schemas.microsoft.com/office/drawing/2014/main" id="{CC1A1BA0-BEA9-55C7-D4EC-B25FB4CD4E37}"/>
              </a:ext>
            </a:extLst>
          </p:cNvPr>
          <p:cNvSpPr txBox="1">
            <a:spLocks noChangeArrowheads="1"/>
          </p:cNvSpPr>
          <p:nvPr/>
        </p:nvSpPr>
        <p:spPr bwMode="auto">
          <a:xfrm>
            <a:off x="1055688" y="3325813"/>
            <a:ext cx="73199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a:latin typeface="Zapfino" panose="03030300040707070C03" pitchFamily="66" charset="77"/>
              </a:rPr>
              <a:t>Enjoy Reading!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F7B03DD0-9BE1-E7D3-0C89-5DFDA99EC47A}"/>
              </a:ext>
            </a:extLst>
          </p:cNvPr>
          <p:cNvSpPr>
            <a:spLocks noGrp="1"/>
          </p:cNvSpPr>
          <p:nvPr>
            <p:ph type="title"/>
          </p:nvPr>
        </p:nvSpPr>
        <p:spPr/>
        <p:txBody>
          <a:bodyPr/>
          <a:lstStyle/>
          <a:p>
            <a:r>
              <a:rPr lang="en-US" altLang="en-US" dirty="0">
                <a:ea typeface="ＭＳ Ｐゴシック" panose="020B0600070205080204" pitchFamily="34" charset="-128"/>
              </a:rPr>
              <a:t>2022 Junior Book winner and runner up</a:t>
            </a:r>
          </a:p>
        </p:txBody>
      </p:sp>
      <p:pic>
        <p:nvPicPr>
          <p:cNvPr id="47106" name="Content Placeholder 2">
            <a:extLst>
              <a:ext uri="{FF2B5EF4-FFF2-40B4-BE49-F238E27FC236}">
                <a16:creationId xmlns:a16="http://schemas.microsoft.com/office/drawing/2014/main" id="{CEC6744D-BF4B-6E3D-D6FC-85DD4EBE71F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820863"/>
            <a:ext cx="2336800" cy="3530600"/>
          </a:xfrm>
        </p:spPr>
      </p:pic>
      <p:sp>
        <p:nvSpPr>
          <p:cNvPr id="47108" name="TextBox 1">
            <a:extLst>
              <a:ext uri="{FF2B5EF4-FFF2-40B4-BE49-F238E27FC236}">
                <a16:creationId xmlns:a16="http://schemas.microsoft.com/office/drawing/2014/main" id="{1EC146F3-ED27-6DF1-1A2F-1FF13D6767B8}"/>
              </a:ext>
            </a:extLst>
          </p:cNvPr>
          <p:cNvSpPr txBox="1">
            <a:spLocks noChangeArrowheads="1"/>
          </p:cNvSpPr>
          <p:nvPr/>
        </p:nvSpPr>
        <p:spPr bwMode="auto">
          <a:xfrm>
            <a:off x="322263" y="5600700"/>
            <a:ext cx="270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hlinkClick r:id="rId4"/>
              </a:rPr>
              <a:t>2 min. Scholastic Trailer with Alan Gratz</a:t>
            </a:r>
            <a:endParaRPr lang="en-US" altLang="en-US" sz="1800">
              <a:latin typeface="Arial" panose="020B0604020202020204" pitchFamily="34" charset="0"/>
            </a:endParaRPr>
          </a:p>
        </p:txBody>
      </p:sp>
      <p:pic>
        <p:nvPicPr>
          <p:cNvPr id="10" name="Picture 6">
            <a:extLst>
              <a:ext uri="{FF2B5EF4-FFF2-40B4-BE49-F238E27FC236}">
                <a16:creationId xmlns:a16="http://schemas.microsoft.com/office/drawing/2014/main" id="{E380E6FA-176F-601C-5DE0-DBDCD4752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925" y="1417638"/>
            <a:ext cx="26162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a:extLst>
              <a:ext uri="{FF2B5EF4-FFF2-40B4-BE49-F238E27FC236}">
                <a16:creationId xmlns:a16="http://schemas.microsoft.com/office/drawing/2014/main" id="{E7519FAB-4F28-30BD-31A7-FE327E01CEC5}"/>
              </a:ext>
            </a:extLst>
          </p:cNvPr>
          <p:cNvSpPr txBox="1">
            <a:spLocks noChangeArrowheads="1"/>
          </p:cNvSpPr>
          <p:nvPr/>
        </p:nvSpPr>
        <p:spPr bwMode="auto">
          <a:xfrm>
            <a:off x="5495925" y="5578475"/>
            <a:ext cx="29400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6"/>
              </a:rPr>
              <a:t>One and Only Bob Trailer</a:t>
            </a:r>
            <a:r>
              <a:rPr lang="en-US" altLang="en-US" sz="1800" dirty="0">
                <a:latin typeface="Arial" panose="020B0604020202020204" pitchFamily="34" charset="0"/>
              </a:rPr>
              <a:t> on YouTube</a:t>
            </a:r>
          </a:p>
          <a:p>
            <a:pPr>
              <a:spcBef>
                <a:spcPct val="0"/>
              </a:spcBef>
              <a:buFontTx/>
              <a:buNone/>
            </a:pPr>
            <a:endParaRPr lang="en-US" altLang="en-US" sz="1800" dirty="0">
              <a:latin typeface="Arial" panose="020B0604020202020204" pitchFamily="34" charset="0"/>
            </a:endParaRPr>
          </a:p>
        </p:txBody>
      </p:sp>
      <p:sp>
        <p:nvSpPr>
          <p:cNvPr id="14" name="TextBox 3">
            <a:extLst>
              <a:ext uri="{FF2B5EF4-FFF2-40B4-BE49-F238E27FC236}">
                <a16:creationId xmlns:a16="http://schemas.microsoft.com/office/drawing/2014/main" id="{F83C640E-1A77-0D41-85F4-DF484A49B17F}"/>
              </a:ext>
            </a:extLst>
          </p:cNvPr>
          <p:cNvSpPr txBox="1">
            <a:spLocks noChangeArrowheads="1"/>
          </p:cNvSpPr>
          <p:nvPr/>
        </p:nvSpPr>
        <p:spPr bwMode="auto">
          <a:xfrm>
            <a:off x="2982913" y="6299200"/>
            <a:ext cx="5703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7"/>
              </a:rPr>
              <a:t>Katherine Applegate reads 4 min. excerpt</a:t>
            </a:r>
            <a:r>
              <a:rPr lang="en-US" altLang="en-US" sz="1800" dirty="0">
                <a:latin typeface="Arial" panose="020B0604020202020204" pitchFamily="34" charset="0"/>
              </a:rPr>
              <a:t> on YouTube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D1FD-A98A-1DD5-21F2-84A3CBB1E57D}"/>
              </a:ext>
            </a:extLst>
          </p:cNvPr>
          <p:cNvSpPr>
            <a:spLocks noGrp="1"/>
          </p:cNvSpPr>
          <p:nvPr>
            <p:ph type="title"/>
          </p:nvPr>
        </p:nvSpPr>
        <p:spPr/>
        <p:txBody>
          <a:bodyPr/>
          <a:lstStyle/>
          <a:p>
            <a:r>
              <a:rPr lang="en-US" dirty="0"/>
              <a:t>Books set in Colorado</a:t>
            </a:r>
          </a:p>
        </p:txBody>
      </p:sp>
      <p:pic>
        <p:nvPicPr>
          <p:cNvPr id="4" name="Picture 3">
            <a:extLst>
              <a:ext uri="{FF2B5EF4-FFF2-40B4-BE49-F238E27FC236}">
                <a16:creationId xmlns:a16="http://schemas.microsoft.com/office/drawing/2014/main" id="{8308BE62-255E-C34B-E595-8B5FFB40EF42}"/>
              </a:ext>
            </a:extLst>
          </p:cNvPr>
          <p:cNvPicPr>
            <a:picLocks noChangeAspect="1"/>
          </p:cNvPicPr>
          <p:nvPr/>
        </p:nvPicPr>
        <p:blipFill>
          <a:blip r:embed="rId3"/>
          <a:stretch>
            <a:fillRect/>
          </a:stretch>
        </p:blipFill>
        <p:spPr>
          <a:xfrm>
            <a:off x="1308848" y="1417638"/>
            <a:ext cx="2015210" cy="3051320"/>
          </a:xfrm>
          <a:prstGeom prst="rect">
            <a:avLst/>
          </a:prstGeom>
        </p:spPr>
      </p:pic>
      <p:pic>
        <p:nvPicPr>
          <p:cNvPr id="5" name="Picture 4">
            <a:extLst>
              <a:ext uri="{FF2B5EF4-FFF2-40B4-BE49-F238E27FC236}">
                <a16:creationId xmlns:a16="http://schemas.microsoft.com/office/drawing/2014/main" id="{C75DC268-5ACF-5CC5-A66F-294251A84178}"/>
              </a:ext>
            </a:extLst>
          </p:cNvPr>
          <p:cNvPicPr>
            <a:picLocks noChangeAspect="1"/>
          </p:cNvPicPr>
          <p:nvPr/>
        </p:nvPicPr>
        <p:blipFill>
          <a:blip r:embed="rId4"/>
          <a:stretch>
            <a:fillRect/>
          </a:stretch>
        </p:blipFill>
        <p:spPr>
          <a:xfrm>
            <a:off x="5143706" y="1916960"/>
            <a:ext cx="2015210" cy="3024079"/>
          </a:xfrm>
          <a:prstGeom prst="rect">
            <a:avLst/>
          </a:prstGeom>
        </p:spPr>
      </p:pic>
      <p:sp>
        <p:nvSpPr>
          <p:cNvPr id="6" name="TextBox 5">
            <a:extLst>
              <a:ext uri="{FF2B5EF4-FFF2-40B4-BE49-F238E27FC236}">
                <a16:creationId xmlns:a16="http://schemas.microsoft.com/office/drawing/2014/main" id="{70F53918-CF80-0F48-B6EA-7C71AFE66439}"/>
              </a:ext>
            </a:extLst>
          </p:cNvPr>
          <p:cNvSpPr txBox="1"/>
          <p:nvPr/>
        </p:nvSpPr>
        <p:spPr>
          <a:xfrm>
            <a:off x="735106" y="4733365"/>
            <a:ext cx="2976282" cy="646331"/>
          </a:xfrm>
          <a:prstGeom prst="rect">
            <a:avLst/>
          </a:prstGeom>
          <a:noFill/>
        </p:spPr>
        <p:txBody>
          <a:bodyPr wrap="square" rtlCol="0">
            <a:spAutoFit/>
          </a:bodyPr>
          <a:lstStyle/>
          <a:p>
            <a:r>
              <a:rPr lang="en-US" dirty="0">
                <a:hlinkClick r:id="rId5"/>
              </a:rPr>
              <a:t>Alone inroduction at Simon &amp; Schuster</a:t>
            </a:r>
            <a:endParaRPr lang="en-US" dirty="0"/>
          </a:p>
        </p:txBody>
      </p:sp>
      <p:sp>
        <p:nvSpPr>
          <p:cNvPr id="3" name="TextBox 2">
            <a:extLst>
              <a:ext uri="{FF2B5EF4-FFF2-40B4-BE49-F238E27FC236}">
                <a16:creationId xmlns:a16="http://schemas.microsoft.com/office/drawing/2014/main" id="{32120CE9-DB93-0DAC-9968-2CCD4EDA8D75}"/>
              </a:ext>
            </a:extLst>
          </p:cNvPr>
          <p:cNvSpPr txBox="1"/>
          <p:nvPr/>
        </p:nvSpPr>
        <p:spPr>
          <a:xfrm>
            <a:off x="5762847" y="5209953"/>
            <a:ext cx="2573079" cy="646331"/>
          </a:xfrm>
          <a:prstGeom prst="rect">
            <a:avLst/>
          </a:prstGeom>
          <a:noFill/>
        </p:spPr>
        <p:txBody>
          <a:bodyPr wrap="square" rtlCol="0">
            <a:spAutoFit/>
          </a:bodyPr>
          <a:lstStyle/>
          <a:p>
            <a:r>
              <a:rPr lang="en-US" dirty="0">
                <a:hlinkClick r:id="rId6"/>
              </a:rPr>
              <a:t>Gordon Korman's Website</a:t>
            </a:r>
            <a:endParaRPr lang="en-US" dirty="0"/>
          </a:p>
        </p:txBody>
      </p:sp>
    </p:spTree>
    <p:extLst>
      <p:ext uri="{BB962C8B-B14F-4D97-AF65-F5344CB8AC3E}">
        <p14:creationId xmlns:p14="http://schemas.microsoft.com/office/powerpoint/2010/main" val="990527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858-9181-6B8B-2AD0-9785C8B0324B}"/>
              </a:ext>
            </a:extLst>
          </p:cNvPr>
          <p:cNvSpPr>
            <a:spLocks noGrp="1"/>
          </p:cNvSpPr>
          <p:nvPr>
            <p:ph type="title"/>
          </p:nvPr>
        </p:nvSpPr>
        <p:spPr/>
        <p:txBody>
          <a:bodyPr/>
          <a:lstStyle/>
          <a:p>
            <a:r>
              <a:rPr lang="en-US" dirty="0"/>
              <a:t>Fictionalized Memoir </a:t>
            </a:r>
          </a:p>
        </p:txBody>
      </p:sp>
      <p:pic>
        <p:nvPicPr>
          <p:cNvPr id="5" name="Picture 4">
            <a:extLst>
              <a:ext uri="{FF2B5EF4-FFF2-40B4-BE49-F238E27FC236}">
                <a16:creationId xmlns:a16="http://schemas.microsoft.com/office/drawing/2014/main" id="{AD4BECB2-9AE8-EB4C-E122-865AC882A3EE}"/>
              </a:ext>
            </a:extLst>
          </p:cNvPr>
          <p:cNvPicPr>
            <a:picLocks noChangeAspect="1"/>
          </p:cNvPicPr>
          <p:nvPr/>
        </p:nvPicPr>
        <p:blipFill>
          <a:blip r:embed="rId3"/>
          <a:stretch>
            <a:fillRect/>
          </a:stretch>
        </p:blipFill>
        <p:spPr>
          <a:xfrm>
            <a:off x="5979709" y="1083129"/>
            <a:ext cx="2821177" cy="4279432"/>
          </a:xfrm>
          <a:prstGeom prst="rect">
            <a:avLst/>
          </a:prstGeom>
        </p:spPr>
      </p:pic>
      <p:pic>
        <p:nvPicPr>
          <p:cNvPr id="6" name="Picture 5">
            <a:extLst>
              <a:ext uri="{FF2B5EF4-FFF2-40B4-BE49-F238E27FC236}">
                <a16:creationId xmlns:a16="http://schemas.microsoft.com/office/drawing/2014/main" id="{626DB338-E48D-805A-42DE-C7E32F8A1722}"/>
              </a:ext>
            </a:extLst>
          </p:cNvPr>
          <p:cNvPicPr>
            <a:picLocks noChangeAspect="1"/>
          </p:cNvPicPr>
          <p:nvPr/>
        </p:nvPicPr>
        <p:blipFill>
          <a:blip r:embed="rId4"/>
          <a:stretch>
            <a:fillRect/>
          </a:stretch>
        </p:blipFill>
        <p:spPr>
          <a:xfrm>
            <a:off x="260161" y="1298723"/>
            <a:ext cx="2821177" cy="4260554"/>
          </a:xfrm>
          <a:prstGeom prst="rect">
            <a:avLst/>
          </a:prstGeom>
        </p:spPr>
      </p:pic>
      <p:sp>
        <p:nvSpPr>
          <p:cNvPr id="3" name="TextBox 2">
            <a:extLst>
              <a:ext uri="{FF2B5EF4-FFF2-40B4-BE49-F238E27FC236}">
                <a16:creationId xmlns:a16="http://schemas.microsoft.com/office/drawing/2014/main" id="{DAC39203-0F39-DF78-4E8B-6A0C1E0D3C81}"/>
              </a:ext>
            </a:extLst>
          </p:cNvPr>
          <p:cNvSpPr txBox="1"/>
          <p:nvPr/>
        </p:nvSpPr>
        <p:spPr>
          <a:xfrm>
            <a:off x="260161" y="5809129"/>
            <a:ext cx="2821177" cy="369332"/>
          </a:xfrm>
          <a:prstGeom prst="rect">
            <a:avLst/>
          </a:prstGeom>
          <a:noFill/>
        </p:spPr>
        <p:txBody>
          <a:bodyPr wrap="square" rtlCol="0">
            <a:spAutoFit/>
          </a:bodyPr>
          <a:lstStyle/>
          <a:p>
            <a:r>
              <a:rPr lang="en-US" dirty="0">
                <a:hlinkClick r:id="rId5"/>
              </a:rPr>
              <a:t>1 min intro by Rob Harrell</a:t>
            </a:r>
            <a:endParaRPr lang="en-US" dirty="0"/>
          </a:p>
        </p:txBody>
      </p:sp>
      <p:sp>
        <p:nvSpPr>
          <p:cNvPr id="4" name="TextBox 3">
            <a:extLst>
              <a:ext uri="{FF2B5EF4-FFF2-40B4-BE49-F238E27FC236}">
                <a16:creationId xmlns:a16="http://schemas.microsoft.com/office/drawing/2014/main" id="{A44204B8-0E5A-FF60-9E91-228A0E9AA109}"/>
              </a:ext>
            </a:extLst>
          </p:cNvPr>
          <p:cNvSpPr txBox="1"/>
          <p:nvPr/>
        </p:nvSpPr>
        <p:spPr>
          <a:xfrm>
            <a:off x="4834681" y="6178461"/>
            <a:ext cx="3458713" cy="369332"/>
          </a:xfrm>
          <a:prstGeom prst="rect">
            <a:avLst/>
          </a:prstGeom>
          <a:noFill/>
        </p:spPr>
        <p:txBody>
          <a:bodyPr wrap="square" rtlCol="0">
            <a:spAutoFit/>
          </a:bodyPr>
          <a:lstStyle/>
          <a:p>
            <a:r>
              <a:rPr lang="en-US" dirty="0">
                <a:hlinkClick r:id="rId6"/>
              </a:rPr>
              <a:t>4 min. intro by Ernesto Cisneros</a:t>
            </a:r>
            <a:endParaRPr lang="en-US" dirty="0"/>
          </a:p>
        </p:txBody>
      </p:sp>
      <p:sp>
        <p:nvSpPr>
          <p:cNvPr id="7" name="TextBox 6">
            <a:extLst>
              <a:ext uri="{FF2B5EF4-FFF2-40B4-BE49-F238E27FC236}">
                <a16:creationId xmlns:a16="http://schemas.microsoft.com/office/drawing/2014/main" id="{088696D3-EAA5-5E25-90FB-B4EA0DE2F3CA}"/>
              </a:ext>
            </a:extLst>
          </p:cNvPr>
          <p:cNvSpPr txBox="1"/>
          <p:nvPr/>
        </p:nvSpPr>
        <p:spPr>
          <a:xfrm>
            <a:off x="5826642" y="5559277"/>
            <a:ext cx="2860158" cy="369332"/>
          </a:xfrm>
          <a:prstGeom prst="rect">
            <a:avLst/>
          </a:prstGeom>
          <a:noFill/>
        </p:spPr>
        <p:txBody>
          <a:bodyPr wrap="square" rtlCol="0">
            <a:spAutoFit/>
          </a:bodyPr>
          <a:lstStyle/>
          <a:p>
            <a:r>
              <a:rPr lang="en-US" dirty="0">
                <a:hlinkClick r:id="rId7"/>
              </a:rPr>
              <a:t>Trailer at Book Tastings</a:t>
            </a:r>
            <a:endParaRPr lang="en-US" dirty="0"/>
          </a:p>
        </p:txBody>
      </p:sp>
    </p:spTree>
    <p:extLst>
      <p:ext uri="{BB962C8B-B14F-4D97-AF65-F5344CB8AC3E}">
        <p14:creationId xmlns:p14="http://schemas.microsoft.com/office/powerpoint/2010/main" val="19208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A336-99A2-0488-51CE-0D3C80644F8F}"/>
              </a:ext>
            </a:extLst>
          </p:cNvPr>
          <p:cNvSpPr>
            <a:spLocks noGrp="1"/>
          </p:cNvSpPr>
          <p:nvPr>
            <p:ph type="title"/>
          </p:nvPr>
        </p:nvSpPr>
        <p:spPr/>
        <p:txBody>
          <a:bodyPr/>
          <a:lstStyle/>
          <a:p>
            <a:r>
              <a:rPr lang="en-US" dirty="0"/>
              <a:t>Historical Fiction</a:t>
            </a:r>
          </a:p>
        </p:txBody>
      </p:sp>
      <p:pic>
        <p:nvPicPr>
          <p:cNvPr id="4" name="Picture 3">
            <a:extLst>
              <a:ext uri="{FF2B5EF4-FFF2-40B4-BE49-F238E27FC236}">
                <a16:creationId xmlns:a16="http://schemas.microsoft.com/office/drawing/2014/main" id="{E00F6C4F-1911-C24E-1C31-358CD7D002D6}"/>
              </a:ext>
            </a:extLst>
          </p:cNvPr>
          <p:cNvPicPr>
            <a:picLocks noChangeAspect="1"/>
          </p:cNvPicPr>
          <p:nvPr/>
        </p:nvPicPr>
        <p:blipFill>
          <a:blip r:embed="rId3"/>
          <a:stretch>
            <a:fillRect/>
          </a:stretch>
        </p:blipFill>
        <p:spPr>
          <a:xfrm>
            <a:off x="4123336" y="1682013"/>
            <a:ext cx="2205746" cy="3203042"/>
          </a:xfrm>
          <a:prstGeom prst="rect">
            <a:avLst/>
          </a:prstGeom>
        </p:spPr>
      </p:pic>
      <p:sp>
        <p:nvSpPr>
          <p:cNvPr id="3" name="TextBox 2">
            <a:extLst>
              <a:ext uri="{FF2B5EF4-FFF2-40B4-BE49-F238E27FC236}">
                <a16:creationId xmlns:a16="http://schemas.microsoft.com/office/drawing/2014/main" id="{4A3CE0EC-D2F6-E439-9B06-DF422A8AD945}"/>
              </a:ext>
            </a:extLst>
          </p:cNvPr>
          <p:cNvSpPr txBox="1"/>
          <p:nvPr/>
        </p:nvSpPr>
        <p:spPr>
          <a:xfrm>
            <a:off x="4572000" y="5422605"/>
            <a:ext cx="2743200" cy="646331"/>
          </a:xfrm>
          <a:prstGeom prst="rect">
            <a:avLst/>
          </a:prstGeom>
          <a:noFill/>
        </p:spPr>
        <p:txBody>
          <a:bodyPr wrap="square" rtlCol="0">
            <a:spAutoFit/>
          </a:bodyPr>
          <a:lstStyle/>
          <a:p>
            <a:r>
              <a:rPr lang="en-US" dirty="0">
                <a:hlinkClick r:id="rId4"/>
              </a:rPr>
              <a:t>1 min. book trailer at Scholastic</a:t>
            </a:r>
            <a:endParaRPr lang="en-US" dirty="0"/>
          </a:p>
        </p:txBody>
      </p:sp>
      <p:sp>
        <p:nvSpPr>
          <p:cNvPr id="5" name="TextBox 4">
            <a:extLst>
              <a:ext uri="{FF2B5EF4-FFF2-40B4-BE49-F238E27FC236}">
                <a16:creationId xmlns:a16="http://schemas.microsoft.com/office/drawing/2014/main" id="{F72AA486-FEB6-2260-1561-0BDE9E469121}"/>
              </a:ext>
            </a:extLst>
          </p:cNvPr>
          <p:cNvSpPr txBox="1"/>
          <p:nvPr/>
        </p:nvSpPr>
        <p:spPr>
          <a:xfrm>
            <a:off x="1169581" y="5231219"/>
            <a:ext cx="2020186" cy="646331"/>
          </a:xfrm>
          <a:prstGeom prst="rect">
            <a:avLst/>
          </a:prstGeom>
          <a:noFill/>
        </p:spPr>
        <p:txBody>
          <a:bodyPr wrap="square" rtlCol="0">
            <a:spAutoFit/>
          </a:bodyPr>
          <a:lstStyle/>
          <a:p>
            <a:r>
              <a:rPr lang="en-US" dirty="0">
                <a:hlinkClick r:id="rId5"/>
              </a:rPr>
              <a:t>Andy Marino's website</a:t>
            </a:r>
            <a:endParaRPr lang="en-US" dirty="0"/>
          </a:p>
        </p:txBody>
      </p:sp>
    </p:spTree>
    <p:extLst>
      <p:ext uri="{BB962C8B-B14F-4D97-AF65-F5344CB8AC3E}">
        <p14:creationId xmlns:p14="http://schemas.microsoft.com/office/powerpoint/2010/main" val="3912823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D8F5-3F0C-A868-BD23-8780EDEB382F}"/>
              </a:ext>
            </a:extLst>
          </p:cNvPr>
          <p:cNvSpPr>
            <a:spLocks noGrp="1"/>
          </p:cNvSpPr>
          <p:nvPr>
            <p:ph type="title"/>
          </p:nvPr>
        </p:nvSpPr>
        <p:spPr/>
        <p:txBody>
          <a:bodyPr/>
          <a:lstStyle/>
          <a:p>
            <a:r>
              <a:rPr lang="en-US" dirty="0"/>
              <a:t>Graphic Books</a:t>
            </a:r>
          </a:p>
        </p:txBody>
      </p:sp>
      <p:pic>
        <p:nvPicPr>
          <p:cNvPr id="4" name="Picture 3">
            <a:extLst>
              <a:ext uri="{FF2B5EF4-FFF2-40B4-BE49-F238E27FC236}">
                <a16:creationId xmlns:a16="http://schemas.microsoft.com/office/drawing/2014/main" id="{58066D09-5E95-9170-063B-82C52CDEE43A}"/>
              </a:ext>
            </a:extLst>
          </p:cNvPr>
          <p:cNvPicPr>
            <a:picLocks noChangeAspect="1"/>
          </p:cNvPicPr>
          <p:nvPr/>
        </p:nvPicPr>
        <p:blipFill>
          <a:blip r:embed="rId3"/>
          <a:stretch>
            <a:fillRect/>
          </a:stretch>
        </p:blipFill>
        <p:spPr>
          <a:xfrm>
            <a:off x="753035" y="1263274"/>
            <a:ext cx="2570089" cy="3795267"/>
          </a:xfrm>
          <a:prstGeom prst="rect">
            <a:avLst/>
          </a:prstGeom>
        </p:spPr>
      </p:pic>
      <p:pic>
        <p:nvPicPr>
          <p:cNvPr id="5" name="Picture 4">
            <a:extLst>
              <a:ext uri="{FF2B5EF4-FFF2-40B4-BE49-F238E27FC236}">
                <a16:creationId xmlns:a16="http://schemas.microsoft.com/office/drawing/2014/main" id="{35D76156-E2EF-6A24-E3D9-E55BBB6107A3}"/>
              </a:ext>
            </a:extLst>
          </p:cNvPr>
          <p:cNvPicPr>
            <a:picLocks noChangeAspect="1"/>
          </p:cNvPicPr>
          <p:nvPr/>
        </p:nvPicPr>
        <p:blipFill>
          <a:blip r:embed="rId4"/>
          <a:stretch>
            <a:fillRect/>
          </a:stretch>
        </p:blipFill>
        <p:spPr>
          <a:xfrm>
            <a:off x="5257762" y="1751094"/>
            <a:ext cx="2290519" cy="2895836"/>
          </a:xfrm>
          <a:prstGeom prst="rect">
            <a:avLst/>
          </a:prstGeom>
        </p:spPr>
      </p:pic>
      <p:sp>
        <p:nvSpPr>
          <p:cNvPr id="3" name="TextBox 2">
            <a:extLst>
              <a:ext uri="{FF2B5EF4-FFF2-40B4-BE49-F238E27FC236}">
                <a16:creationId xmlns:a16="http://schemas.microsoft.com/office/drawing/2014/main" id="{026C727F-B45A-D55C-D923-38D395D3F858}"/>
              </a:ext>
            </a:extLst>
          </p:cNvPr>
          <p:cNvSpPr txBox="1"/>
          <p:nvPr/>
        </p:nvSpPr>
        <p:spPr>
          <a:xfrm>
            <a:off x="753035" y="5229940"/>
            <a:ext cx="2883300" cy="646331"/>
          </a:xfrm>
          <a:prstGeom prst="rect">
            <a:avLst/>
          </a:prstGeom>
          <a:noFill/>
        </p:spPr>
        <p:txBody>
          <a:bodyPr wrap="square" rtlCol="0">
            <a:spAutoFit/>
          </a:bodyPr>
          <a:lstStyle/>
          <a:p>
            <a:r>
              <a:rPr lang="en-US" dirty="0">
                <a:hlinkClick r:id="rId5"/>
              </a:rPr>
              <a:t>1 min. trailer at Penguin Middle School</a:t>
            </a:r>
            <a:endParaRPr lang="en-US" dirty="0"/>
          </a:p>
        </p:txBody>
      </p:sp>
      <p:sp>
        <p:nvSpPr>
          <p:cNvPr id="6" name="TextBox 5">
            <a:extLst>
              <a:ext uri="{FF2B5EF4-FFF2-40B4-BE49-F238E27FC236}">
                <a16:creationId xmlns:a16="http://schemas.microsoft.com/office/drawing/2014/main" id="{128A028E-D817-9A3A-C85B-F9352306055B}"/>
              </a:ext>
            </a:extLst>
          </p:cNvPr>
          <p:cNvSpPr txBox="1"/>
          <p:nvPr/>
        </p:nvSpPr>
        <p:spPr>
          <a:xfrm>
            <a:off x="601189" y="6047177"/>
            <a:ext cx="2721935" cy="646331"/>
          </a:xfrm>
          <a:prstGeom prst="rect">
            <a:avLst/>
          </a:prstGeom>
          <a:noFill/>
        </p:spPr>
        <p:txBody>
          <a:bodyPr wrap="square" rtlCol="0">
            <a:spAutoFit/>
          </a:bodyPr>
          <a:lstStyle/>
          <a:p>
            <a:r>
              <a:rPr lang="en-US" dirty="0">
                <a:hlinkClick r:id="rId6"/>
              </a:rPr>
              <a:t>Penguin Random House teacher's guide </a:t>
            </a:r>
            <a:endParaRPr lang="en-US" dirty="0"/>
          </a:p>
        </p:txBody>
      </p:sp>
      <p:sp>
        <p:nvSpPr>
          <p:cNvPr id="7" name="TextBox 6">
            <a:extLst>
              <a:ext uri="{FF2B5EF4-FFF2-40B4-BE49-F238E27FC236}">
                <a16:creationId xmlns:a16="http://schemas.microsoft.com/office/drawing/2014/main" id="{1161E0B5-9D4D-C53A-5258-D98E109BB734}"/>
              </a:ext>
            </a:extLst>
          </p:cNvPr>
          <p:cNvSpPr txBox="1"/>
          <p:nvPr/>
        </p:nvSpPr>
        <p:spPr>
          <a:xfrm>
            <a:off x="5422605" y="5229940"/>
            <a:ext cx="2296632" cy="817237"/>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9E18AC65-C47E-8D4D-927D-00D990BF0188}"/>
              </a:ext>
            </a:extLst>
          </p:cNvPr>
          <p:cNvSpPr txBox="1"/>
          <p:nvPr/>
        </p:nvSpPr>
        <p:spPr>
          <a:xfrm>
            <a:off x="6166884" y="5058541"/>
            <a:ext cx="2519916" cy="923330"/>
          </a:xfrm>
          <a:prstGeom prst="rect">
            <a:avLst/>
          </a:prstGeom>
          <a:noFill/>
        </p:spPr>
        <p:txBody>
          <a:bodyPr wrap="square" rtlCol="0">
            <a:spAutoFit/>
          </a:bodyPr>
          <a:lstStyle/>
          <a:p>
            <a:r>
              <a:rPr lang="en-US" dirty="0">
                <a:hlinkClick r:id="rId7"/>
              </a:rPr>
              <a:t>20 min. read aloud by Reading Allowed Teacher</a:t>
            </a:r>
            <a:endParaRPr lang="en-US" dirty="0"/>
          </a:p>
        </p:txBody>
      </p:sp>
      <p:sp>
        <p:nvSpPr>
          <p:cNvPr id="9" name="TextBox 8">
            <a:extLst>
              <a:ext uri="{FF2B5EF4-FFF2-40B4-BE49-F238E27FC236}">
                <a16:creationId xmlns:a16="http://schemas.microsoft.com/office/drawing/2014/main" id="{C49C0DA6-4082-58B2-EE8D-47329F0F7642}"/>
              </a:ext>
            </a:extLst>
          </p:cNvPr>
          <p:cNvSpPr txBox="1"/>
          <p:nvPr/>
        </p:nvSpPr>
        <p:spPr>
          <a:xfrm>
            <a:off x="5502349" y="5908677"/>
            <a:ext cx="2700669" cy="923330"/>
          </a:xfrm>
          <a:prstGeom prst="rect">
            <a:avLst/>
          </a:prstGeom>
          <a:noFill/>
        </p:spPr>
        <p:txBody>
          <a:bodyPr wrap="square" rtlCol="0">
            <a:spAutoFit/>
          </a:bodyPr>
          <a:lstStyle/>
          <a:p>
            <a:r>
              <a:rPr lang="en-US" dirty="0"/>
              <a:t>Link to a </a:t>
            </a:r>
            <a:r>
              <a:rPr lang="en-US" dirty="0" err="1"/>
              <a:t>pdfread</a:t>
            </a:r>
            <a:r>
              <a:rPr lang="en-US" dirty="0"/>
              <a:t> of book is  in notes full 198 pages</a:t>
            </a:r>
          </a:p>
        </p:txBody>
      </p:sp>
    </p:spTree>
    <p:extLst>
      <p:ext uri="{BB962C8B-B14F-4D97-AF65-F5344CB8AC3E}">
        <p14:creationId xmlns:p14="http://schemas.microsoft.com/office/powerpoint/2010/main" val="238954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A1DD-6C24-51FD-59DD-B6A7FEEAB748}"/>
              </a:ext>
            </a:extLst>
          </p:cNvPr>
          <p:cNvSpPr>
            <a:spLocks noGrp="1"/>
          </p:cNvSpPr>
          <p:nvPr>
            <p:ph type="title"/>
          </p:nvPr>
        </p:nvSpPr>
        <p:spPr/>
        <p:txBody>
          <a:bodyPr/>
          <a:lstStyle/>
          <a:p>
            <a:r>
              <a:rPr lang="en-US" dirty="0"/>
              <a:t>Ghost Story</a:t>
            </a:r>
          </a:p>
        </p:txBody>
      </p:sp>
      <p:pic>
        <p:nvPicPr>
          <p:cNvPr id="4" name="Picture 3">
            <a:extLst>
              <a:ext uri="{FF2B5EF4-FFF2-40B4-BE49-F238E27FC236}">
                <a16:creationId xmlns:a16="http://schemas.microsoft.com/office/drawing/2014/main" id="{EFF7C573-11F3-601A-78E0-23D36D8C7E23}"/>
              </a:ext>
            </a:extLst>
          </p:cNvPr>
          <p:cNvPicPr>
            <a:picLocks noChangeAspect="1"/>
          </p:cNvPicPr>
          <p:nvPr/>
        </p:nvPicPr>
        <p:blipFill>
          <a:blip r:embed="rId3"/>
          <a:stretch>
            <a:fillRect/>
          </a:stretch>
        </p:blipFill>
        <p:spPr>
          <a:xfrm>
            <a:off x="4375598" y="1416584"/>
            <a:ext cx="2563084" cy="3854384"/>
          </a:xfrm>
          <a:prstGeom prst="rect">
            <a:avLst/>
          </a:prstGeom>
        </p:spPr>
      </p:pic>
      <p:sp>
        <p:nvSpPr>
          <p:cNvPr id="3" name="TextBox 2">
            <a:extLst>
              <a:ext uri="{FF2B5EF4-FFF2-40B4-BE49-F238E27FC236}">
                <a16:creationId xmlns:a16="http://schemas.microsoft.com/office/drawing/2014/main" id="{5B1D20E1-141E-D8FD-D44D-8499DF6D1479}"/>
              </a:ext>
            </a:extLst>
          </p:cNvPr>
          <p:cNvSpPr txBox="1"/>
          <p:nvPr/>
        </p:nvSpPr>
        <p:spPr>
          <a:xfrm>
            <a:off x="4572000" y="5784112"/>
            <a:ext cx="3338623" cy="646331"/>
          </a:xfrm>
          <a:prstGeom prst="rect">
            <a:avLst/>
          </a:prstGeom>
          <a:noFill/>
        </p:spPr>
        <p:txBody>
          <a:bodyPr wrap="square" rtlCol="0">
            <a:spAutoFit/>
          </a:bodyPr>
          <a:lstStyle/>
          <a:p>
            <a:r>
              <a:rPr lang="en-US" dirty="0">
                <a:hlinkClick r:id="rId4"/>
              </a:rPr>
              <a:t>Scholastic Bookfairs Preview 1 min.</a:t>
            </a:r>
            <a:endParaRPr lang="en-US" dirty="0"/>
          </a:p>
        </p:txBody>
      </p:sp>
      <p:sp>
        <p:nvSpPr>
          <p:cNvPr id="5" name="TextBox 4">
            <a:extLst>
              <a:ext uri="{FF2B5EF4-FFF2-40B4-BE49-F238E27FC236}">
                <a16:creationId xmlns:a16="http://schemas.microsoft.com/office/drawing/2014/main" id="{882A0339-F245-80CE-7B00-59A43B850112}"/>
              </a:ext>
            </a:extLst>
          </p:cNvPr>
          <p:cNvSpPr txBox="1"/>
          <p:nvPr/>
        </p:nvSpPr>
        <p:spPr>
          <a:xfrm>
            <a:off x="1339702" y="5784112"/>
            <a:ext cx="2551814" cy="923330"/>
          </a:xfrm>
          <a:prstGeom prst="rect">
            <a:avLst/>
          </a:prstGeom>
          <a:noFill/>
        </p:spPr>
        <p:txBody>
          <a:bodyPr wrap="square" rtlCol="0">
            <a:spAutoFit/>
          </a:bodyPr>
          <a:lstStyle/>
          <a:p>
            <a:r>
              <a:rPr lang="en-US" dirty="0">
                <a:hlinkClick r:id="rId5"/>
              </a:rPr>
              <a:t>Second 1 min. Scholastic Bookfair Trailer</a:t>
            </a:r>
            <a:endParaRPr lang="en-US" dirty="0"/>
          </a:p>
        </p:txBody>
      </p:sp>
    </p:spTree>
    <p:extLst>
      <p:ext uri="{BB962C8B-B14F-4D97-AF65-F5344CB8AC3E}">
        <p14:creationId xmlns:p14="http://schemas.microsoft.com/office/powerpoint/2010/main" val="147980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A83C-64D4-6FC6-BBAF-BB1A80FB7AE7}"/>
              </a:ext>
            </a:extLst>
          </p:cNvPr>
          <p:cNvSpPr>
            <a:spLocks noGrp="1"/>
          </p:cNvSpPr>
          <p:nvPr>
            <p:ph type="title"/>
          </p:nvPr>
        </p:nvSpPr>
        <p:spPr/>
        <p:txBody>
          <a:bodyPr/>
          <a:lstStyle/>
          <a:p>
            <a:r>
              <a:rPr lang="en-US" dirty="0"/>
              <a:t>Humor</a:t>
            </a:r>
          </a:p>
        </p:txBody>
      </p:sp>
      <p:pic>
        <p:nvPicPr>
          <p:cNvPr id="4" name="Picture 3">
            <a:extLst>
              <a:ext uri="{FF2B5EF4-FFF2-40B4-BE49-F238E27FC236}">
                <a16:creationId xmlns:a16="http://schemas.microsoft.com/office/drawing/2014/main" id="{B2C9811B-0115-3BE7-980C-D1872577D737}"/>
              </a:ext>
            </a:extLst>
          </p:cNvPr>
          <p:cNvPicPr>
            <a:picLocks noChangeAspect="1"/>
          </p:cNvPicPr>
          <p:nvPr/>
        </p:nvPicPr>
        <p:blipFill>
          <a:blip r:embed="rId3"/>
          <a:stretch>
            <a:fillRect/>
          </a:stretch>
        </p:blipFill>
        <p:spPr>
          <a:xfrm>
            <a:off x="1380564" y="1632960"/>
            <a:ext cx="2832848" cy="4266759"/>
          </a:xfrm>
          <a:prstGeom prst="rect">
            <a:avLst/>
          </a:prstGeom>
        </p:spPr>
      </p:pic>
      <p:sp>
        <p:nvSpPr>
          <p:cNvPr id="5" name="TextBox 4">
            <a:extLst>
              <a:ext uri="{FF2B5EF4-FFF2-40B4-BE49-F238E27FC236}">
                <a16:creationId xmlns:a16="http://schemas.microsoft.com/office/drawing/2014/main" id="{C54AD1A8-D159-263E-B708-87F8DE8AF392}"/>
              </a:ext>
            </a:extLst>
          </p:cNvPr>
          <p:cNvSpPr txBox="1"/>
          <p:nvPr/>
        </p:nvSpPr>
        <p:spPr>
          <a:xfrm>
            <a:off x="5145741" y="4751294"/>
            <a:ext cx="2653553" cy="646331"/>
          </a:xfrm>
          <a:prstGeom prst="rect">
            <a:avLst/>
          </a:prstGeom>
          <a:noFill/>
        </p:spPr>
        <p:txBody>
          <a:bodyPr wrap="square" rtlCol="0">
            <a:spAutoFit/>
          </a:bodyPr>
          <a:lstStyle/>
          <a:p>
            <a:r>
              <a:rPr lang="en-US" dirty="0">
                <a:hlinkClick r:id="rId4"/>
              </a:rPr>
              <a:t>30 second trailer Scholastic Bookfairs</a:t>
            </a:r>
            <a:endParaRPr lang="en-US" dirty="0"/>
          </a:p>
        </p:txBody>
      </p:sp>
      <p:sp>
        <p:nvSpPr>
          <p:cNvPr id="6" name="TextBox 5">
            <a:extLst>
              <a:ext uri="{FF2B5EF4-FFF2-40B4-BE49-F238E27FC236}">
                <a16:creationId xmlns:a16="http://schemas.microsoft.com/office/drawing/2014/main" id="{053C7B11-1158-BE43-2551-2B27280753D7}"/>
              </a:ext>
            </a:extLst>
          </p:cNvPr>
          <p:cNvSpPr txBox="1"/>
          <p:nvPr/>
        </p:nvSpPr>
        <p:spPr>
          <a:xfrm>
            <a:off x="5145741" y="3836894"/>
            <a:ext cx="3137647" cy="646331"/>
          </a:xfrm>
          <a:prstGeom prst="rect">
            <a:avLst/>
          </a:prstGeom>
          <a:noFill/>
        </p:spPr>
        <p:txBody>
          <a:bodyPr wrap="square" rtlCol="0">
            <a:spAutoFit/>
          </a:bodyPr>
          <a:lstStyle/>
          <a:p>
            <a:r>
              <a:rPr lang="en-US" dirty="0">
                <a:hlinkClick r:id="rId5"/>
              </a:rPr>
              <a:t>1 min. intro by Jason Reynolds</a:t>
            </a:r>
            <a:endParaRPr lang="en-US" dirty="0"/>
          </a:p>
        </p:txBody>
      </p:sp>
    </p:spTree>
    <p:extLst>
      <p:ext uri="{BB962C8B-B14F-4D97-AF65-F5344CB8AC3E}">
        <p14:creationId xmlns:p14="http://schemas.microsoft.com/office/powerpoint/2010/main" val="69252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4377-642A-5247-0826-C79AE6E364A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D3C66FC-B478-50D9-2FE7-A4805E002461}"/>
              </a:ext>
            </a:extLst>
          </p:cNvPr>
          <p:cNvPicPr>
            <a:picLocks noChangeAspect="1"/>
          </p:cNvPicPr>
          <p:nvPr/>
        </p:nvPicPr>
        <p:blipFill>
          <a:blip r:embed="rId3"/>
          <a:stretch>
            <a:fillRect/>
          </a:stretch>
        </p:blipFill>
        <p:spPr>
          <a:xfrm>
            <a:off x="892735" y="1924049"/>
            <a:ext cx="2701069" cy="4172383"/>
          </a:xfrm>
          <a:prstGeom prst="rect">
            <a:avLst/>
          </a:prstGeom>
        </p:spPr>
      </p:pic>
      <p:sp>
        <p:nvSpPr>
          <p:cNvPr id="5" name="TextBox 4">
            <a:extLst>
              <a:ext uri="{FF2B5EF4-FFF2-40B4-BE49-F238E27FC236}">
                <a16:creationId xmlns:a16="http://schemas.microsoft.com/office/drawing/2014/main" id="{44E8E563-9D89-85C8-C2E1-4E7AE5E4B7F8}"/>
              </a:ext>
            </a:extLst>
          </p:cNvPr>
          <p:cNvSpPr txBox="1"/>
          <p:nvPr/>
        </p:nvSpPr>
        <p:spPr>
          <a:xfrm>
            <a:off x="4742121" y="4997302"/>
            <a:ext cx="3636335" cy="646331"/>
          </a:xfrm>
          <a:prstGeom prst="rect">
            <a:avLst/>
          </a:prstGeom>
          <a:noFill/>
        </p:spPr>
        <p:txBody>
          <a:bodyPr wrap="square" rtlCol="0">
            <a:spAutoFit/>
          </a:bodyPr>
          <a:lstStyle/>
          <a:p>
            <a:r>
              <a:rPr lang="en-US" dirty="0">
                <a:hlinkClick r:id="rId4"/>
              </a:rPr>
              <a:t>Macmillan with links to trailers and guides</a:t>
            </a:r>
            <a:endParaRPr lang="en-US" dirty="0"/>
          </a:p>
        </p:txBody>
      </p:sp>
    </p:spTree>
    <p:extLst>
      <p:ext uri="{BB962C8B-B14F-4D97-AF65-F5344CB8AC3E}">
        <p14:creationId xmlns:p14="http://schemas.microsoft.com/office/powerpoint/2010/main" val="353180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C52014C4-CA8B-E8D8-9B03-5F873DBCC0E4}"/>
              </a:ext>
            </a:extLst>
          </p:cNvPr>
          <p:cNvSpPr>
            <a:spLocks noGrp="1"/>
          </p:cNvSpPr>
          <p:nvPr>
            <p:ph type="title"/>
          </p:nvPr>
        </p:nvSpPr>
        <p:spPr/>
        <p:txBody>
          <a:bodyPr/>
          <a:lstStyle/>
          <a:p>
            <a:r>
              <a:rPr lang="en-US" altLang="en-US">
                <a:ea typeface="ＭＳ Ｐゴシック" panose="020B0600070205080204" pitchFamily="34" charset="-128"/>
              </a:rPr>
              <a:t>2023 Nomination Guidelines</a:t>
            </a:r>
          </a:p>
        </p:txBody>
      </p:sp>
      <p:sp>
        <p:nvSpPr>
          <p:cNvPr id="55298" name="Content Placeholder 2">
            <a:extLst>
              <a:ext uri="{FF2B5EF4-FFF2-40B4-BE49-F238E27FC236}">
                <a16:creationId xmlns:a16="http://schemas.microsoft.com/office/drawing/2014/main" id="{3EAA2959-D7AA-77C1-0A73-B67AFE002D0E}"/>
              </a:ext>
            </a:extLst>
          </p:cNvPr>
          <p:cNvSpPr>
            <a:spLocks noGrp="1"/>
          </p:cNvSpPr>
          <p:nvPr>
            <p:ph idx="1"/>
          </p:nvPr>
        </p:nvSpPr>
        <p:spPr>
          <a:xfrm>
            <a:off x="609600" y="1417638"/>
            <a:ext cx="8229600" cy="4800600"/>
          </a:xfrm>
        </p:spPr>
        <p:txBody>
          <a:bodyPr/>
          <a:lstStyle/>
          <a:p>
            <a:r>
              <a:rPr lang="en-US" altLang="en-US">
                <a:ea typeface="ＭＳ Ｐゴシック" panose="020B0600070205080204" pitchFamily="34" charset="-128"/>
              </a:rPr>
              <a:t>Copyright 2018 – 2022</a:t>
            </a:r>
          </a:p>
          <a:p>
            <a:r>
              <a:rPr lang="en-US" altLang="en-US">
                <a:ea typeface="ＭＳ Ｐゴシック" panose="020B0600070205080204" pitchFamily="34" charset="-128"/>
              </a:rPr>
              <a:t>One title per author, not last year’s winners</a:t>
            </a:r>
          </a:p>
          <a:p>
            <a:r>
              <a:rPr lang="en-US" altLang="en-US">
                <a:ea typeface="ＭＳ Ｐゴシック" panose="020B0600070205080204" pitchFamily="34" charset="-128"/>
              </a:rPr>
              <a:t>Book prior to any other format (production)</a:t>
            </a:r>
          </a:p>
          <a:p>
            <a:r>
              <a:rPr lang="en-US" altLang="en-US">
                <a:ea typeface="ＭＳ Ｐゴシック" panose="020B0600070205080204" pitchFamily="34" charset="-128"/>
              </a:rPr>
              <a:t># of schools before # of nominations</a:t>
            </a:r>
          </a:p>
          <a:p>
            <a:r>
              <a:rPr lang="en-US" altLang="en-US">
                <a:ea typeface="ＭＳ Ｐゴシック" panose="020B0600070205080204" pitchFamily="34" charset="-128"/>
              </a:rPr>
              <a:t>Each school can submit up to 20 titles when they vote before March 1, 2022</a:t>
            </a:r>
          </a:p>
          <a:p>
            <a:r>
              <a:rPr lang="en-US" altLang="en-US">
                <a:ea typeface="ＭＳ Ｐゴシック" panose="020B0600070205080204" pitchFamily="34" charset="-128"/>
              </a:rPr>
              <a:t>Children may vote for 1 PB and 1 JB if they have read or heard at least 3 in the category</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a:extLst>
              <a:ext uri="{FF2B5EF4-FFF2-40B4-BE49-F238E27FC236}">
                <a16:creationId xmlns:a16="http://schemas.microsoft.com/office/drawing/2014/main" id="{1271F246-222F-550C-151F-26BA229D2DD1}"/>
              </a:ext>
            </a:extLst>
          </p:cNvPr>
          <p:cNvSpPr txBox="1">
            <a:spLocks noChangeArrowheads="1"/>
          </p:cNvSpPr>
          <p:nvPr/>
        </p:nvSpPr>
        <p:spPr bwMode="auto">
          <a:xfrm>
            <a:off x="846138" y="449263"/>
            <a:ext cx="8075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hlinkClick r:id="rId3"/>
              </a:rPr>
              <a:t>vote at CCIRA.org</a:t>
            </a:r>
            <a:r>
              <a:rPr lang="en-US" altLang="en-US" sz="1800">
                <a:latin typeface="Arial" panose="020B0604020202020204" pitchFamily="34" charset="0"/>
                <a:sym typeface="Wingdings" pitchFamily="2" charset="2"/>
                <a:hlinkClick r:id="rId3"/>
              </a:rPr>
              <a:t>Professional Learning</a:t>
            </a:r>
            <a:r>
              <a:rPr lang="en-US" altLang="en-US" sz="1800">
                <a:latin typeface="Arial" panose="020B0604020202020204" pitchFamily="34" charset="0"/>
                <a:hlinkClick r:id="rId3"/>
              </a:rPr>
              <a:t>--&gt;Colorado Children's Book Award</a:t>
            </a:r>
            <a:endParaRPr lang="en-US" altLang="en-US" sz="1800">
              <a:latin typeface="Arial" panose="020B0604020202020204" pitchFamily="34" charset="0"/>
            </a:endParaRPr>
          </a:p>
        </p:txBody>
      </p:sp>
      <p:sp>
        <p:nvSpPr>
          <p:cNvPr id="57346" name="Rectangle 8">
            <a:extLst>
              <a:ext uri="{FF2B5EF4-FFF2-40B4-BE49-F238E27FC236}">
                <a16:creationId xmlns:a16="http://schemas.microsoft.com/office/drawing/2014/main" id="{4BFB7D14-C64B-2991-7D25-8E3AADB67785}"/>
              </a:ext>
            </a:extLst>
          </p:cNvPr>
          <p:cNvSpPr>
            <a:spLocks noChangeArrowheads="1"/>
          </p:cNvSpPr>
          <p:nvPr/>
        </p:nvSpPr>
        <p:spPr bwMode="auto">
          <a:xfrm>
            <a:off x="433388" y="1490663"/>
            <a:ext cx="848836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Nominated books must be currently in print and published in the five years preceding the award year.</a:t>
            </a:r>
          </a:p>
          <a:p>
            <a:pPr eaLnBrk="1" hangingPunct="1">
              <a:spcBef>
                <a:spcPct val="0"/>
              </a:spcBef>
              <a:buFontTx/>
              <a:buNone/>
            </a:pPr>
            <a:r>
              <a:rPr lang="en-US" altLang="en-US" sz="1800">
                <a:latin typeface="Arial" panose="020B0604020202020204" pitchFamily="34" charset="0"/>
              </a:rPr>
              <a:t>Only one title per author will be included in each year's ballot.</a:t>
            </a:r>
          </a:p>
          <a:p>
            <a:pPr eaLnBrk="1" hangingPunct="1">
              <a:spcBef>
                <a:spcPct val="0"/>
              </a:spcBef>
              <a:buFontTx/>
              <a:buNone/>
            </a:pPr>
            <a:r>
              <a:rPr lang="en-US" altLang="en-US" sz="1800">
                <a:latin typeface="Arial" panose="020B0604020202020204" pitchFamily="34" charset="0"/>
              </a:rPr>
              <a:t>Last year's WINNING authors are not eligible this year.</a:t>
            </a:r>
          </a:p>
          <a:p>
            <a:pPr eaLnBrk="1" hangingPunct="1">
              <a:spcBef>
                <a:spcPct val="0"/>
              </a:spcBef>
              <a:buFontTx/>
              <a:buNone/>
            </a:pPr>
            <a:r>
              <a:rPr lang="en-US" altLang="en-US" sz="1800">
                <a:latin typeface="Arial" panose="020B0604020202020204" pitchFamily="34" charset="0"/>
              </a:rPr>
              <a:t>Books previously nominated are not eligible for nomination in following years.</a:t>
            </a:r>
          </a:p>
          <a:p>
            <a:pPr eaLnBrk="1" hangingPunct="1">
              <a:spcBef>
                <a:spcPct val="0"/>
              </a:spcBef>
              <a:buFontTx/>
              <a:buNone/>
            </a:pPr>
            <a:r>
              <a:rPr lang="en-US" altLang="en-US" sz="1800">
                <a:latin typeface="Arial" panose="020B0604020202020204" pitchFamily="34" charset="0"/>
              </a:rPr>
              <a:t>A book title nominated by more that one school or library will be considered more heavily for inclusion in the final list.</a:t>
            </a:r>
          </a:p>
          <a:p>
            <a:pPr eaLnBrk="1" hangingPunct="1">
              <a:spcBef>
                <a:spcPct val="0"/>
              </a:spcBef>
              <a:buFontTx/>
              <a:buNone/>
            </a:pPr>
            <a:r>
              <a:rPr lang="en-US" altLang="en-US" sz="1800">
                <a:latin typeface="Arial" panose="020B0604020202020204" pitchFamily="34" charset="0"/>
              </a:rPr>
              <a:t>Books based on movies, television shows, toys, video games, or apps are not eligible for nominations unless the book preceded the movie or production.</a:t>
            </a:r>
          </a:p>
          <a:p>
            <a:pPr eaLnBrk="1" hangingPunct="1">
              <a:spcBef>
                <a:spcPct val="0"/>
              </a:spcBef>
              <a:buFontTx/>
              <a:buNone/>
            </a:pPr>
            <a:r>
              <a:rPr lang="en-US" altLang="en-US" sz="1800">
                <a:latin typeface="Arial" panose="020B0604020202020204" pitchFamily="34" charset="0"/>
              </a:rPr>
              <a:t>The author of a nominated book must be a living author.</a:t>
            </a:r>
          </a:p>
          <a:p>
            <a:pPr eaLnBrk="1" hangingPunct="1">
              <a:spcBef>
                <a:spcPct val="0"/>
              </a:spcBef>
              <a:buFontTx/>
              <a:buNone/>
            </a:pPr>
            <a:r>
              <a:rPr lang="en-US" altLang="en-US" sz="1800">
                <a:latin typeface="Arial" panose="020B0604020202020204" pitchFamily="34" charset="0"/>
              </a:rPr>
              <a:t>Caldecott and Newbery Award books are not eligible. Honor books are eligible.</a:t>
            </a:r>
          </a:p>
          <a:p>
            <a:pPr eaLnBrk="1" hangingPunct="1">
              <a:spcBef>
                <a:spcPct val="0"/>
              </a:spcBef>
              <a:buFontTx/>
              <a:buNone/>
            </a:pPr>
            <a:r>
              <a:rPr lang="en-US" altLang="en-US" sz="1800">
                <a:latin typeface="Arial" panose="020B0604020202020204" pitchFamily="34" charset="0"/>
              </a:rPr>
              <a:t>Once a book in a series has won, all other books in that series by that author will not be eligible for nomination.</a:t>
            </a:r>
          </a:p>
          <a:p>
            <a:pPr eaLnBrk="1" hangingPunct="1">
              <a:spcBef>
                <a:spcPct val="0"/>
              </a:spcBef>
              <a:buFontTx/>
              <a:buNone/>
            </a:pPr>
            <a:r>
              <a:rPr lang="en-US" altLang="en-US" sz="1800">
                <a:latin typeface="Arial" panose="020B0604020202020204" pitchFamily="34" charset="0"/>
              </a:rPr>
              <a:t>Children may vote for one picture book and one junior book provided they have read a minimum of three books in each category.</a:t>
            </a:r>
          </a:p>
          <a:p>
            <a:pPr eaLnBrk="1" hangingPunct="1">
              <a:spcBef>
                <a:spcPct val="0"/>
              </a:spcBef>
              <a:buFontTx/>
              <a:buNone/>
            </a:pPr>
            <a:r>
              <a:rPr lang="en-US" altLang="en-US" sz="1800">
                <a:latin typeface="Arial" panose="020B0604020202020204" pitchFamily="34" charset="0"/>
              </a:rPr>
              <a:t>Submit the top 20 BOOK TITLES NOMINATED by children the CCBA Committee by March 1, 2022.</a:t>
            </a:r>
          </a:p>
          <a:p>
            <a:pPr eaLnBrk="1" hangingPunct="1">
              <a:spcBef>
                <a:spcPct val="0"/>
              </a:spcBef>
              <a:buFontTx/>
              <a:buNone/>
            </a:pPr>
            <a:r>
              <a:rPr lang="en-US" altLang="en-US" sz="1800">
                <a:latin typeface="Arial" panose="020B0604020202020204" pitchFamily="34" charset="0"/>
              </a:rPr>
              <a:t>PLEASE be sure to put the number of students who nominated each book.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F61F652-FC6D-9C16-9634-73D5724F8A95}"/>
              </a:ext>
            </a:extLst>
          </p:cNvPr>
          <p:cNvSpPr>
            <a:spLocks noGrp="1"/>
          </p:cNvSpPr>
          <p:nvPr>
            <p:ph type="title"/>
          </p:nvPr>
        </p:nvSpPr>
        <p:spPr>
          <a:xfrm>
            <a:off x="350838" y="-247650"/>
            <a:ext cx="8229600" cy="1143000"/>
          </a:xfrm>
        </p:spPr>
        <p:txBody>
          <a:bodyPr/>
          <a:lstStyle/>
          <a:p>
            <a:pPr eaLnBrk="1" hangingPunct="1"/>
            <a:r>
              <a:rPr lang="en-US" altLang="en-US">
                <a:ea typeface="ＭＳ Ｐゴシック" panose="020B0600070205080204" pitchFamily="34" charset="-128"/>
              </a:rPr>
              <a:t>Colorado Children</a:t>
            </a:r>
            <a:r>
              <a:rPr lang="ja-JP" altLang="en-US">
                <a:ea typeface="ＭＳ Ｐゴシック" panose="020B0600070205080204" pitchFamily="34" charset="-128"/>
              </a:rPr>
              <a:t>’</a:t>
            </a:r>
            <a:r>
              <a:rPr lang="en-US" altLang="ja-JP">
                <a:ea typeface="ＭＳ Ｐゴシック" panose="020B0600070205080204" pitchFamily="34" charset="-128"/>
              </a:rPr>
              <a:t>s Book Awards</a:t>
            </a:r>
            <a:endParaRPr lang="en-US" altLang="en-US">
              <a:ea typeface="ＭＳ Ｐゴシック" panose="020B0600070205080204" pitchFamily="34" charset="-128"/>
            </a:endParaRPr>
          </a:p>
        </p:txBody>
      </p:sp>
      <p:sp>
        <p:nvSpPr>
          <p:cNvPr id="17410" name="TextBox 5">
            <a:extLst>
              <a:ext uri="{FF2B5EF4-FFF2-40B4-BE49-F238E27FC236}">
                <a16:creationId xmlns:a16="http://schemas.microsoft.com/office/drawing/2014/main" id="{2AA98214-965D-008C-90BD-FA92327F25EB}"/>
              </a:ext>
            </a:extLst>
          </p:cNvPr>
          <p:cNvSpPr txBox="1">
            <a:spLocks noChangeArrowheads="1"/>
          </p:cNvSpPr>
          <p:nvPr/>
        </p:nvSpPr>
        <p:spPr bwMode="auto">
          <a:xfrm>
            <a:off x="7805738" y="2625725"/>
            <a:ext cx="1323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1" name="TextBox 8">
            <a:extLst>
              <a:ext uri="{FF2B5EF4-FFF2-40B4-BE49-F238E27FC236}">
                <a16:creationId xmlns:a16="http://schemas.microsoft.com/office/drawing/2014/main" id="{F3FE1F46-4BF8-AE4D-B29A-298DE6C99F0E}"/>
              </a:ext>
            </a:extLst>
          </p:cNvPr>
          <p:cNvSpPr txBox="1">
            <a:spLocks noChangeArrowheads="1"/>
          </p:cNvSpPr>
          <p:nvPr/>
        </p:nvSpPr>
        <p:spPr bwMode="auto">
          <a:xfrm>
            <a:off x="7805738" y="5368925"/>
            <a:ext cx="132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2" name="TextBox 1">
            <a:extLst>
              <a:ext uri="{FF2B5EF4-FFF2-40B4-BE49-F238E27FC236}">
                <a16:creationId xmlns:a16="http://schemas.microsoft.com/office/drawing/2014/main" id="{E824A762-0E19-92B8-82C7-0771231A0DC4}"/>
              </a:ext>
            </a:extLst>
          </p:cNvPr>
          <p:cNvSpPr txBox="1">
            <a:spLocks noChangeArrowheads="1"/>
          </p:cNvSpPr>
          <p:nvPr/>
        </p:nvSpPr>
        <p:spPr bwMode="auto">
          <a:xfrm>
            <a:off x="290513" y="895350"/>
            <a:ext cx="205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2022 Junior Book</a:t>
            </a:r>
          </a:p>
          <a:p>
            <a:pPr eaLnBrk="1" hangingPunct="1">
              <a:spcBef>
                <a:spcPct val="0"/>
              </a:spcBef>
              <a:buFontTx/>
              <a:buNone/>
            </a:pPr>
            <a:r>
              <a:rPr lang="en-US" altLang="en-US" sz="3600" dirty="0">
                <a:latin typeface="Arial" panose="020B0604020202020204" pitchFamily="34" charset="0"/>
              </a:rPr>
              <a:t>Winner</a:t>
            </a:r>
          </a:p>
        </p:txBody>
      </p:sp>
      <p:sp>
        <p:nvSpPr>
          <p:cNvPr id="17413" name="TextBox 10">
            <a:extLst>
              <a:ext uri="{FF2B5EF4-FFF2-40B4-BE49-F238E27FC236}">
                <a16:creationId xmlns:a16="http://schemas.microsoft.com/office/drawing/2014/main" id="{798D20EF-CCCB-B6A6-CBF2-BC9A0978106E}"/>
              </a:ext>
            </a:extLst>
          </p:cNvPr>
          <p:cNvSpPr txBox="1">
            <a:spLocks noChangeArrowheads="1"/>
          </p:cNvSpPr>
          <p:nvPr/>
        </p:nvSpPr>
        <p:spPr bwMode="auto">
          <a:xfrm>
            <a:off x="456832" y="3429000"/>
            <a:ext cx="16462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2022 </a:t>
            </a:r>
          </a:p>
          <a:p>
            <a:pPr eaLnBrk="1" hangingPunct="1">
              <a:spcBef>
                <a:spcPct val="0"/>
              </a:spcBef>
              <a:buFontTx/>
              <a:buNone/>
            </a:pPr>
            <a:r>
              <a:rPr lang="en-US" altLang="en-US" sz="3600" dirty="0">
                <a:latin typeface="Arial" panose="020B0604020202020204" pitchFamily="34" charset="0"/>
              </a:rPr>
              <a:t>Picture</a:t>
            </a:r>
          </a:p>
          <a:p>
            <a:pPr eaLnBrk="1" hangingPunct="1">
              <a:spcBef>
                <a:spcPct val="0"/>
              </a:spcBef>
              <a:buFontTx/>
              <a:buNone/>
            </a:pPr>
            <a:r>
              <a:rPr lang="en-US" altLang="en-US" sz="3600" dirty="0">
                <a:latin typeface="Arial" panose="020B0604020202020204" pitchFamily="34" charset="0"/>
              </a:rPr>
              <a:t> Book</a:t>
            </a:r>
          </a:p>
          <a:p>
            <a:pPr eaLnBrk="1" hangingPunct="1">
              <a:spcBef>
                <a:spcPct val="0"/>
              </a:spcBef>
              <a:buFontTx/>
              <a:buNone/>
            </a:pPr>
            <a:r>
              <a:rPr lang="en-US" altLang="en-US" sz="3600" dirty="0">
                <a:latin typeface="Arial" panose="020B0604020202020204" pitchFamily="34" charset="0"/>
              </a:rPr>
              <a:t>Winner</a:t>
            </a:r>
          </a:p>
          <a:p>
            <a:pPr eaLnBrk="1" hangingPunct="1">
              <a:spcBef>
                <a:spcPct val="0"/>
              </a:spcBef>
              <a:buFontTx/>
              <a:buNone/>
            </a:pPr>
            <a:endParaRPr lang="en-US" altLang="en-US" sz="1800" dirty="0">
              <a:latin typeface="Arial" panose="020B0604020202020204" pitchFamily="34" charset="0"/>
            </a:endParaRPr>
          </a:p>
        </p:txBody>
      </p:sp>
      <p:pic>
        <p:nvPicPr>
          <p:cNvPr id="11" name="Content Placeholder 2">
            <a:extLst>
              <a:ext uri="{FF2B5EF4-FFF2-40B4-BE49-F238E27FC236}">
                <a16:creationId xmlns:a16="http://schemas.microsoft.com/office/drawing/2014/main" id="{236A5C34-E0D4-325A-7BB9-8C42930829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04370" y="664701"/>
            <a:ext cx="1863044" cy="2814816"/>
          </a:xfrm>
        </p:spPr>
      </p:pic>
      <p:pic>
        <p:nvPicPr>
          <p:cNvPr id="12" name="Picture 6">
            <a:extLst>
              <a:ext uri="{FF2B5EF4-FFF2-40B4-BE49-F238E27FC236}">
                <a16:creationId xmlns:a16="http://schemas.microsoft.com/office/drawing/2014/main" id="{9B492202-1E03-EC5A-4EAE-8D949A054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146" y="759401"/>
            <a:ext cx="177079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4">
            <a:extLst>
              <a:ext uri="{FF2B5EF4-FFF2-40B4-BE49-F238E27FC236}">
                <a16:creationId xmlns:a16="http://schemas.microsoft.com/office/drawing/2014/main" id="{63ECD09D-5A87-5CF7-C832-9B416A613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773" y="3568125"/>
            <a:ext cx="1646237" cy="26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FDBB98BA-3964-CB1F-A401-6A99712A1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776" y="3568125"/>
            <a:ext cx="2444661" cy="298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EDD8E11C-1B8B-8684-2556-44409EB5512C}"/>
              </a:ext>
            </a:extLst>
          </p:cNvPr>
          <p:cNvSpPr txBox="1">
            <a:spLocks noChangeArrowheads="1"/>
          </p:cNvSpPr>
          <p:nvPr/>
        </p:nvSpPr>
        <p:spPr bwMode="auto">
          <a:xfrm>
            <a:off x="120112" y="6103646"/>
            <a:ext cx="331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7"/>
              </a:rPr>
              <a:t>Author's website - ackersbooks.com</a:t>
            </a:r>
            <a:endParaRPr lang="en-US" altLang="en-US" sz="1800" dirty="0">
              <a:latin typeface="Arial" panose="020B0604020202020204" pitchFamily="34" charset="0"/>
            </a:endParaRPr>
          </a:p>
        </p:txBody>
      </p:sp>
      <p:sp>
        <p:nvSpPr>
          <p:cNvPr id="3" name="TextBox 2">
            <a:extLst>
              <a:ext uri="{FF2B5EF4-FFF2-40B4-BE49-F238E27FC236}">
                <a16:creationId xmlns:a16="http://schemas.microsoft.com/office/drawing/2014/main" id="{E669DFE8-31FA-6308-95B7-C64872164E46}"/>
              </a:ext>
            </a:extLst>
          </p:cNvPr>
          <p:cNvSpPr txBox="1">
            <a:spLocks noChangeArrowheads="1"/>
          </p:cNvSpPr>
          <p:nvPr/>
        </p:nvSpPr>
        <p:spPr bwMode="auto">
          <a:xfrm>
            <a:off x="2038725" y="6139396"/>
            <a:ext cx="299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hlinkClick r:id="rId8"/>
              </a:rPr>
              <a:t>6 min. read aloud of this second book in the series</a:t>
            </a:r>
            <a:endParaRPr lang="en-US" altLang="en-US" sz="1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
            <a:extLst>
              <a:ext uri="{FF2B5EF4-FFF2-40B4-BE49-F238E27FC236}">
                <a16:creationId xmlns:a16="http://schemas.microsoft.com/office/drawing/2014/main" id="{AB2FB772-AFF1-2AB1-221E-D2D8FCBF9282}"/>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59394" name="TextBox 2">
            <a:extLst>
              <a:ext uri="{FF2B5EF4-FFF2-40B4-BE49-F238E27FC236}">
                <a16:creationId xmlns:a16="http://schemas.microsoft.com/office/drawing/2014/main" id="{E0CA42FF-19EF-4D5F-3640-1F657E7F37F0}"/>
              </a:ext>
            </a:extLst>
          </p:cNvPr>
          <p:cNvSpPr txBox="1">
            <a:spLocks noChangeArrowheads="1"/>
          </p:cNvSpPr>
          <p:nvPr/>
        </p:nvSpPr>
        <p:spPr bwMode="auto">
          <a:xfrm>
            <a:off x="1717675" y="2087563"/>
            <a:ext cx="74263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dirty="0">
                <a:latin typeface="Zapfino" panose="03030300040707070C03" pitchFamily="66" charset="77"/>
              </a:rPr>
              <a:t>Have a great</a:t>
            </a:r>
          </a:p>
          <a:p>
            <a:pPr>
              <a:spcBef>
                <a:spcPct val="0"/>
              </a:spcBef>
              <a:buFontTx/>
              <a:buNone/>
            </a:pPr>
            <a:r>
              <a:rPr lang="en-US" altLang="en-US" sz="5400" dirty="0">
                <a:latin typeface="Zapfino" panose="03030300040707070C03" pitchFamily="66" charset="77"/>
              </a:rPr>
              <a:t>Schoolyear!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7942BB3-3BEC-F8E5-0216-64E13B8D69D1}"/>
              </a:ext>
            </a:extLst>
          </p:cNvPr>
          <p:cNvSpPr>
            <a:spLocks noGrp="1"/>
          </p:cNvSpPr>
          <p:nvPr>
            <p:ph type="title"/>
          </p:nvPr>
        </p:nvSpPr>
        <p:spPr/>
        <p:txBody>
          <a:bodyPr/>
          <a:lstStyle/>
          <a:p>
            <a:r>
              <a:rPr lang="en-US" altLang="en-US" dirty="0">
                <a:ea typeface="ＭＳ Ｐゴシック" panose="020B0600070205080204" pitchFamily="34" charset="-128"/>
              </a:rPr>
              <a:t>Humor</a:t>
            </a:r>
          </a:p>
        </p:txBody>
      </p:sp>
      <p:pic>
        <p:nvPicPr>
          <p:cNvPr id="5" name="Picture 4">
            <a:extLst>
              <a:ext uri="{FF2B5EF4-FFF2-40B4-BE49-F238E27FC236}">
                <a16:creationId xmlns:a16="http://schemas.microsoft.com/office/drawing/2014/main" id="{43B7281A-EF4A-E0B8-CECC-B03637A9D765}"/>
              </a:ext>
            </a:extLst>
          </p:cNvPr>
          <p:cNvPicPr>
            <a:picLocks noChangeAspect="1"/>
          </p:cNvPicPr>
          <p:nvPr/>
        </p:nvPicPr>
        <p:blipFill>
          <a:blip r:embed="rId3"/>
          <a:stretch>
            <a:fillRect/>
          </a:stretch>
        </p:blipFill>
        <p:spPr>
          <a:xfrm>
            <a:off x="650351" y="1114841"/>
            <a:ext cx="3458029" cy="4255798"/>
          </a:xfrm>
          <a:prstGeom prst="rect">
            <a:avLst/>
          </a:prstGeom>
        </p:spPr>
      </p:pic>
      <p:sp>
        <p:nvSpPr>
          <p:cNvPr id="3" name="TextBox 2">
            <a:extLst>
              <a:ext uri="{FF2B5EF4-FFF2-40B4-BE49-F238E27FC236}">
                <a16:creationId xmlns:a16="http://schemas.microsoft.com/office/drawing/2014/main" id="{DBF5EA97-0F5C-2F4D-FE4C-FDED698A6568}"/>
              </a:ext>
            </a:extLst>
          </p:cNvPr>
          <p:cNvSpPr txBox="1"/>
          <p:nvPr/>
        </p:nvSpPr>
        <p:spPr>
          <a:xfrm>
            <a:off x="650351" y="5743159"/>
            <a:ext cx="2992582" cy="923330"/>
          </a:xfrm>
          <a:prstGeom prst="rect">
            <a:avLst/>
          </a:prstGeom>
          <a:noFill/>
        </p:spPr>
        <p:txBody>
          <a:bodyPr wrap="square" rtlCol="0">
            <a:spAutoFit/>
          </a:bodyPr>
          <a:lstStyle/>
          <a:p>
            <a:r>
              <a:rPr lang="en-US" dirty="0">
                <a:hlinkClick r:id="rId4"/>
              </a:rPr>
              <a:t>Barnes &amp; Noble Storytime read aloud with Brad Metzler</a:t>
            </a:r>
            <a:endParaRPr lang="en-US" dirty="0"/>
          </a:p>
        </p:txBody>
      </p:sp>
      <p:pic>
        <p:nvPicPr>
          <p:cNvPr id="8" name="Picture 7">
            <a:extLst>
              <a:ext uri="{FF2B5EF4-FFF2-40B4-BE49-F238E27FC236}">
                <a16:creationId xmlns:a16="http://schemas.microsoft.com/office/drawing/2014/main" id="{6979234C-C998-9430-72DC-0E823CA95F78}"/>
              </a:ext>
            </a:extLst>
          </p:cNvPr>
          <p:cNvPicPr>
            <a:picLocks noChangeAspect="1"/>
          </p:cNvPicPr>
          <p:nvPr/>
        </p:nvPicPr>
        <p:blipFill>
          <a:blip r:embed="rId5"/>
          <a:stretch>
            <a:fillRect/>
          </a:stretch>
        </p:blipFill>
        <p:spPr>
          <a:xfrm>
            <a:off x="5844334" y="1417638"/>
            <a:ext cx="3156986" cy="3817750"/>
          </a:xfrm>
          <a:prstGeom prst="rect">
            <a:avLst/>
          </a:prstGeom>
        </p:spPr>
      </p:pic>
      <p:sp>
        <p:nvSpPr>
          <p:cNvPr id="2" name="TextBox 1">
            <a:extLst>
              <a:ext uri="{FF2B5EF4-FFF2-40B4-BE49-F238E27FC236}">
                <a16:creationId xmlns:a16="http://schemas.microsoft.com/office/drawing/2014/main" id="{08287175-A97D-CC82-2157-6927CF8468BA}"/>
              </a:ext>
            </a:extLst>
          </p:cNvPr>
          <p:cNvSpPr txBox="1"/>
          <p:nvPr/>
        </p:nvSpPr>
        <p:spPr>
          <a:xfrm>
            <a:off x="6322979" y="5370639"/>
            <a:ext cx="2217906" cy="1200329"/>
          </a:xfrm>
          <a:prstGeom prst="rect">
            <a:avLst/>
          </a:prstGeom>
          <a:noFill/>
        </p:spPr>
        <p:txBody>
          <a:bodyPr wrap="square" rtlCol="0">
            <a:spAutoFit/>
          </a:bodyPr>
          <a:lstStyle/>
          <a:p>
            <a:r>
              <a:rPr lang="en-US" dirty="0">
                <a:hlinkClick r:id="rId6"/>
              </a:rPr>
              <a:t>Adam Rex introduces book before it came out at Chronicle Books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1BE9-D763-C5DC-B24A-9767C213CD0A}"/>
              </a:ext>
            </a:extLst>
          </p:cNvPr>
          <p:cNvSpPr>
            <a:spLocks noGrp="1"/>
          </p:cNvSpPr>
          <p:nvPr>
            <p:ph type="title"/>
          </p:nvPr>
        </p:nvSpPr>
        <p:spPr/>
        <p:txBody>
          <a:bodyPr/>
          <a:lstStyle/>
          <a:p>
            <a:r>
              <a:rPr lang="en-US" dirty="0"/>
              <a:t>Important message</a:t>
            </a:r>
          </a:p>
        </p:txBody>
      </p:sp>
      <p:pic>
        <p:nvPicPr>
          <p:cNvPr id="4" name="Picture 3">
            <a:extLst>
              <a:ext uri="{FF2B5EF4-FFF2-40B4-BE49-F238E27FC236}">
                <a16:creationId xmlns:a16="http://schemas.microsoft.com/office/drawing/2014/main" id="{409BFBC1-352E-909B-4A93-2E7048CFAAB9}"/>
              </a:ext>
            </a:extLst>
          </p:cNvPr>
          <p:cNvPicPr>
            <a:picLocks noChangeAspect="1"/>
          </p:cNvPicPr>
          <p:nvPr/>
        </p:nvPicPr>
        <p:blipFill>
          <a:blip r:embed="rId3"/>
          <a:stretch>
            <a:fillRect/>
          </a:stretch>
        </p:blipFill>
        <p:spPr>
          <a:xfrm>
            <a:off x="457200" y="1134661"/>
            <a:ext cx="3096745" cy="3811378"/>
          </a:xfrm>
          <a:prstGeom prst="rect">
            <a:avLst/>
          </a:prstGeom>
        </p:spPr>
      </p:pic>
      <p:pic>
        <p:nvPicPr>
          <p:cNvPr id="6" name="Picture 5">
            <a:extLst>
              <a:ext uri="{FF2B5EF4-FFF2-40B4-BE49-F238E27FC236}">
                <a16:creationId xmlns:a16="http://schemas.microsoft.com/office/drawing/2014/main" id="{23C2355C-0FEF-DB48-FF6D-F90404802838}"/>
              </a:ext>
            </a:extLst>
          </p:cNvPr>
          <p:cNvPicPr>
            <a:picLocks noChangeAspect="1"/>
          </p:cNvPicPr>
          <p:nvPr/>
        </p:nvPicPr>
        <p:blipFill>
          <a:blip r:embed="rId4"/>
          <a:stretch>
            <a:fillRect/>
          </a:stretch>
        </p:blipFill>
        <p:spPr>
          <a:xfrm>
            <a:off x="5590057" y="1134661"/>
            <a:ext cx="3366991" cy="4143071"/>
          </a:xfrm>
          <a:prstGeom prst="rect">
            <a:avLst/>
          </a:prstGeom>
        </p:spPr>
      </p:pic>
      <p:sp>
        <p:nvSpPr>
          <p:cNvPr id="3" name="TextBox 2">
            <a:extLst>
              <a:ext uri="{FF2B5EF4-FFF2-40B4-BE49-F238E27FC236}">
                <a16:creationId xmlns:a16="http://schemas.microsoft.com/office/drawing/2014/main" id="{5A4C9579-6814-7D8A-3703-7AC55E05F0D6}"/>
              </a:ext>
            </a:extLst>
          </p:cNvPr>
          <p:cNvSpPr txBox="1"/>
          <p:nvPr/>
        </p:nvSpPr>
        <p:spPr>
          <a:xfrm>
            <a:off x="1070043" y="5880847"/>
            <a:ext cx="2684834" cy="646331"/>
          </a:xfrm>
          <a:prstGeom prst="rect">
            <a:avLst/>
          </a:prstGeom>
          <a:noFill/>
        </p:spPr>
        <p:txBody>
          <a:bodyPr wrap="square" rtlCol="0">
            <a:spAutoFit/>
          </a:bodyPr>
          <a:lstStyle/>
          <a:p>
            <a:r>
              <a:rPr lang="en-US" dirty="0">
                <a:hlinkClick r:id="rId5"/>
              </a:rPr>
              <a:t>Peek inside at Penguin/Random House</a:t>
            </a:r>
            <a:endParaRPr lang="en-US" dirty="0"/>
          </a:p>
        </p:txBody>
      </p:sp>
      <p:sp>
        <p:nvSpPr>
          <p:cNvPr id="5" name="TextBox 4">
            <a:extLst>
              <a:ext uri="{FF2B5EF4-FFF2-40B4-BE49-F238E27FC236}">
                <a16:creationId xmlns:a16="http://schemas.microsoft.com/office/drawing/2014/main" id="{B72D469C-5491-5936-F38B-F8487C0E6D96}"/>
              </a:ext>
            </a:extLst>
          </p:cNvPr>
          <p:cNvSpPr txBox="1"/>
          <p:nvPr/>
        </p:nvSpPr>
        <p:spPr>
          <a:xfrm>
            <a:off x="6167336" y="5486400"/>
            <a:ext cx="2519464" cy="646331"/>
          </a:xfrm>
          <a:prstGeom prst="rect">
            <a:avLst/>
          </a:prstGeom>
          <a:noFill/>
        </p:spPr>
        <p:txBody>
          <a:bodyPr wrap="square" rtlCol="0">
            <a:spAutoFit/>
          </a:bodyPr>
          <a:lstStyle/>
          <a:p>
            <a:r>
              <a:rPr lang="en-US" dirty="0">
                <a:hlinkClick r:id="rId6"/>
              </a:rPr>
              <a:t>Harper Collins with link to trailer</a:t>
            </a:r>
            <a:endParaRPr lang="en-US" dirty="0"/>
          </a:p>
        </p:txBody>
      </p:sp>
    </p:spTree>
    <p:extLst>
      <p:ext uri="{BB962C8B-B14F-4D97-AF65-F5344CB8AC3E}">
        <p14:creationId xmlns:p14="http://schemas.microsoft.com/office/powerpoint/2010/main" val="142337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CBAF-C777-8FCD-9559-D1AB7689512F}"/>
              </a:ext>
            </a:extLst>
          </p:cNvPr>
          <p:cNvSpPr>
            <a:spLocks noGrp="1"/>
          </p:cNvSpPr>
          <p:nvPr>
            <p:ph type="title"/>
          </p:nvPr>
        </p:nvSpPr>
        <p:spPr/>
        <p:txBody>
          <a:bodyPr/>
          <a:lstStyle/>
          <a:p>
            <a:r>
              <a:rPr lang="en-US" dirty="0"/>
              <a:t>Unicorns</a:t>
            </a:r>
          </a:p>
        </p:txBody>
      </p:sp>
      <p:pic>
        <p:nvPicPr>
          <p:cNvPr id="4" name="Picture 3">
            <a:extLst>
              <a:ext uri="{FF2B5EF4-FFF2-40B4-BE49-F238E27FC236}">
                <a16:creationId xmlns:a16="http://schemas.microsoft.com/office/drawing/2014/main" id="{EB801C08-7A6C-263C-0A85-74979127FF2D}"/>
              </a:ext>
            </a:extLst>
          </p:cNvPr>
          <p:cNvPicPr>
            <a:picLocks noChangeAspect="1"/>
          </p:cNvPicPr>
          <p:nvPr/>
        </p:nvPicPr>
        <p:blipFill>
          <a:blip r:embed="rId3"/>
          <a:stretch>
            <a:fillRect/>
          </a:stretch>
        </p:blipFill>
        <p:spPr>
          <a:xfrm>
            <a:off x="457200" y="274638"/>
            <a:ext cx="3101788" cy="4688124"/>
          </a:xfrm>
          <a:prstGeom prst="rect">
            <a:avLst/>
          </a:prstGeom>
        </p:spPr>
      </p:pic>
      <p:pic>
        <p:nvPicPr>
          <p:cNvPr id="5" name="Picture 4">
            <a:extLst>
              <a:ext uri="{FF2B5EF4-FFF2-40B4-BE49-F238E27FC236}">
                <a16:creationId xmlns:a16="http://schemas.microsoft.com/office/drawing/2014/main" id="{25D06AAA-5BEE-A5A7-B7C5-73C5F11A2594}"/>
              </a:ext>
            </a:extLst>
          </p:cNvPr>
          <p:cNvPicPr>
            <a:picLocks noChangeAspect="1"/>
          </p:cNvPicPr>
          <p:nvPr/>
        </p:nvPicPr>
        <p:blipFill>
          <a:blip r:embed="rId4"/>
          <a:stretch>
            <a:fillRect/>
          </a:stretch>
        </p:blipFill>
        <p:spPr>
          <a:xfrm>
            <a:off x="5839964" y="498860"/>
            <a:ext cx="3018111" cy="3861565"/>
          </a:xfrm>
          <a:prstGeom prst="rect">
            <a:avLst/>
          </a:prstGeom>
        </p:spPr>
      </p:pic>
      <p:sp>
        <p:nvSpPr>
          <p:cNvPr id="3" name="TextBox 2">
            <a:extLst>
              <a:ext uri="{FF2B5EF4-FFF2-40B4-BE49-F238E27FC236}">
                <a16:creationId xmlns:a16="http://schemas.microsoft.com/office/drawing/2014/main" id="{000097A4-CDDB-7DCB-85E0-E4550908EB3D}"/>
              </a:ext>
            </a:extLst>
          </p:cNvPr>
          <p:cNvSpPr txBox="1"/>
          <p:nvPr/>
        </p:nvSpPr>
        <p:spPr>
          <a:xfrm>
            <a:off x="485048" y="5197004"/>
            <a:ext cx="3073940" cy="646331"/>
          </a:xfrm>
          <a:prstGeom prst="rect">
            <a:avLst/>
          </a:prstGeom>
          <a:noFill/>
        </p:spPr>
        <p:txBody>
          <a:bodyPr wrap="square" rtlCol="0">
            <a:spAutoFit/>
          </a:bodyPr>
          <a:lstStyle/>
          <a:p>
            <a:r>
              <a:rPr lang="en-US" dirty="0">
                <a:hlinkClick r:id="rId5"/>
              </a:rPr>
              <a:t>1 min. Trailer from Abrams Books</a:t>
            </a:r>
            <a:endParaRPr lang="en-US" dirty="0"/>
          </a:p>
        </p:txBody>
      </p:sp>
      <p:sp>
        <p:nvSpPr>
          <p:cNvPr id="7" name="TextBox 6">
            <a:extLst>
              <a:ext uri="{FF2B5EF4-FFF2-40B4-BE49-F238E27FC236}">
                <a16:creationId xmlns:a16="http://schemas.microsoft.com/office/drawing/2014/main" id="{698E019E-2C84-EE4F-B1D3-402ED0170041}"/>
              </a:ext>
            </a:extLst>
          </p:cNvPr>
          <p:cNvSpPr txBox="1"/>
          <p:nvPr/>
        </p:nvSpPr>
        <p:spPr>
          <a:xfrm>
            <a:off x="485048" y="6031149"/>
            <a:ext cx="2569437" cy="646331"/>
          </a:xfrm>
          <a:prstGeom prst="rect">
            <a:avLst/>
          </a:prstGeom>
          <a:noFill/>
        </p:spPr>
        <p:txBody>
          <a:bodyPr wrap="square" rtlCol="0">
            <a:spAutoFit/>
          </a:bodyPr>
          <a:lstStyle/>
          <a:p>
            <a:r>
              <a:rPr lang="en-US" dirty="0">
                <a:hlinkClick r:id="rId6"/>
              </a:rPr>
              <a:t>Activity sheets for Itty Bitty Kitty Corn</a:t>
            </a:r>
            <a:endParaRPr lang="en-US" dirty="0"/>
          </a:p>
        </p:txBody>
      </p:sp>
      <p:sp>
        <p:nvSpPr>
          <p:cNvPr id="8" name="TextBox 7">
            <a:extLst>
              <a:ext uri="{FF2B5EF4-FFF2-40B4-BE49-F238E27FC236}">
                <a16:creationId xmlns:a16="http://schemas.microsoft.com/office/drawing/2014/main" id="{3D5A669A-0C38-9B3D-F609-6D36E4A8296D}"/>
              </a:ext>
            </a:extLst>
          </p:cNvPr>
          <p:cNvSpPr txBox="1"/>
          <p:nvPr/>
        </p:nvSpPr>
        <p:spPr>
          <a:xfrm>
            <a:off x="5839964" y="4669277"/>
            <a:ext cx="2642555" cy="1200329"/>
          </a:xfrm>
          <a:prstGeom prst="rect">
            <a:avLst/>
          </a:prstGeom>
          <a:noFill/>
        </p:spPr>
        <p:txBody>
          <a:bodyPr wrap="square" rtlCol="0">
            <a:spAutoFit/>
          </a:bodyPr>
          <a:lstStyle/>
          <a:p>
            <a:r>
              <a:rPr lang="en-US" dirty="0">
                <a:hlinkClick r:id="rId7"/>
              </a:rPr>
              <a:t>Simon &amp; Schuster with link to trailer, discussion guide and activity sheets</a:t>
            </a:r>
            <a:endParaRPr lang="en-US" dirty="0"/>
          </a:p>
        </p:txBody>
      </p:sp>
    </p:spTree>
    <p:extLst>
      <p:ext uri="{BB962C8B-B14F-4D97-AF65-F5344CB8AC3E}">
        <p14:creationId xmlns:p14="http://schemas.microsoft.com/office/powerpoint/2010/main" val="2111953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21E9-DBAD-BD49-8525-BE1E35BEA124}"/>
              </a:ext>
            </a:extLst>
          </p:cNvPr>
          <p:cNvSpPr>
            <a:spLocks noGrp="1"/>
          </p:cNvSpPr>
          <p:nvPr>
            <p:ph type="title"/>
          </p:nvPr>
        </p:nvSpPr>
        <p:spPr/>
        <p:txBody>
          <a:bodyPr/>
          <a:lstStyle/>
          <a:p>
            <a:r>
              <a:rPr lang="en-US" dirty="0"/>
              <a:t>Nature</a:t>
            </a:r>
          </a:p>
        </p:txBody>
      </p:sp>
      <p:sp>
        <p:nvSpPr>
          <p:cNvPr id="4" name="TextBox 3">
            <a:extLst>
              <a:ext uri="{FF2B5EF4-FFF2-40B4-BE49-F238E27FC236}">
                <a16:creationId xmlns:a16="http://schemas.microsoft.com/office/drawing/2014/main" id="{0674167B-A5AA-CFB2-F15C-6369DF706B00}"/>
              </a:ext>
            </a:extLst>
          </p:cNvPr>
          <p:cNvSpPr txBox="1"/>
          <p:nvPr/>
        </p:nvSpPr>
        <p:spPr>
          <a:xfrm>
            <a:off x="5728447" y="5690397"/>
            <a:ext cx="2958353" cy="646331"/>
          </a:xfrm>
          <a:prstGeom prst="rect">
            <a:avLst/>
          </a:prstGeom>
          <a:noFill/>
        </p:spPr>
        <p:txBody>
          <a:bodyPr wrap="square" rtlCol="0">
            <a:spAutoFit/>
          </a:bodyPr>
          <a:lstStyle/>
          <a:p>
            <a:r>
              <a:rPr lang="en-US" dirty="0">
                <a:hlinkClick r:id="rId3"/>
              </a:rPr>
              <a:t>6 min. read aloud by Sankofa Read Aloud</a:t>
            </a:r>
            <a:endParaRPr lang="en-US" dirty="0"/>
          </a:p>
        </p:txBody>
      </p:sp>
      <p:pic>
        <p:nvPicPr>
          <p:cNvPr id="5" name="Picture 4">
            <a:extLst>
              <a:ext uri="{FF2B5EF4-FFF2-40B4-BE49-F238E27FC236}">
                <a16:creationId xmlns:a16="http://schemas.microsoft.com/office/drawing/2014/main" id="{9916F291-C462-6FBC-6E82-845506EF9CD9}"/>
              </a:ext>
            </a:extLst>
          </p:cNvPr>
          <p:cNvPicPr>
            <a:picLocks noChangeAspect="1"/>
          </p:cNvPicPr>
          <p:nvPr/>
        </p:nvPicPr>
        <p:blipFill>
          <a:blip r:embed="rId4"/>
          <a:stretch>
            <a:fillRect/>
          </a:stretch>
        </p:blipFill>
        <p:spPr>
          <a:xfrm>
            <a:off x="286107" y="2939984"/>
            <a:ext cx="4105836" cy="3660685"/>
          </a:xfrm>
          <a:prstGeom prst="rect">
            <a:avLst/>
          </a:prstGeom>
        </p:spPr>
      </p:pic>
      <p:pic>
        <p:nvPicPr>
          <p:cNvPr id="3" name="Picture 2">
            <a:extLst>
              <a:ext uri="{FF2B5EF4-FFF2-40B4-BE49-F238E27FC236}">
                <a16:creationId xmlns:a16="http://schemas.microsoft.com/office/drawing/2014/main" id="{97AA2767-C7EF-BC6F-3A35-65835CA09C8D}"/>
              </a:ext>
            </a:extLst>
          </p:cNvPr>
          <p:cNvPicPr>
            <a:picLocks noChangeAspect="1"/>
          </p:cNvPicPr>
          <p:nvPr/>
        </p:nvPicPr>
        <p:blipFill>
          <a:blip r:embed="rId5"/>
          <a:stretch>
            <a:fillRect/>
          </a:stretch>
        </p:blipFill>
        <p:spPr>
          <a:xfrm>
            <a:off x="4587688" y="1167603"/>
            <a:ext cx="4648200" cy="2057400"/>
          </a:xfrm>
          <a:prstGeom prst="rect">
            <a:avLst/>
          </a:prstGeom>
        </p:spPr>
      </p:pic>
      <p:pic>
        <p:nvPicPr>
          <p:cNvPr id="6" name="Picture 5">
            <a:extLst>
              <a:ext uri="{FF2B5EF4-FFF2-40B4-BE49-F238E27FC236}">
                <a16:creationId xmlns:a16="http://schemas.microsoft.com/office/drawing/2014/main" id="{10549972-538A-B615-1A32-876E04DFDEBF}"/>
              </a:ext>
            </a:extLst>
          </p:cNvPr>
          <p:cNvPicPr>
            <a:picLocks noChangeAspect="1"/>
          </p:cNvPicPr>
          <p:nvPr/>
        </p:nvPicPr>
        <p:blipFill>
          <a:blip r:embed="rId6"/>
          <a:stretch>
            <a:fillRect/>
          </a:stretch>
        </p:blipFill>
        <p:spPr>
          <a:xfrm>
            <a:off x="4912242" y="3494258"/>
            <a:ext cx="4267095" cy="1907082"/>
          </a:xfrm>
          <a:prstGeom prst="rect">
            <a:avLst/>
          </a:prstGeom>
        </p:spPr>
      </p:pic>
      <p:sp>
        <p:nvSpPr>
          <p:cNvPr id="8" name="TextBox 7">
            <a:extLst>
              <a:ext uri="{FF2B5EF4-FFF2-40B4-BE49-F238E27FC236}">
                <a16:creationId xmlns:a16="http://schemas.microsoft.com/office/drawing/2014/main" id="{4A8348E9-FB97-4F09-7E01-6745C32941CC}"/>
              </a:ext>
            </a:extLst>
          </p:cNvPr>
          <p:cNvSpPr txBox="1"/>
          <p:nvPr/>
        </p:nvSpPr>
        <p:spPr>
          <a:xfrm>
            <a:off x="1206230" y="1867711"/>
            <a:ext cx="2451370" cy="646331"/>
          </a:xfrm>
          <a:prstGeom prst="rect">
            <a:avLst/>
          </a:prstGeom>
          <a:noFill/>
        </p:spPr>
        <p:txBody>
          <a:bodyPr wrap="square" rtlCol="0">
            <a:spAutoFit/>
          </a:bodyPr>
          <a:lstStyle/>
          <a:p>
            <a:r>
              <a:rPr lang="en-US" dirty="0">
                <a:hlinkClick r:id="rId7"/>
              </a:rPr>
              <a:t>Beth Ferry's Swashby page</a:t>
            </a:r>
            <a:endParaRPr lang="en-US" dirty="0"/>
          </a:p>
        </p:txBody>
      </p:sp>
      <p:sp>
        <p:nvSpPr>
          <p:cNvPr id="7" name="TextBox 6">
            <a:extLst>
              <a:ext uri="{FF2B5EF4-FFF2-40B4-BE49-F238E27FC236}">
                <a16:creationId xmlns:a16="http://schemas.microsoft.com/office/drawing/2014/main" id="{D8654A02-73D8-F7FE-2C9E-4EAB850C377A}"/>
              </a:ext>
            </a:extLst>
          </p:cNvPr>
          <p:cNvSpPr txBox="1"/>
          <p:nvPr/>
        </p:nvSpPr>
        <p:spPr>
          <a:xfrm>
            <a:off x="1073751" y="920250"/>
            <a:ext cx="2530548" cy="923330"/>
          </a:xfrm>
          <a:prstGeom prst="rect">
            <a:avLst/>
          </a:prstGeom>
          <a:noFill/>
        </p:spPr>
        <p:txBody>
          <a:bodyPr wrap="square" rtlCol="0">
            <a:spAutoFit/>
          </a:bodyPr>
          <a:lstStyle/>
          <a:p>
            <a:r>
              <a:rPr lang="en-US" dirty="0">
                <a:hlinkClick r:id="rId8"/>
              </a:rPr>
              <a:t>Juana Martinez Neal's website- Swashby with videos</a:t>
            </a:r>
            <a:endParaRPr lang="en-US" dirty="0"/>
          </a:p>
        </p:txBody>
      </p:sp>
    </p:spTree>
    <p:extLst>
      <p:ext uri="{BB962C8B-B14F-4D97-AF65-F5344CB8AC3E}">
        <p14:creationId xmlns:p14="http://schemas.microsoft.com/office/powerpoint/2010/main" val="1416351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CD4D-7861-74E7-FF5D-E5D8B662191A}"/>
              </a:ext>
            </a:extLst>
          </p:cNvPr>
          <p:cNvSpPr>
            <a:spLocks noGrp="1"/>
          </p:cNvSpPr>
          <p:nvPr>
            <p:ph type="title"/>
          </p:nvPr>
        </p:nvSpPr>
        <p:spPr/>
        <p:txBody>
          <a:bodyPr/>
          <a:lstStyle/>
          <a:p>
            <a:r>
              <a:rPr lang="en-US" dirty="0"/>
              <a:t>Beginning of the School Year </a:t>
            </a:r>
            <a:r>
              <a:rPr lang="en-US" dirty="0" err="1"/>
              <a:t>Possibles</a:t>
            </a:r>
            <a:endParaRPr lang="en-US" dirty="0"/>
          </a:p>
        </p:txBody>
      </p:sp>
      <p:pic>
        <p:nvPicPr>
          <p:cNvPr id="4" name="Picture 3">
            <a:extLst>
              <a:ext uri="{FF2B5EF4-FFF2-40B4-BE49-F238E27FC236}">
                <a16:creationId xmlns:a16="http://schemas.microsoft.com/office/drawing/2014/main" id="{29C7D898-EE7A-7A23-1C3A-A125C168F7DB}"/>
              </a:ext>
            </a:extLst>
          </p:cNvPr>
          <p:cNvPicPr>
            <a:picLocks noChangeAspect="1"/>
          </p:cNvPicPr>
          <p:nvPr/>
        </p:nvPicPr>
        <p:blipFill>
          <a:blip r:embed="rId3"/>
          <a:stretch>
            <a:fillRect/>
          </a:stretch>
        </p:blipFill>
        <p:spPr>
          <a:xfrm>
            <a:off x="457250" y="1757082"/>
            <a:ext cx="3583591" cy="2883162"/>
          </a:xfrm>
          <a:prstGeom prst="rect">
            <a:avLst/>
          </a:prstGeom>
        </p:spPr>
      </p:pic>
      <p:pic>
        <p:nvPicPr>
          <p:cNvPr id="5" name="Picture 4">
            <a:extLst>
              <a:ext uri="{FF2B5EF4-FFF2-40B4-BE49-F238E27FC236}">
                <a16:creationId xmlns:a16="http://schemas.microsoft.com/office/drawing/2014/main" id="{90DCC696-5BA0-BE2A-9F84-48A4906FA6FE}"/>
              </a:ext>
            </a:extLst>
          </p:cNvPr>
          <p:cNvPicPr>
            <a:picLocks noChangeAspect="1"/>
          </p:cNvPicPr>
          <p:nvPr/>
        </p:nvPicPr>
        <p:blipFill>
          <a:blip r:embed="rId4"/>
          <a:stretch>
            <a:fillRect/>
          </a:stretch>
        </p:blipFill>
        <p:spPr>
          <a:xfrm>
            <a:off x="5081929" y="1757082"/>
            <a:ext cx="3604821" cy="3604821"/>
          </a:xfrm>
          <a:prstGeom prst="rect">
            <a:avLst/>
          </a:prstGeom>
        </p:spPr>
      </p:pic>
      <p:sp>
        <p:nvSpPr>
          <p:cNvPr id="6" name="TextBox 5">
            <a:extLst>
              <a:ext uri="{FF2B5EF4-FFF2-40B4-BE49-F238E27FC236}">
                <a16:creationId xmlns:a16="http://schemas.microsoft.com/office/drawing/2014/main" id="{8ACB41EB-51EC-3567-7C39-91BDB14837A0}"/>
              </a:ext>
            </a:extLst>
          </p:cNvPr>
          <p:cNvSpPr txBox="1"/>
          <p:nvPr/>
        </p:nvSpPr>
        <p:spPr>
          <a:xfrm>
            <a:off x="753035" y="5056094"/>
            <a:ext cx="2599765" cy="923330"/>
          </a:xfrm>
          <a:prstGeom prst="rect">
            <a:avLst/>
          </a:prstGeom>
          <a:noFill/>
        </p:spPr>
        <p:txBody>
          <a:bodyPr wrap="square" rtlCol="0">
            <a:spAutoFit/>
          </a:bodyPr>
          <a:lstStyle/>
          <a:p>
            <a:r>
              <a:rPr lang="en-US" dirty="0">
                <a:hlinkClick r:id="rId5"/>
              </a:rPr>
              <a:t>Barnes and Noble Storytree time 4 min. read aloud</a:t>
            </a:r>
            <a:endParaRPr lang="en-US" dirty="0"/>
          </a:p>
        </p:txBody>
      </p:sp>
      <p:sp>
        <p:nvSpPr>
          <p:cNvPr id="3" name="TextBox 2">
            <a:extLst>
              <a:ext uri="{FF2B5EF4-FFF2-40B4-BE49-F238E27FC236}">
                <a16:creationId xmlns:a16="http://schemas.microsoft.com/office/drawing/2014/main" id="{89205BD2-1CE9-71E2-C6DB-9993508B34E8}"/>
              </a:ext>
            </a:extLst>
          </p:cNvPr>
          <p:cNvSpPr txBox="1"/>
          <p:nvPr/>
        </p:nvSpPr>
        <p:spPr>
          <a:xfrm>
            <a:off x="5081929" y="5501550"/>
            <a:ext cx="2373549" cy="646331"/>
          </a:xfrm>
          <a:prstGeom prst="rect">
            <a:avLst/>
          </a:prstGeom>
          <a:noFill/>
        </p:spPr>
        <p:txBody>
          <a:bodyPr wrap="square" rtlCol="0">
            <a:spAutoFit/>
          </a:bodyPr>
          <a:lstStyle/>
          <a:p>
            <a:r>
              <a:rPr lang="en-US" dirty="0">
                <a:hlinkClick r:id="rId6"/>
              </a:rPr>
              <a:t>Disney Books with activity sheets</a:t>
            </a:r>
            <a:endParaRPr lang="en-US" dirty="0"/>
          </a:p>
        </p:txBody>
      </p:sp>
      <p:sp>
        <p:nvSpPr>
          <p:cNvPr id="7" name="TextBox 6">
            <a:extLst>
              <a:ext uri="{FF2B5EF4-FFF2-40B4-BE49-F238E27FC236}">
                <a16:creationId xmlns:a16="http://schemas.microsoft.com/office/drawing/2014/main" id="{D24C153C-1A0A-B906-A77C-9550511141B8}"/>
              </a:ext>
            </a:extLst>
          </p:cNvPr>
          <p:cNvSpPr txBox="1"/>
          <p:nvPr/>
        </p:nvSpPr>
        <p:spPr>
          <a:xfrm>
            <a:off x="603115" y="6147881"/>
            <a:ext cx="3054485" cy="646331"/>
          </a:xfrm>
          <a:prstGeom prst="rect">
            <a:avLst/>
          </a:prstGeom>
          <a:noFill/>
        </p:spPr>
        <p:txBody>
          <a:bodyPr wrap="square" rtlCol="0">
            <a:spAutoFit/>
          </a:bodyPr>
          <a:lstStyle/>
          <a:p>
            <a:r>
              <a:rPr lang="en-US" dirty="0">
                <a:hlinkClick r:id="rId7"/>
              </a:rPr>
              <a:t>Harper collins with trailer and activity guide</a:t>
            </a:r>
            <a:endParaRPr lang="en-US" dirty="0"/>
          </a:p>
        </p:txBody>
      </p:sp>
      <p:sp>
        <p:nvSpPr>
          <p:cNvPr id="8" name="TextBox 7">
            <a:extLst>
              <a:ext uri="{FF2B5EF4-FFF2-40B4-BE49-F238E27FC236}">
                <a16:creationId xmlns:a16="http://schemas.microsoft.com/office/drawing/2014/main" id="{C6AB7353-F7DB-1152-7CFC-02AD227D8953}"/>
              </a:ext>
            </a:extLst>
          </p:cNvPr>
          <p:cNvSpPr txBox="1"/>
          <p:nvPr/>
        </p:nvSpPr>
        <p:spPr>
          <a:xfrm>
            <a:off x="7100044" y="5870882"/>
            <a:ext cx="2084563" cy="923330"/>
          </a:xfrm>
          <a:prstGeom prst="rect">
            <a:avLst/>
          </a:prstGeom>
          <a:noFill/>
        </p:spPr>
        <p:txBody>
          <a:bodyPr wrap="square" rtlCol="0">
            <a:spAutoFit/>
          </a:bodyPr>
          <a:lstStyle/>
          <a:p>
            <a:r>
              <a:rPr lang="en-US" dirty="0">
                <a:hlinkClick r:id="rId8"/>
              </a:rPr>
              <a:t>Ryan T. Higgins pages at Disney Books</a:t>
            </a:r>
            <a:endParaRPr lang="en-US" dirty="0"/>
          </a:p>
        </p:txBody>
      </p:sp>
    </p:spTree>
    <p:extLst>
      <p:ext uri="{BB962C8B-B14F-4D97-AF65-F5344CB8AC3E}">
        <p14:creationId xmlns:p14="http://schemas.microsoft.com/office/powerpoint/2010/main" val="180814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2C1E-1147-217A-1DAC-CA9F33307FF6}"/>
              </a:ext>
            </a:extLst>
          </p:cNvPr>
          <p:cNvSpPr>
            <a:spLocks noGrp="1"/>
          </p:cNvSpPr>
          <p:nvPr>
            <p:ph type="title"/>
          </p:nvPr>
        </p:nvSpPr>
        <p:spPr/>
        <p:txBody>
          <a:bodyPr/>
          <a:lstStyle/>
          <a:p>
            <a:r>
              <a:rPr lang="en-US" dirty="0"/>
              <a:t>Colorado Author</a:t>
            </a:r>
          </a:p>
        </p:txBody>
      </p:sp>
      <p:pic>
        <p:nvPicPr>
          <p:cNvPr id="4" name="Picture 3">
            <a:extLst>
              <a:ext uri="{FF2B5EF4-FFF2-40B4-BE49-F238E27FC236}">
                <a16:creationId xmlns:a16="http://schemas.microsoft.com/office/drawing/2014/main" id="{E2E94956-284E-59FA-5293-A9C5F1221E39}"/>
              </a:ext>
            </a:extLst>
          </p:cNvPr>
          <p:cNvPicPr>
            <a:picLocks noChangeAspect="1"/>
          </p:cNvPicPr>
          <p:nvPr/>
        </p:nvPicPr>
        <p:blipFill>
          <a:blip r:embed="rId3"/>
          <a:stretch>
            <a:fillRect/>
          </a:stretch>
        </p:blipFill>
        <p:spPr>
          <a:xfrm>
            <a:off x="753036" y="1968924"/>
            <a:ext cx="3407074" cy="4163458"/>
          </a:xfrm>
          <a:prstGeom prst="rect">
            <a:avLst/>
          </a:prstGeom>
        </p:spPr>
      </p:pic>
      <p:sp>
        <p:nvSpPr>
          <p:cNvPr id="3" name="TextBox 2">
            <a:extLst>
              <a:ext uri="{FF2B5EF4-FFF2-40B4-BE49-F238E27FC236}">
                <a16:creationId xmlns:a16="http://schemas.microsoft.com/office/drawing/2014/main" id="{61250A5F-C4D6-575A-252E-B540C490CBA4}"/>
              </a:ext>
            </a:extLst>
          </p:cNvPr>
          <p:cNvSpPr txBox="1"/>
          <p:nvPr/>
        </p:nvSpPr>
        <p:spPr>
          <a:xfrm>
            <a:off x="5167423" y="3125972"/>
            <a:ext cx="2913321" cy="923330"/>
          </a:xfrm>
          <a:prstGeom prst="rect">
            <a:avLst/>
          </a:prstGeom>
          <a:noFill/>
        </p:spPr>
        <p:txBody>
          <a:bodyPr wrap="square" rtlCol="0">
            <a:spAutoFit/>
          </a:bodyPr>
          <a:lstStyle/>
          <a:p>
            <a:r>
              <a:rPr lang="en-US" dirty="0">
                <a:hlinkClick r:id="rId4"/>
              </a:rPr>
              <a:t>10'42" read aloud at Where There's A. Williams, There's A Way</a:t>
            </a:r>
            <a:endParaRPr lang="en-US" dirty="0"/>
          </a:p>
        </p:txBody>
      </p:sp>
      <p:sp>
        <p:nvSpPr>
          <p:cNvPr id="5" name="TextBox 4">
            <a:extLst>
              <a:ext uri="{FF2B5EF4-FFF2-40B4-BE49-F238E27FC236}">
                <a16:creationId xmlns:a16="http://schemas.microsoft.com/office/drawing/2014/main" id="{58CBB37B-1139-35E8-F7B3-C320D4B13255}"/>
              </a:ext>
            </a:extLst>
          </p:cNvPr>
          <p:cNvSpPr txBox="1"/>
          <p:nvPr/>
        </p:nvSpPr>
        <p:spPr>
          <a:xfrm>
            <a:off x="5167423" y="4678326"/>
            <a:ext cx="2913321" cy="646331"/>
          </a:xfrm>
          <a:prstGeom prst="rect">
            <a:avLst/>
          </a:prstGeom>
          <a:noFill/>
        </p:spPr>
        <p:txBody>
          <a:bodyPr wrap="square" rtlCol="0">
            <a:spAutoFit/>
          </a:bodyPr>
          <a:lstStyle/>
          <a:p>
            <a:r>
              <a:rPr lang="en-US" dirty="0">
                <a:hlinkClick r:id="rId5"/>
              </a:rPr>
              <a:t>Susans Stevens Crummel's Website</a:t>
            </a:r>
            <a:endParaRPr lang="en-US" dirty="0"/>
          </a:p>
        </p:txBody>
      </p:sp>
    </p:spTree>
    <p:extLst>
      <p:ext uri="{BB962C8B-B14F-4D97-AF65-F5344CB8AC3E}">
        <p14:creationId xmlns:p14="http://schemas.microsoft.com/office/powerpoint/2010/main" val="3273264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A6A027C-8F52-DE9B-FE7A-542DC341D5FD}"/>
              </a:ext>
            </a:extLst>
          </p:cNvPr>
          <p:cNvSpPr>
            <a:spLocks noGrp="1"/>
          </p:cNvSpPr>
          <p:nvPr>
            <p:ph type="title"/>
          </p:nvPr>
        </p:nvSpPr>
        <p:spPr/>
        <p:txBody>
          <a:bodyPr/>
          <a:lstStyle/>
          <a:p>
            <a:r>
              <a:rPr lang="en-US" altLang="en-US" dirty="0">
                <a:ea typeface="ＭＳ Ｐゴシック" panose="020B0600070205080204" pitchFamily="34" charset="-128"/>
              </a:rPr>
              <a:t>2024 Nomination Guidelines</a:t>
            </a:r>
          </a:p>
        </p:txBody>
      </p:sp>
      <p:sp>
        <p:nvSpPr>
          <p:cNvPr id="44034" name="Content Placeholder 2">
            <a:extLst>
              <a:ext uri="{FF2B5EF4-FFF2-40B4-BE49-F238E27FC236}">
                <a16:creationId xmlns:a16="http://schemas.microsoft.com/office/drawing/2014/main" id="{8DD3E090-FCD3-3905-33BE-EABD00A0250A}"/>
              </a:ext>
            </a:extLst>
          </p:cNvPr>
          <p:cNvSpPr>
            <a:spLocks noGrp="1"/>
          </p:cNvSpPr>
          <p:nvPr>
            <p:ph idx="1"/>
          </p:nvPr>
        </p:nvSpPr>
        <p:spPr>
          <a:xfrm>
            <a:off x="457200" y="1600200"/>
            <a:ext cx="8229600" cy="4800600"/>
          </a:xfrm>
        </p:spPr>
        <p:txBody>
          <a:bodyPr/>
          <a:lstStyle/>
          <a:p>
            <a:r>
              <a:rPr lang="en-US" altLang="en-US" dirty="0">
                <a:ea typeface="ＭＳ Ｐゴシック" panose="020B0600070205080204" pitchFamily="34" charset="-128"/>
              </a:rPr>
              <a:t>Copyright 2019 – 2022</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2023</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51379</TotalTime>
  <Words>2235</Words>
  <Application>Microsoft Macintosh PowerPoint</Application>
  <PresentationFormat>On-screen Show (4:3)</PresentationFormat>
  <Paragraphs>176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vt:lpstr>
      <vt:lpstr>Helvetica Neue</vt:lpstr>
      <vt:lpstr>inherit</vt:lpstr>
      <vt:lpstr>Zapfino</vt:lpstr>
      <vt:lpstr>Office Theme</vt:lpstr>
      <vt:lpstr>Colorado Children’s Book Award 2022 winners and 2023 nominees</vt:lpstr>
      <vt:lpstr>Colorado Children’s Book Awards</vt:lpstr>
      <vt:lpstr>Humor</vt:lpstr>
      <vt:lpstr>Important message</vt:lpstr>
      <vt:lpstr>Unicorns</vt:lpstr>
      <vt:lpstr>Nature</vt:lpstr>
      <vt:lpstr>Beginning of the School Year Possibles</vt:lpstr>
      <vt:lpstr>Colorado Author</vt:lpstr>
      <vt:lpstr>2024 Nomination Guidelines</vt:lpstr>
      <vt:lpstr>2022 Junior Book winner and runner up</vt:lpstr>
      <vt:lpstr>Books set in Colorado</vt:lpstr>
      <vt:lpstr>Fictionalized Memoir </vt:lpstr>
      <vt:lpstr>Historical Fiction</vt:lpstr>
      <vt:lpstr>Graphic Books</vt:lpstr>
      <vt:lpstr>Ghost Story</vt:lpstr>
      <vt:lpstr>Humor</vt:lpstr>
      <vt:lpstr>PowerPoint Presentation</vt:lpstr>
      <vt:lpstr>2023 Nomination Guidelines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Adams County IRA </dc:title>
  <dc:creator>Marcie Haloin</dc:creator>
  <cp:keywords/>
  <cp:lastModifiedBy>Marcie Haloin</cp:lastModifiedBy>
  <cp:revision>580</cp:revision>
  <cp:lastPrinted>2021-09-23T05:08:47Z</cp:lastPrinted>
  <dcterms:created xsi:type="dcterms:W3CDTF">2014-07-31T03:31:43Z</dcterms:created>
  <dcterms:modified xsi:type="dcterms:W3CDTF">2022-09-12T04:15:53Z</dcterms:modified>
</cp:coreProperties>
</file>