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8" r:id="rId2"/>
    <p:sldId id="317" r:id="rId3"/>
    <p:sldId id="450" r:id="rId4"/>
    <p:sldId id="459" r:id="rId5"/>
    <p:sldId id="478" r:id="rId6"/>
    <p:sldId id="466" r:id="rId7"/>
    <p:sldId id="467" r:id="rId8"/>
    <p:sldId id="477" r:id="rId9"/>
    <p:sldId id="455" r:id="rId10"/>
    <p:sldId id="462" r:id="rId11"/>
    <p:sldId id="461" r:id="rId12"/>
    <p:sldId id="471" r:id="rId13"/>
    <p:sldId id="472" r:id="rId14"/>
    <p:sldId id="463" r:id="rId15"/>
    <p:sldId id="473" r:id="rId16"/>
    <p:sldId id="479" r:id="rId17"/>
    <p:sldId id="470" r:id="rId18"/>
    <p:sldId id="441" r:id="rId19"/>
    <p:sldId id="286" r:id="rId20"/>
    <p:sldId id="287" r:id="rId2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9189"/>
  </p:normalViewPr>
  <p:slideViewPr>
    <p:cSldViewPr snapToGrid="0" snapToObjects="1">
      <p:cViewPr varScale="1">
        <p:scale>
          <a:sx n="52" d="100"/>
          <a:sy n="52" d="100"/>
        </p:scale>
        <p:origin x="184" y="4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A3EFA9-374C-1BA1-9CD9-44D565ECD70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6BA8182-4708-A440-A7E4-DACDAD4FA10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306154B-45E9-784C-9D31-745E735AB958}" type="datetime1">
              <a:rPr lang="en-US" altLang="en-US"/>
              <a:pPr>
                <a:defRPr/>
              </a:pPr>
              <a:t>8/30/23</a:t>
            </a:fld>
            <a:endParaRPr lang="en-US" altLang="en-US"/>
          </a:p>
        </p:txBody>
      </p:sp>
      <p:sp>
        <p:nvSpPr>
          <p:cNvPr id="4" name="Footer Placeholder 3">
            <a:extLst>
              <a:ext uri="{FF2B5EF4-FFF2-40B4-BE49-F238E27FC236}">
                <a16:creationId xmlns:a16="http://schemas.microsoft.com/office/drawing/2014/main" id="{16A047E8-CA36-C400-8A7F-DA64547B095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5FC42BE-5F42-2B35-3A7A-47BBC90CD83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DB7085-868A-F440-B2F8-DF7D439459A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18919A-930F-BBC1-86BA-E5E72901625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27E048C-B3D7-9BE2-5369-8ADCB36EF2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095DF02-33A1-2F46-A82E-65E535CCB181}" type="datetime1">
              <a:rPr lang="en-US" altLang="en-US"/>
              <a:pPr>
                <a:defRPr/>
              </a:pPr>
              <a:t>8/30/23</a:t>
            </a:fld>
            <a:endParaRPr lang="en-US" altLang="en-US"/>
          </a:p>
        </p:txBody>
      </p:sp>
      <p:sp>
        <p:nvSpPr>
          <p:cNvPr id="4" name="Slide Image Placeholder 3">
            <a:extLst>
              <a:ext uri="{FF2B5EF4-FFF2-40B4-BE49-F238E27FC236}">
                <a16:creationId xmlns:a16="http://schemas.microsoft.com/office/drawing/2014/main" id="{B2670C2B-8AD5-EE74-DA2F-A2068CE2167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918E42-D7F7-94D8-A817-4A331E7765D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CABB08B-87E8-5B71-7734-C418B720EC2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42F9ADC-C9C6-ACB3-E5AE-71F5FBBA785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1912900-5962-E447-83AC-A11B17E43D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562656E-E6B0-4089-CAAE-9F3ED77FAB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6801880-0F2A-B169-9752-AB045E8F1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5845F2DE-95E0-4085-58D2-62FE79C75C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A7F9A3-72F7-D546-9F82-086F4E6FEE66}"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from Chernobyl – RL5.6, MG+ </a:t>
            </a:r>
            <a:r>
              <a:rPr lang="en-US" b="0" i="0" dirty="0">
                <a:solidFill>
                  <a:srgbClr val="333333"/>
                </a:solidFill>
                <a:effectLst/>
                <a:latin typeface="Helvetica Neue" panose="02000503000000020004" pitchFamily="2" charset="0"/>
              </a:rPr>
              <a:t>Two young siblings flee the Chernobyl disaster with their parents, but the Communist party is on their heels. Meanwhile, the friends and family they were forced to leave behind must contend with a disinformation campaign that's determined to pretend nothing is wrong-even as deadly radiation spills into the air.</a:t>
            </a:r>
          </a:p>
          <a:p>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Bad Guys # Cut to the Chase – 2.4RL, Graphic Novel,  Movie not yet out when nominated</a:t>
            </a:r>
          </a:p>
          <a:p>
            <a:r>
              <a:rPr lang="en-US" b="0" i="0" dirty="0"/>
              <a:t>https://</a:t>
            </a:r>
            <a:r>
              <a:rPr lang="en-US" b="0" i="0" dirty="0" err="1"/>
              <a:t>www.pdfread.net</a:t>
            </a:r>
            <a:r>
              <a:rPr lang="en-US" b="0" i="0" dirty="0"/>
              <a:t>/</a:t>
            </a:r>
            <a:r>
              <a:rPr lang="en-US" b="0" i="0" dirty="0" err="1"/>
              <a:t>ebook</a:t>
            </a:r>
            <a:r>
              <a:rPr lang="en-US" b="0" i="0" dirty="0"/>
              <a:t>/the-bad-guys-in-cut-to-the-chase-</a:t>
            </a:r>
            <a:r>
              <a:rPr lang="en-US" b="0" i="0" dirty="0" err="1"/>
              <a:t>aaron</a:t>
            </a:r>
            <a:r>
              <a:rPr lang="en-US" b="0" i="0" dirty="0"/>
              <a:t>-</a:t>
            </a:r>
            <a:r>
              <a:rPr lang="en-US" b="0" i="0" dirty="0" err="1"/>
              <a:t>blabey</a:t>
            </a:r>
            <a:r>
              <a:rPr lang="en-US" b="0" i="0" dirty="0"/>
              <a:t>/</a:t>
            </a:r>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Full pdf 198 pages</a:t>
            </a:r>
          </a:p>
          <a:p>
            <a:endParaRPr lang="en-US" b="0" i="0" dirty="0">
              <a:solidFill>
                <a:srgbClr val="6B6B6B"/>
              </a:solidFill>
              <a:effectLst/>
              <a:latin typeface="Helvetica Neue" panose="02000503000000020004" pitchFamily="2" charset="0"/>
            </a:endParaRPr>
          </a:p>
          <a:p>
            <a:endParaRPr lang="en-US"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10</a:t>
            </a:fld>
            <a:endParaRPr lang="en-US" altLang="en-US"/>
          </a:p>
        </p:txBody>
      </p:sp>
    </p:spTree>
    <p:extLst>
      <p:ext uri="{BB962C8B-B14F-4D97-AF65-F5344CB8AC3E}">
        <p14:creationId xmlns:p14="http://schemas.microsoft.com/office/powerpoint/2010/main" val="148964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Starfish – RL 4.1, 630L</a:t>
            </a:r>
          </a:p>
          <a:p>
            <a:r>
              <a:rPr lang="en-US" dirty="0"/>
              <a:t>Novel in Verse. </a:t>
            </a:r>
            <a:r>
              <a:rPr lang="en-US" b="0" i="0" dirty="0">
                <a:solidFill>
                  <a:srgbClr val="6B6B6B"/>
                </a:solidFill>
                <a:effectLst/>
                <a:latin typeface="Helvetica Neue" panose="02000503000000020004" pitchFamily="2" charset="0"/>
              </a:rPr>
              <a:t>Bullied and shamed her whole life for being fat, twelve-year-old Ellie finally gains the confidence to stand up for herself, with the help of some wonderful new allies.</a:t>
            </a:r>
          </a:p>
          <a:p>
            <a:endParaRPr lang="en-US" b="0" i="0" dirty="0">
              <a:solidFill>
                <a:srgbClr val="6B6B6B"/>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11</a:t>
            </a:fld>
            <a:endParaRPr lang="en-US" altLang="en-US"/>
          </a:p>
        </p:txBody>
      </p:sp>
    </p:spTree>
    <p:extLst>
      <p:ext uri="{BB962C8B-B14F-4D97-AF65-F5344CB8AC3E}">
        <p14:creationId xmlns:p14="http://schemas.microsoft.com/office/powerpoint/2010/main" val="274759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Iceberg March 7, 2023, 730L, </a:t>
            </a:r>
            <a:br>
              <a:rPr lang="en-US" dirty="0">
                <a:effectLst/>
              </a:rPr>
            </a:br>
            <a:r>
              <a:rPr lang="en-US" dirty="0">
                <a:effectLst/>
              </a:rPr>
              <a:t>Twelve-year-old Hazel Rothbury stows away aboard the Titanic and, with the help of a porter named Charlie and a first-class passenger named Sylvia, she sets out to explore the great ship, uncovering a haunting mystery--until the ship hits an </a:t>
            </a:r>
            <a:r>
              <a:rPr lang="en-US" b="1" i="1" dirty="0">
                <a:effectLst/>
              </a:rPr>
              <a:t>iceberg</a:t>
            </a:r>
            <a:r>
              <a:rPr lang="en-US" dirty="0">
                <a:effectLst/>
              </a:rPr>
              <a:t> and she must fight to save herself and her friends Pair with I Survived the Sinking 39L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12</a:t>
            </a:fld>
            <a:endParaRPr lang="en-US" altLang="en-US"/>
          </a:p>
        </p:txBody>
      </p:sp>
    </p:spTree>
    <p:extLst>
      <p:ext uri="{BB962C8B-B14F-4D97-AF65-F5344CB8AC3E}">
        <p14:creationId xmlns:p14="http://schemas.microsoft.com/office/powerpoint/2010/main" val="11924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Amari and the Night Brothers – RL 4.9, 700L</a:t>
            </a:r>
          </a:p>
          <a:p>
            <a:r>
              <a:rPr lang="en-US" b="0" i="0" dirty="0">
                <a:solidFill>
                  <a:srgbClr val="4D4D4D"/>
                </a:solidFill>
                <a:effectLst/>
                <a:latin typeface="museo-sans"/>
              </a:rPr>
              <a:t>"Amari, a Black girl with limited means, confronts privilege and prejudice even while delving into a world of wonder, humor, and adventure”. 1</a:t>
            </a:r>
            <a:r>
              <a:rPr lang="en-US" b="0" i="0" baseline="30000" dirty="0">
                <a:solidFill>
                  <a:srgbClr val="4D4D4D"/>
                </a:solidFill>
                <a:effectLst/>
                <a:latin typeface="museo-sans"/>
              </a:rPr>
              <a:t>st</a:t>
            </a:r>
            <a:r>
              <a:rPr lang="en-US" b="0" i="0" dirty="0">
                <a:solidFill>
                  <a:srgbClr val="4D4D4D"/>
                </a:solidFill>
                <a:effectLst/>
                <a:latin typeface="museo-sans"/>
              </a:rPr>
              <a:t> in Supernatural Investigators Series</a:t>
            </a:r>
          </a:p>
          <a:p>
            <a:endParaRPr lang="en-US" b="0" i="0" dirty="0">
              <a:solidFill>
                <a:srgbClr val="4D4D4D"/>
              </a:solidFill>
              <a:effectLst/>
              <a:latin typeface="museo-sans"/>
            </a:endParaRPr>
          </a:p>
          <a:p>
            <a:r>
              <a:rPr lang="en-US" b="0" i="0" dirty="0">
                <a:solidFill>
                  <a:srgbClr val="4D4D4D"/>
                </a:solidFill>
                <a:effectLst/>
                <a:latin typeface="museo-sans"/>
              </a:rPr>
              <a:t>Wings of Fire: The </a:t>
            </a:r>
            <a:r>
              <a:rPr lang="en-US" b="0" i="0" dirty="0" err="1">
                <a:solidFill>
                  <a:srgbClr val="4D4D4D"/>
                </a:solidFill>
                <a:effectLst/>
                <a:latin typeface="museo-sans"/>
              </a:rPr>
              <a:t>Poisen</a:t>
            </a:r>
            <a:r>
              <a:rPr lang="en-US" b="0" i="0" dirty="0">
                <a:solidFill>
                  <a:srgbClr val="4D4D4D"/>
                </a:solidFill>
                <a:effectLst/>
                <a:latin typeface="museo-sans"/>
              </a:rPr>
              <a:t> Jungle  -RL 5.4, 750L  Original Series Volume 13 - </a:t>
            </a:r>
            <a:r>
              <a:rPr lang="en-US" b="0" i="0" dirty="0">
                <a:solidFill>
                  <a:srgbClr val="333333"/>
                </a:solidFill>
                <a:effectLst/>
                <a:latin typeface="Helvetica Neue" panose="02000503000000020004" pitchFamily="2" charset="0"/>
              </a:rPr>
              <a:t>Sundew and most of the other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are nursing a deep hatred for the </a:t>
            </a:r>
            <a:r>
              <a:rPr lang="en-US" b="0" i="0" dirty="0" err="1">
                <a:solidFill>
                  <a:srgbClr val="333333"/>
                </a:solidFill>
                <a:effectLst/>
                <a:latin typeface="Helvetica Neue" panose="02000503000000020004" pitchFamily="2" charset="0"/>
              </a:rPr>
              <a:t>HiveWings</a:t>
            </a:r>
            <a:r>
              <a:rPr lang="en-US" b="0" i="0" dirty="0">
                <a:solidFill>
                  <a:srgbClr val="333333"/>
                </a:solidFill>
                <a:effectLst/>
                <a:latin typeface="Helvetica Neue" panose="02000503000000020004" pitchFamily="2" charset="0"/>
              </a:rPr>
              <a:t>, who have ripped every tree from the surface of </a:t>
            </a:r>
            <a:r>
              <a:rPr lang="en-US" b="0" i="0" dirty="0" err="1">
                <a:solidFill>
                  <a:srgbClr val="333333"/>
                </a:solidFill>
                <a:effectLst/>
                <a:latin typeface="Helvetica Neue" panose="02000503000000020004" pitchFamily="2" charset="0"/>
              </a:rPr>
              <a:t>Pantala</a:t>
            </a:r>
            <a:r>
              <a:rPr lang="en-US" b="0" i="0" dirty="0">
                <a:solidFill>
                  <a:srgbClr val="333333"/>
                </a:solidFill>
                <a:effectLst/>
                <a:latin typeface="Helvetica Neue" panose="02000503000000020004" pitchFamily="2" charset="0"/>
              </a:rPr>
              <a:t>. Every tree except those in Poison Jungle where the surviving </a:t>
            </a:r>
            <a:r>
              <a:rPr lang="en-US" b="0" i="0" dirty="0" err="1">
                <a:solidFill>
                  <a:srgbClr val="333333"/>
                </a:solidFill>
                <a:effectLst/>
                <a:latin typeface="Helvetica Neue" panose="02000503000000020004" pitchFamily="2" charset="0"/>
              </a:rPr>
              <a:t>LeafWings</a:t>
            </a:r>
            <a:r>
              <a:rPr lang="en-US" b="0" i="0" dirty="0">
                <a:solidFill>
                  <a:srgbClr val="333333"/>
                </a:solidFill>
                <a:effectLst/>
                <a:latin typeface="Helvetica Neue" panose="02000503000000020004" pitchFamily="2" charset="0"/>
              </a:rPr>
              <a:t> have been hiding, waiting for a dragon clever and powerful enough to exact their revenge--and now they are searching for the jungle's oldest and darkest mystery, one that could destroy them all.</a:t>
            </a:r>
            <a:endParaRPr lang="en-US" b="0" i="0" dirty="0">
              <a:solidFill>
                <a:srgbClr val="4D4D4D"/>
              </a:solidFill>
              <a:effectLst/>
              <a:latin typeface="museo-sans"/>
            </a:endParaRPr>
          </a:p>
          <a:p>
            <a:endParaRPr lang="en-US" b="0" i="0" dirty="0">
              <a:solidFill>
                <a:srgbClr val="4D4D4D"/>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13</a:t>
            </a:fld>
            <a:endParaRPr lang="en-US" altLang="en-US"/>
          </a:p>
        </p:txBody>
      </p:sp>
    </p:spTree>
    <p:extLst>
      <p:ext uri="{BB962C8B-B14F-4D97-AF65-F5344CB8AC3E}">
        <p14:creationId xmlns:p14="http://schemas.microsoft.com/office/powerpoint/2010/main" val="31079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solidFill>
                <a:srgbClr val="6B6B6B"/>
              </a:solidFill>
              <a:effectLst/>
              <a:latin typeface="Helvetica Neue" panose="02000503000000020004" pitchFamily="2" charset="0"/>
            </a:endParaRPr>
          </a:p>
          <a:p>
            <a:r>
              <a:rPr lang="en-US" b="0" i="0" dirty="0" err="1">
                <a:solidFill>
                  <a:srgbClr val="6B6B6B"/>
                </a:solidFill>
                <a:effectLst/>
                <a:latin typeface="Helvetica Neue" panose="02000503000000020004" pitchFamily="2" charset="0"/>
              </a:rPr>
              <a:t>InvestiGATORS</a:t>
            </a:r>
            <a:r>
              <a:rPr lang="en-US" b="0" i="0" dirty="0">
                <a:solidFill>
                  <a:srgbClr val="6B6B6B"/>
                </a:solidFill>
                <a:effectLst/>
                <a:latin typeface="Helvetica Neue" panose="02000503000000020004" pitchFamily="2" charset="0"/>
              </a:rPr>
              <a:t> – RL 3.3 390L Graphic Novel</a:t>
            </a:r>
          </a:p>
          <a:p>
            <a:r>
              <a:rPr lang="en-US" b="0" i="0" dirty="0">
                <a:solidFill>
                  <a:srgbClr val="6B6B6B"/>
                </a:solidFill>
                <a:effectLst/>
                <a:latin typeface="Helvetica Neue" panose="02000503000000020004" pitchFamily="2" charset="0"/>
              </a:rPr>
              <a:t>Mango and Brash are 2 investigator alligators.</a:t>
            </a:r>
          </a:p>
          <a:p>
            <a:r>
              <a:rPr lang="en-US" b="0" i="0" dirty="0">
                <a:solidFill>
                  <a:srgbClr val="333333"/>
                </a:solidFill>
                <a:effectLst/>
                <a:latin typeface="Helvetica Neue" panose="02000503000000020004" pitchFamily="2" charset="0"/>
              </a:rPr>
              <a:t>With their Very Exciting Spy Technology and their tried-and-true, toilet-based travel techniques, the </a:t>
            </a:r>
            <a:r>
              <a:rPr lang="en-US" b="0" i="0" dirty="0" err="1">
                <a:solidFill>
                  <a:srgbClr val="333333"/>
                </a:solidFill>
                <a:effectLst/>
                <a:latin typeface="Helvetica Neue" panose="02000503000000020004" pitchFamily="2" charset="0"/>
              </a:rPr>
              <a:t>InvestiGators</a:t>
            </a:r>
            <a:r>
              <a:rPr lang="en-US" b="0" i="0" dirty="0">
                <a:solidFill>
                  <a:srgbClr val="333333"/>
                </a:solidFill>
                <a:effectLst/>
                <a:latin typeface="Helvetica Neue" panose="02000503000000020004" pitchFamily="2" charset="0"/>
              </a:rPr>
              <a:t> are undercover and on the case! And on their first mission together, they have not one but two mysteries to solve! Can Mango and Brash uncover the clues, crack their cases, and corral the crooks--or will the criminals wriggle out of their grasp?</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Diary of a Pug – Pug’s Road Trip RL2.8. 500L </a:t>
            </a:r>
          </a:p>
          <a:p>
            <a:r>
              <a:rPr lang="en-US" b="0" i="0" dirty="0">
                <a:solidFill>
                  <a:srgbClr val="333333"/>
                </a:solidFill>
                <a:effectLst/>
                <a:latin typeface="Helvetica Neue" panose="02000503000000020004" pitchFamily="2" charset="0"/>
              </a:rPr>
              <a:t>When their friend Jack cannot join them, Bub the pug and his human, Bella, vow to bring him souvenirs from their road trip, and despite some bumps along the way, Bub calls their trip a big success. Australian Illustrator and animator.</a:t>
            </a:r>
            <a:endParaRPr lang="en-US" b="0" i="0"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14</a:t>
            </a:fld>
            <a:endParaRPr lang="en-US" altLang="en-US"/>
          </a:p>
        </p:txBody>
      </p:sp>
    </p:spTree>
    <p:extLst>
      <p:ext uri="{BB962C8B-B14F-4D97-AF65-F5344CB8AC3E}">
        <p14:creationId xmlns:p14="http://schemas.microsoft.com/office/powerpoint/2010/main" val="232731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Flamingo by </a:t>
            </a:r>
            <a:r>
              <a:rPr lang="en-US" dirty="0" err="1"/>
              <a:t>Guojing</a:t>
            </a:r>
            <a:r>
              <a:rPr lang="en-US" dirty="0"/>
              <a:t> 430L</a:t>
            </a:r>
          </a:p>
          <a:p>
            <a:r>
              <a:rPr lang="en-US" b="0" i="0" dirty="0">
                <a:solidFill>
                  <a:srgbClr val="333333"/>
                </a:solidFill>
                <a:effectLst/>
                <a:latin typeface="Helvetica Neue" panose="02000503000000020004" pitchFamily="2" charset="0"/>
              </a:rPr>
              <a:t>A little girl arrives, excited for a beachy vacation with her Lao Lao. The girl and her grandmother search for shells, chase crabs, and play in the sea, but when the girl finds an exquisite flamingo feather in her grandmother's living room, her vacation turns into something fantastical.</a:t>
            </a:r>
          </a:p>
          <a:p>
            <a:endParaRPr lang="en-US" b="0" i="0" dirty="0">
              <a:solidFill>
                <a:srgbClr val="333333"/>
              </a:solidFill>
              <a:effectLst/>
              <a:latin typeface="Helvetica Neue" panose="02000503000000020004" pitchFamily="2" charset="0"/>
            </a:endParaRPr>
          </a:p>
          <a:p>
            <a:r>
              <a:rPr lang="en-US" b="0" i="0" dirty="0">
                <a:solidFill>
                  <a:srgbClr val="333333"/>
                </a:solidFill>
                <a:effectLst/>
                <a:latin typeface="Helvetica Neue" panose="02000503000000020004" pitchFamily="2" charset="0"/>
              </a:rPr>
              <a:t>Marshmallow &amp; Jordan 340L, RL2.9</a:t>
            </a:r>
          </a:p>
          <a:p>
            <a:r>
              <a:rPr lang="en-US" b="0" i="0" dirty="0">
                <a:solidFill>
                  <a:srgbClr val="6B6B6B"/>
                </a:solidFill>
                <a:effectLst/>
                <a:latin typeface="Helvetica Neue" panose="02000503000000020004" pitchFamily="2" charset="0"/>
              </a:rPr>
              <a:t>Jordan's days as star player for her school's basketball team ended when an accident left her paralyzed from the waist down. Now, she's still the team captain, but her competition days seem to be behind her...until an encounter with a mysterious elephant, who she names Marshmallow, helps Jordan discover a brand new sport. Will water polo be the way for Jordan to continue her athletic dreams—or will it just come between Jordan and her best friends</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15</a:t>
            </a:fld>
            <a:endParaRPr lang="en-US" altLang="en-US"/>
          </a:p>
        </p:txBody>
      </p:sp>
    </p:spTree>
    <p:extLst>
      <p:ext uri="{BB962C8B-B14F-4D97-AF65-F5344CB8AC3E}">
        <p14:creationId xmlns:p14="http://schemas.microsoft.com/office/powerpoint/2010/main" val="249326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B6B6B"/>
                </a:solidFill>
                <a:effectLst/>
                <a:latin typeface="Helvetica Neue" panose="02000503000000020004" pitchFamily="2" charset="0"/>
              </a:rPr>
              <a:t>Frizzy – RL3. Graphic</a:t>
            </a:r>
          </a:p>
          <a:p>
            <a:r>
              <a:rPr lang="en-US" b="0" i="0" dirty="0">
                <a:solidFill>
                  <a:srgbClr val="000000"/>
                </a:solidFill>
                <a:effectLst/>
                <a:latin typeface="neue-haas-grotesk-text"/>
              </a:rPr>
              <a:t>"Frizzy is an intimate mother-daughter drama that sensitively explores the concept of so-called “good hair</a:t>
            </a:r>
            <a:r>
              <a:rPr lang="en-US" b="0" i="0" dirty="0">
                <a:solidFill>
                  <a:srgbClr val="6B6B6B"/>
                </a:solidFill>
                <a:effectLst/>
                <a:latin typeface="Helvetica Neue" panose="02000503000000020004" pitchFamily="2" charset="0"/>
              </a:rPr>
              <a:t>”. </a:t>
            </a:r>
            <a:r>
              <a:rPr lang="en-US" b="1" i="0" dirty="0">
                <a:solidFill>
                  <a:srgbClr val="6B6B6B"/>
                </a:solidFill>
                <a:effectLst/>
                <a:latin typeface="Helvetica Neue" panose="02000503000000020004" pitchFamily="2" charset="0"/>
              </a:rPr>
              <a:t>Marlene, a young Dominican girl whose greatest enemy is the hair salon! Through her struggles and triumphs, this heartwarming and gorgeous middle-grade graphic novel shows the radical power of accepting yourself as you are,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16</a:t>
            </a:fld>
            <a:endParaRPr lang="en-US" altLang="en-US"/>
          </a:p>
        </p:txBody>
      </p:sp>
    </p:spTree>
    <p:extLst>
      <p:ext uri="{BB962C8B-B14F-4D97-AF65-F5344CB8AC3E}">
        <p14:creationId xmlns:p14="http://schemas.microsoft.com/office/powerpoint/2010/main" val="170638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Seen From Above – RL 5.2 750L</a:t>
            </a:r>
          </a:p>
          <a:p>
            <a:r>
              <a:rPr lang="en-US" b="0" i="0" dirty="0">
                <a:solidFill>
                  <a:srgbClr val="333333"/>
                </a:solidFill>
                <a:effectLst/>
                <a:latin typeface="Helvetica Neue" panose="02000503000000020004" pitchFamily="2" charset="0"/>
              </a:rPr>
              <a:t>"April is looking for an escape from the sixth-grade lunch hour, which has become a social-scene nightmare, so she signs up to be a "buddy bench monitor" for the fourth graders' recess. Joey Byrd is a boy on the fringes, who wanders the playground alone, dragging his foot through the dirt. But over time, April realizes that Joey isn't just making random circles. When you look at his designs from above, a story emerges... Joey's "bird's eye" drawings reveal what he observes and thinks about every day. Told in alternating viewpoints--April's in text and Joey's mostly in art--the story gives the "whole picture" of what happens as these two outsiders find their rightful places</a:t>
            </a:r>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17</a:t>
            </a:fld>
            <a:endParaRPr lang="en-US" altLang="en-US"/>
          </a:p>
        </p:txBody>
      </p:sp>
    </p:spTree>
    <p:extLst>
      <p:ext uri="{BB962C8B-B14F-4D97-AF65-F5344CB8AC3E}">
        <p14:creationId xmlns:p14="http://schemas.microsoft.com/office/powerpoint/2010/main" val="420191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5BBD0F6-32DA-BE47-D5F5-989A17341E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1E3BA328-895C-B7D4-B1E5-41A31F13D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8BDF08E4-6A2B-1F14-3637-D03C350673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45A4E1-8814-7442-9981-3EFF253F8F7A}"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895FBC46-D745-8022-938F-40C809048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169CA13A-15AD-198B-6240-282F62EC4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426538C1-35BA-16B3-15BC-B49AB87A7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DDF454-EAA1-C04C-93DC-5118F54CC9E6}"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86442CD-65B1-FBFF-1A47-A36D52A2B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CAD9D9D2-2ED3-770E-FF50-2EBB871BF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endParaRPr lang="en-US" altLang="en-US" b="1" dirty="0">
              <a:ea typeface="ＭＳ Ｐゴシック" panose="020B0600070205080204" pitchFamily="34" charset="-128"/>
            </a:endParaRPr>
          </a:p>
          <a:p>
            <a:r>
              <a:rPr lang="en-US" b="1" i="0" dirty="0">
                <a:solidFill>
                  <a:srgbClr val="333333"/>
                </a:solidFill>
                <a:effectLst/>
                <a:latin typeface="Helvetica Neue" panose="02000503000000020004" pitchFamily="2" charset="0"/>
              </a:rPr>
              <a:t>The Couch Potato</a:t>
            </a:r>
            <a:r>
              <a:rPr lang="en-US" b="0" i="0" dirty="0">
                <a:solidFill>
                  <a:srgbClr val="333333"/>
                </a:solidFill>
                <a:effectLst/>
                <a:latin typeface="Helvetica Neue" panose="02000503000000020004" pitchFamily="2" charset="0"/>
              </a:rPr>
              <a:t> – 550L, RL 2.8, </a:t>
            </a:r>
          </a:p>
          <a:p>
            <a:r>
              <a:rPr lang="en-US" b="0" i="0" dirty="0">
                <a:solidFill>
                  <a:srgbClr val="333333"/>
                </a:solidFill>
                <a:effectLst/>
                <a:latin typeface="Helvetica Neue" panose="02000503000000020004" pitchFamily="2" charset="0"/>
              </a:rPr>
              <a:t>The Couch Potato has everything he needs within reach of his sunken couch cushion. But when the electricity goes out, Couch Potato is forced to peel himself away from the comforts of his living room and venture outside. When he does, he realizes fresh air and sunshine could be just the things he needs </a:t>
            </a:r>
          </a:p>
          <a:p>
            <a:endParaRPr lang="en-US" b="0" i="0" dirty="0">
              <a:solidFill>
                <a:srgbClr val="333333"/>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Norman Didn’t Do It! </a:t>
            </a:r>
            <a:r>
              <a:rPr lang="en-US" dirty="0"/>
              <a:t>– RL 1.9, </a:t>
            </a:r>
            <a:r>
              <a:rPr lang="en-US" b="0" i="0" dirty="0">
                <a:solidFill>
                  <a:srgbClr val="6B6B6B"/>
                </a:solidFill>
                <a:effectLst/>
                <a:latin typeface="Helvetica Neue" panose="02000503000000020004" pitchFamily="2" charset="0"/>
              </a:rPr>
              <a:t>Norman, a porcupine whose best friend is a tree named Mildred, begins to feel jealous when another tree grows close to Mildred and acts out against the new tree.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0" i="0" dirty="0">
              <a:solidFill>
                <a:srgbClr val="6B6B6B"/>
              </a:solidFill>
              <a:effectLst/>
              <a:latin typeface="Helvetica Neue" panose="02000503000000020004" pitchFamily="2" charset="0"/>
              <a:ea typeface="ＭＳ Ｐゴシック" panose="020B0600070205080204" pitchFamily="34" charset="-128"/>
            </a:endParaRPr>
          </a:p>
          <a:p>
            <a:r>
              <a:rPr lang="en-US" b="1" i="0" dirty="0">
                <a:solidFill>
                  <a:srgbClr val="6B6B6B"/>
                </a:solidFill>
                <a:effectLst/>
                <a:latin typeface="Helvetica Neue" panose="02000503000000020004" pitchFamily="2" charset="0"/>
              </a:rPr>
              <a:t>Bad Guys # Cut to the Chase </a:t>
            </a:r>
            <a:r>
              <a:rPr lang="en-US" b="0" i="0" dirty="0">
                <a:solidFill>
                  <a:srgbClr val="6B6B6B"/>
                </a:solidFill>
                <a:effectLst/>
                <a:latin typeface="Helvetica Neue" panose="02000503000000020004" pitchFamily="2" charset="0"/>
              </a:rPr>
              <a:t>– 2.4RL, Graphic Novel,  Movie not yet out when nominated</a:t>
            </a:r>
          </a:p>
          <a:p>
            <a:r>
              <a:rPr lang="en-US" b="0" i="0" dirty="0"/>
              <a:t>https://</a:t>
            </a:r>
            <a:r>
              <a:rPr lang="en-US" b="0" i="0" dirty="0" err="1"/>
              <a:t>www.pdfread.net</a:t>
            </a:r>
            <a:r>
              <a:rPr lang="en-US" b="0" i="0" dirty="0"/>
              <a:t>/</a:t>
            </a:r>
            <a:r>
              <a:rPr lang="en-US" b="0" i="0" dirty="0" err="1"/>
              <a:t>ebook</a:t>
            </a:r>
            <a:r>
              <a:rPr lang="en-US" b="0" i="0" dirty="0"/>
              <a:t>/the-bad-guys-in-cut-to-the-chase-</a:t>
            </a:r>
            <a:r>
              <a:rPr lang="en-US" b="0" i="0" dirty="0" err="1"/>
              <a:t>aaron</a:t>
            </a:r>
            <a:r>
              <a:rPr lang="en-US" b="0" i="0" dirty="0"/>
              <a:t>-</a:t>
            </a:r>
            <a:r>
              <a:rPr lang="en-US" b="0" i="0" dirty="0" err="1"/>
              <a:t>blabey</a:t>
            </a:r>
            <a:r>
              <a:rPr lang="en-US" b="0" i="0" dirty="0"/>
              <a:t>/</a:t>
            </a:r>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Full pdf 198 pages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Escape from Chernobyl </a:t>
            </a:r>
            <a:r>
              <a:rPr lang="en-US" dirty="0"/>
              <a:t>– RL5.6, MG+ </a:t>
            </a:r>
            <a:r>
              <a:rPr lang="en-US" b="0" i="0" dirty="0">
                <a:solidFill>
                  <a:srgbClr val="333333"/>
                </a:solidFill>
                <a:effectLst/>
                <a:latin typeface="Helvetica Neue" panose="02000503000000020004" pitchFamily="2" charset="0"/>
              </a:rPr>
              <a:t>Two young siblings flee the Chernobyl disaster with their parents, but the Communist party is on their heels. Meanwhile, the friends and family they were forced to leave behind must contend with a disinformation campaign that's determined to pretend nothing is wrong-even as deadly radiation spills into the air.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F12FAB32-E523-AD58-6934-FB06C820E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1400B7-3967-F149-BF98-1945D4140549}"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F5BFF59-2B68-FC00-A0A4-2A6F522FE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B3FAD1FB-173B-69DB-C1C7-6141FB1CB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BA7FB7A8-EE48-61B3-9EDF-0A8362716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8DB1E9-4942-1045-8A4C-351177EBFA6C}" type="slidenum">
              <a:rPr lang="en-US" altLang="en-US" smtClean="0"/>
              <a:pPr>
                <a:spcBef>
                  <a:spcPct val="0"/>
                </a:spcBef>
              </a:pPr>
              <a:t>20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A33E070F-7F76-2442-6810-78927A602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6EAC804B-268A-3EFE-BC86-A7AE8CB86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333333"/>
                </a:solidFill>
                <a:effectLst/>
                <a:latin typeface="Helvetica Neue" panose="02000503000000020004" pitchFamily="2" charset="0"/>
              </a:rPr>
              <a:t>Sequel to last years nominee </a:t>
            </a:r>
            <a:r>
              <a:rPr lang="en-US" b="1" i="0" dirty="0">
                <a:solidFill>
                  <a:srgbClr val="333333"/>
                </a:solidFill>
                <a:effectLst/>
                <a:latin typeface="Helvetica Neue" panose="02000503000000020004" pitchFamily="2" charset="0"/>
              </a:rPr>
              <a:t>Unicorns Are the Worst!</a:t>
            </a:r>
            <a:r>
              <a:rPr lang="en-US" b="0" i="0" dirty="0">
                <a:solidFill>
                  <a:srgbClr val="333333"/>
                </a:solidFill>
                <a:effectLst/>
                <a:latin typeface="Helvetica Neue" panose="02000503000000020004" pitchFamily="2" charset="0"/>
              </a:rPr>
              <a:t> </a:t>
            </a:r>
            <a:r>
              <a:rPr lang="en-US" b="0" i="0" dirty="0" err="1">
                <a:solidFill>
                  <a:srgbClr val="333333"/>
                </a:solidFill>
                <a:effectLst/>
                <a:latin typeface="Helvetica Neue" panose="02000503000000020004" pitchFamily="2" charset="0"/>
              </a:rPr>
              <a:t>Rl</a:t>
            </a:r>
            <a:r>
              <a:rPr lang="en-US" b="0" i="0" dirty="0">
                <a:solidFill>
                  <a:srgbClr val="333333"/>
                </a:solidFill>
                <a:effectLst/>
                <a:latin typeface="Helvetica Neue" panose="02000503000000020004" pitchFamily="2" charset="0"/>
              </a:rPr>
              <a:t> 2.8, 480L</a:t>
            </a:r>
          </a:p>
          <a:p>
            <a:r>
              <a:rPr lang="en-US" b="1" i="0" dirty="0">
                <a:solidFill>
                  <a:srgbClr val="333333"/>
                </a:solidFill>
                <a:effectLst/>
                <a:latin typeface="Helvetica Neue" panose="02000503000000020004" pitchFamily="2" charset="0"/>
              </a:rPr>
              <a:t>Dragons are the Worst! </a:t>
            </a:r>
            <a:r>
              <a:rPr lang="en-US" b="0" i="0" dirty="0">
                <a:solidFill>
                  <a:srgbClr val="333333"/>
                </a:solidFill>
                <a:effectLst/>
                <a:latin typeface="Helvetica Neue" panose="02000503000000020004" pitchFamily="2" charset="0"/>
              </a:rPr>
              <a:t>RL 3.3 660L </a:t>
            </a:r>
          </a:p>
          <a:p>
            <a:r>
              <a:rPr lang="en-US" b="0" i="0" dirty="0">
                <a:solidFill>
                  <a:srgbClr val="6B6B6B"/>
                </a:solidFill>
                <a:effectLst/>
                <a:latin typeface="Helvetica Neue" panose="02000503000000020004" pitchFamily="2" charset="0"/>
              </a:rPr>
              <a:t>Disgruntled Gilbert the goblin argues that dragons are terrible and not nearly as frightening as he is, but perspectives change when knights arrive to capture a dragon.</a:t>
            </a:r>
            <a:endParaRPr lang="en-US" b="0" i="0" dirty="0">
              <a:solidFill>
                <a:srgbClr val="333333"/>
              </a:solidFill>
              <a:effectLst/>
              <a:latin typeface="Helvetica Neue" panose="02000503000000020004" pitchFamily="2" charset="0"/>
            </a:endParaRPr>
          </a:p>
          <a:p>
            <a:endParaRPr lang="en-US" b="0" i="0" dirty="0">
              <a:solidFill>
                <a:srgbClr val="333333"/>
              </a:solidFill>
              <a:effectLst/>
              <a:latin typeface="Helvetica Neue" panose="02000503000000020004" pitchFamily="2" charset="0"/>
            </a:endParaRPr>
          </a:p>
          <a:p>
            <a:r>
              <a:rPr lang="en-US" b="1" dirty="0"/>
              <a:t>Knight Owl </a:t>
            </a:r>
            <a:r>
              <a:rPr lang="en-US" dirty="0"/>
              <a:t>– RL 2.6, March 15, 2022. Full of optimism the Owl makes a knight .  Pair with Tomie </a:t>
            </a:r>
            <a:r>
              <a:rPr lang="en-US" dirty="0" err="1"/>
              <a:t>DePaola’s</a:t>
            </a:r>
            <a:r>
              <a:rPr lang="en-US" dirty="0"/>
              <a:t> 1980 The Night and the Dragon.  </a:t>
            </a:r>
          </a:p>
          <a:p>
            <a:r>
              <a:rPr lang="en-US" b="0" i="0" dirty="0">
                <a:solidFill>
                  <a:srgbClr val="6B6B6B"/>
                </a:solidFill>
                <a:effectLst/>
                <a:latin typeface="Helvetica Neue" panose="02000503000000020004" pitchFamily="2" charset="0"/>
              </a:rPr>
              <a:t>"Since the day he hatched, Owl dreamed of becoming a real knight. He may not be the biggest or the strongest, but his sharp nocturnal instincts can help protect the castle, especially since many knights have recently gone missing. While holding guard during Knight Night Watch, Owl is faced with the ultimate trial—a frightening intruder. It’s a daunting duel by any measure. But what Owl lacks in size, he makes up for in good ideas. Full of wordplay..</a:t>
            </a:r>
            <a:endParaRPr lang="en-US" dirty="0"/>
          </a:p>
          <a:p>
            <a:endParaRPr lang="en-US" b="1" dirty="0"/>
          </a:p>
          <a:p>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1ACD23FB-F8F3-7C6B-6F39-83912DA1EC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E41746-AFD2-0541-849B-1AFCAE08FA13}"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33333"/>
                </a:solidFill>
                <a:effectLst/>
                <a:latin typeface="Helvetica Neue" panose="02000503000000020004" pitchFamily="2" charset="0"/>
              </a:rPr>
              <a:t>When Things Aren’t Going Right, Go Left, 500L</a:t>
            </a:r>
          </a:p>
          <a:p>
            <a:r>
              <a:rPr lang="en-US" b="0" i="0" dirty="0">
                <a:solidFill>
                  <a:srgbClr val="6B6B6B"/>
                </a:solidFill>
                <a:effectLst/>
                <a:latin typeface="Helvetica Neue" panose="02000503000000020004" pitchFamily="2" charset="0"/>
              </a:rPr>
              <a:t>This picture book reminds readers of their own agency and the power they have to direct their own path – One book for all ages of the importance of and value of worries, doubts, fears, and frustrations but only by making sure they aren’t too big.</a:t>
            </a:r>
          </a:p>
          <a:p>
            <a:endParaRPr lang="en-US" b="0" i="0" dirty="0">
              <a:solidFill>
                <a:srgbClr val="6B6B6B"/>
              </a:solidFill>
              <a:effectLst/>
              <a:latin typeface="Helvetica Neue" panose="02000503000000020004" pitchFamily="2" charset="0"/>
            </a:endParaRPr>
          </a:p>
          <a:p>
            <a:r>
              <a:rPr lang="en-US" b="0" i="0" dirty="0">
                <a:solidFill>
                  <a:srgbClr val="6B6B6B"/>
                </a:solidFill>
                <a:effectLst/>
                <a:latin typeface="Helvetica Neue" panose="02000503000000020004" pitchFamily="2" charset="0"/>
              </a:rPr>
              <a:t>Lou </a:t>
            </a:r>
          </a:p>
          <a:p>
            <a:r>
              <a:rPr lang="en-US" b="0" i="0" dirty="0">
                <a:solidFill>
                  <a:srgbClr val="333333"/>
                </a:solidFill>
                <a:effectLst/>
                <a:latin typeface="Helvetica Neue" panose="02000503000000020004" pitchFamily="2" charset="0"/>
              </a:rPr>
              <a:t>"Meet Lou. Lou has an important job . . . as the neighborhood toilet for dogs on their walks. Useful as he may be, he gets the feeling that deep down inside, there might be more to him than that. He just doesn't seem to know exactly what yet. When disaster strikes, will Lou find out what he's made of and save the day?</a:t>
            </a:r>
            <a:endParaRPr lang="en-US" b="0" i="0" dirty="0">
              <a:solidFill>
                <a:srgbClr val="6B6B6B"/>
              </a:solidFill>
              <a:effectLst/>
              <a:latin typeface="Helvetica Neue" panose="02000503000000020004" pitchFamily="2" charset="0"/>
            </a:endParaRPr>
          </a:p>
          <a:p>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4</a:t>
            </a:fld>
            <a:endParaRPr lang="en-US" altLang="en-US"/>
          </a:p>
        </p:txBody>
      </p:sp>
    </p:spTree>
    <p:extLst>
      <p:ext uri="{BB962C8B-B14F-4D97-AF65-F5344CB8AC3E}">
        <p14:creationId xmlns:p14="http://schemas.microsoft.com/office/powerpoint/2010/main" val="260254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Creepy Crayon! – RL 2.7, 500L</a:t>
            </a:r>
          </a:p>
          <a:p>
            <a:r>
              <a:rPr lang="en-US" dirty="0"/>
              <a:t> </a:t>
            </a:r>
            <a:r>
              <a:rPr lang="en-US" b="0" i="0" dirty="0">
                <a:solidFill>
                  <a:srgbClr val="333333"/>
                </a:solidFill>
                <a:effectLst/>
                <a:latin typeface="Helvetica Neue" panose="02000503000000020004" pitchFamily="2" charset="0"/>
              </a:rPr>
              <a:t>Jasper Rabbit has a problem: he is NOT doing well in school. His spelling tests? Disasters. His math quizzes? Frightening to behold. But one day, he finds a crayon lying in the gutter. Purple. Pointy. Perfect. Somehow . . . it looked happy to see him. And it wants to help. At first, Jasper is excited. Everything is going great. His spelling is fantastic. His math is stupendous. And best of all, he doesn’t have to do ANY work! But then the crayon starts acting weird. It’s everywhere, and it wants to do everything. And Jasper must find a way to get rid of it before it takes over his life. The only problem? The creepy crayon will not leave.</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5</a:t>
            </a:fld>
            <a:endParaRPr lang="en-US" altLang="en-US"/>
          </a:p>
        </p:txBody>
      </p:sp>
    </p:spTree>
    <p:extLst>
      <p:ext uri="{BB962C8B-B14F-4D97-AF65-F5344CB8AC3E}">
        <p14:creationId xmlns:p14="http://schemas.microsoft.com/office/powerpoint/2010/main" val="297331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Except Antarctica!</a:t>
            </a:r>
            <a:r>
              <a:rPr lang="en-US" b="0" dirty="0"/>
              <a:t> RL4.0, 540L</a:t>
            </a:r>
          </a:p>
          <a:p>
            <a:r>
              <a:rPr lang="en-US" b="0" i="0" dirty="0">
                <a:solidFill>
                  <a:srgbClr val="6B6B6B"/>
                </a:solidFill>
                <a:effectLst/>
                <a:latin typeface="Helvetica Neue" panose="02000503000000020004" pitchFamily="2" charset="0"/>
              </a:rPr>
              <a:t>"Turtles are found on every continent EXCEPT Antarctica. But not for long! When a David Attenborough-</a:t>
            </a:r>
            <a:r>
              <a:rPr lang="en-US" b="0" i="0" dirty="0" err="1">
                <a:solidFill>
                  <a:srgbClr val="6B6B6B"/>
                </a:solidFill>
                <a:effectLst/>
                <a:latin typeface="Helvetica Neue" panose="02000503000000020004" pitchFamily="2" charset="0"/>
              </a:rPr>
              <a:t>esque</a:t>
            </a:r>
            <a:r>
              <a:rPr lang="en-US" b="0" i="0" dirty="0">
                <a:solidFill>
                  <a:srgbClr val="6B6B6B"/>
                </a:solidFill>
                <a:effectLst/>
                <a:latin typeface="Helvetica Neue" panose="02000503000000020004" pitchFamily="2" charset="0"/>
              </a:rPr>
              <a:t> narrator explains that turtles are found everywhere except Antarctica, one determined turtle sets out to prove him wrong. After recruiting other non-Antarctic animals along the way-much to the narrator's dismay-the turtle and his adventurous friends travel through fields, forests, and cross an entire ocean to reach their goal. But what exactly</a:t>
            </a:r>
          </a:p>
          <a:p>
            <a:endParaRPr lang="en-US" b="0" i="0" dirty="0">
              <a:solidFill>
                <a:srgbClr val="6B6B6B"/>
              </a:solidFill>
              <a:effectLst/>
              <a:latin typeface="Helvetica Neue" panose="02000503000000020004" pitchFamily="2" charset="0"/>
            </a:endParaRPr>
          </a:p>
          <a:p>
            <a:r>
              <a:rPr lang="en-US" b="0" i="0" dirty="0" err="1">
                <a:solidFill>
                  <a:srgbClr val="6B6B6B"/>
                </a:solidFill>
                <a:effectLst/>
                <a:latin typeface="Helvetica Neue" panose="02000503000000020004" pitchFamily="2" charset="0"/>
              </a:rPr>
              <a:t>Frankenslime</a:t>
            </a:r>
            <a:r>
              <a:rPr lang="en-US" b="0" i="0" dirty="0">
                <a:solidFill>
                  <a:srgbClr val="6B6B6B"/>
                </a:solidFill>
                <a:effectLst/>
                <a:latin typeface="Helvetica Neue" panose="02000503000000020004" pitchFamily="2" charset="0"/>
              </a:rPr>
              <a:t> – RL 4 690L</a:t>
            </a:r>
          </a:p>
          <a:p>
            <a:r>
              <a:rPr lang="en-US" b="0" i="0" dirty="0">
                <a:solidFill>
                  <a:srgbClr val="333333"/>
                </a:solidFill>
                <a:effectLst/>
                <a:latin typeface="Helvetica Neue" panose="02000503000000020004" pitchFamily="2" charset="0"/>
              </a:rPr>
              <a:t>Victoria and her assistant, her dog Igor, set out to make amazing slime, but one night their creation unexpectedly comes to life.</a:t>
            </a:r>
            <a:endParaRPr lang="en-US" b="1"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6</a:t>
            </a:fld>
            <a:endParaRPr lang="en-US" altLang="en-US"/>
          </a:p>
        </p:txBody>
      </p:sp>
    </p:spTree>
    <p:extLst>
      <p:ext uri="{BB962C8B-B14F-4D97-AF65-F5344CB8AC3E}">
        <p14:creationId xmlns:p14="http://schemas.microsoft.com/office/powerpoint/2010/main" val="6927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Swim, Jim! By  </a:t>
            </a:r>
            <a:r>
              <a:rPr lang="en-US" dirty="0" err="1"/>
              <a:t>Kaz</a:t>
            </a:r>
            <a:r>
              <a:rPr lang="en-US" dirty="0"/>
              <a:t> </a:t>
            </a:r>
            <a:r>
              <a:rPr lang="en-US" dirty="0" err="1"/>
              <a:t>Windness</a:t>
            </a:r>
            <a:r>
              <a:rPr lang="en-US" dirty="0"/>
              <a:t> 420L, </a:t>
            </a:r>
          </a:p>
          <a:p>
            <a:r>
              <a:rPr lang="en-US" dirty="0"/>
              <a:t>Don’t miss the Case cover.  Lovely!  Great end of school year for kids off to hopefully learn to swim in the summer or beginning of school year to encourage trying something they fear or are apprehensive to try.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7</a:t>
            </a:fld>
            <a:endParaRPr lang="en-US" altLang="en-US"/>
          </a:p>
        </p:txBody>
      </p:sp>
    </p:spTree>
    <p:extLst>
      <p:ext uri="{BB962C8B-B14F-4D97-AF65-F5344CB8AC3E}">
        <p14:creationId xmlns:p14="http://schemas.microsoft.com/office/powerpoint/2010/main" val="147385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Want to Read this Book- GL 3.2, 700L</a:t>
            </a:r>
          </a:p>
          <a:p>
            <a:r>
              <a:rPr lang="en-US" b="0" i="0" dirty="0">
                <a:solidFill>
                  <a:srgbClr val="333333"/>
                </a:solidFill>
                <a:effectLst/>
                <a:latin typeface="Helvetica Neue" panose="02000503000000020004" pitchFamily="2" charset="0"/>
              </a:rPr>
              <a:t>Words, sentences, and even worse, paragraphs fill up books. Ugh! So what's a reluctant reader to do? Actor Max Greenfield and illustrator Mike Lowery bring the energy and laugh-out-loud fun out for every child (and parent) who thinks they don’t want to read a book. This clever and playful read-aloud breaks the fourth wall and will have all readers coming back for laughs again and again!</a:t>
            </a:r>
            <a:r>
              <a:rPr lang="en-US" dirty="0"/>
              <a:t> </a:t>
            </a:r>
          </a:p>
          <a:p>
            <a:endParaRPr lang="en-US" dirty="0"/>
          </a:p>
          <a:p>
            <a:r>
              <a:rPr lang="en-US" dirty="0"/>
              <a:t>Those are Not My Underpants! </a:t>
            </a:r>
          </a:p>
          <a:p>
            <a:r>
              <a:rPr lang="en-US" b="0" i="0" dirty="0">
                <a:solidFill>
                  <a:srgbClr val="333333"/>
                </a:solidFill>
                <a:effectLst/>
                <a:latin typeface="Helvetica Neue" panose="02000503000000020004" pitchFamily="2" charset="0"/>
              </a:rPr>
              <a:t>Bear Cub spies a pair of underpants hanging from a tree branch and sets out to find their owner, but they belong to none of his forest friends.</a:t>
            </a:r>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8</a:t>
            </a:fld>
            <a:endParaRPr lang="en-US" altLang="en-US"/>
          </a:p>
        </p:txBody>
      </p:sp>
    </p:spTree>
    <p:extLst>
      <p:ext uri="{BB962C8B-B14F-4D97-AF65-F5344CB8AC3E}">
        <p14:creationId xmlns:p14="http://schemas.microsoft.com/office/powerpoint/2010/main" val="215631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912900-5962-E447-83AC-A11B17E43D42}" type="slidenum">
              <a:rPr lang="en-US" altLang="en-US" smtClean="0"/>
              <a:pPr>
                <a:defRPr/>
              </a:pPr>
              <a:t>9</a:t>
            </a:fld>
            <a:endParaRPr lang="en-US" altLang="en-US"/>
          </a:p>
        </p:txBody>
      </p:sp>
    </p:spTree>
    <p:extLst>
      <p:ext uri="{BB962C8B-B14F-4D97-AF65-F5344CB8AC3E}">
        <p14:creationId xmlns:p14="http://schemas.microsoft.com/office/powerpoint/2010/main" val="366359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845614-A379-3015-82B9-F8B2077E9E5B}"/>
              </a:ext>
            </a:extLst>
          </p:cNvPr>
          <p:cNvSpPr>
            <a:spLocks noGrp="1"/>
          </p:cNvSpPr>
          <p:nvPr>
            <p:ph type="dt" sz="half" idx="10"/>
          </p:nvPr>
        </p:nvSpPr>
        <p:spPr/>
        <p:txBody>
          <a:bodyPr/>
          <a:lstStyle>
            <a:lvl1pPr>
              <a:defRPr/>
            </a:lvl1pPr>
          </a:lstStyle>
          <a:p>
            <a:pPr>
              <a:defRPr/>
            </a:pPr>
            <a:fld id="{D518BB85-608E-854D-A906-EAD78AE86D25}"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79101ED3-EC01-562F-DAFC-7A74A0E1AA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B944CA-FDCD-1EA4-696F-57E70C37C10B}"/>
              </a:ext>
            </a:extLst>
          </p:cNvPr>
          <p:cNvSpPr>
            <a:spLocks noGrp="1"/>
          </p:cNvSpPr>
          <p:nvPr>
            <p:ph type="sldNum" sz="quarter" idx="12"/>
          </p:nvPr>
        </p:nvSpPr>
        <p:spPr/>
        <p:txBody>
          <a:bodyPr/>
          <a:lstStyle>
            <a:lvl1pPr>
              <a:defRPr/>
            </a:lvl1pPr>
          </a:lstStyle>
          <a:p>
            <a:pPr>
              <a:defRPr/>
            </a:pPr>
            <a:fld id="{1C629418-FD8E-EC49-A1FC-98981964758E}" type="slidenum">
              <a:rPr lang="en-US" altLang="en-US"/>
              <a:pPr>
                <a:defRPr/>
              </a:pPr>
              <a:t>‹#›</a:t>
            </a:fld>
            <a:endParaRPr lang="en-US" altLang="en-US"/>
          </a:p>
        </p:txBody>
      </p:sp>
    </p:spTree>
    <p:extLst>
      <p:ext uri="{BB962C8B-B14F-4D97-AF65-F5344CB8AC3E}">
        <p14:creationId xmlns:p14="http://schemas.microsoft.com/office/powerpoint/2010/main" val="77573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4B5A9-9992-45E1-EFA8-10518793D62B}"/>
              </a:ext>
            </a:extLst>
          </p:cNvPr>
          <p:cNvSpPr>
            <a:spLocks noGrp="1"/>
          </p:cNvSpPr>
          <p:nvPr>
            <p:ph type="dt" sz="half" idx="10"/>
          </p:nvPr>
        </p:nvSpPr>
        <p:spPr/>
        <p:txBody>
          <a:bodyPr/>
          <a:lstStyle>
            <a:lvl1pPr>
              <a:defRPr/>
            </a:lvl1pPr>
          </a:lstStyle>
          <a:p>
            <a:pPr>
              <a:defRPr/>
            </a:pPr>
            <a:fld id="{B878733C-02DF-234E-A24D-647519D5CE6F}"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891BE158-886D-B084-A19F-919A4D8AE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E5A345-6D43-C133-DEF7-24AFA853C87C}"/>
              </a:ext>
            </a:extLst>
          </p:cNvPr>
          <p:cNvSpPr>
            <a:spLocks noGrp="1"/>
          </p:cNvSpPr>
          <p:nvPr>
            <p:ph type="sldNum" sz="quarter" idx="12"/>
          </p:nvPr>
        </p:nvSpPr>
        <p:spPr/>
        <p:txBody>
          <a:bodyPr/>
          <a:lstStyle>
            <a:lvl1pPr>
              <a:defRPr/>
            </a:lvl1pPr>
          </a:lstStyle>
          <a:p>
            <a:pPr>
              <a:defRPr/>
            </a:pPr>
            <a:fld id="{79A1F4BF-6C16-7241-8974-2579A5F63B9D}" type="slidenum">
              <a:rPr lang="en-US" altLang="en-US"/>
              <a:pPr>
                <a:defRPr/>
              </a:pPr>
              <a:t>‹#›</a:t>
            </a:fld>
            <a:endParaRPr lang="en-US" altLang="en-US"/>
          </a:p>
        </p:txBody>
      </p:sp>
    </p:spTree>
    <p:extLst>
      <p:ext uri="{BB962C8B-B14F-4D97-AF65-F5344CB8AC3E}">
        <p14:creationId xmlns:p14="http://schemas.microsoft.com/office/powerpoint/2010/main" val="420201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50800-8688-01F2-68CD-A2886EC78A79}"/>
              </a:ext>
            </a:extLst>
          </p:cNvPr>
          <p:cNvSpPr>
            <a:spLocks noGrp="1"/>
          </p:cNvSpPr>
          <p:nvPr>
            <p:ph type="dt" sz="half" idx="10"/>
          </p:nvPr>
        </p:nvSpPr>
        <p:spPr/>
        <p:txBody>
          <a:bodyPr/>
          <a:lstStyle>
            <a:lvl1pPr>
              <a:defRPr/>
            </a:lvl1pPr>
          </a:lstStyle>
          <a:p>
            <a:pPr>
              <a:defRPr/>
            </a:pPr>
            <a:fld id="{05780F5A-6F1F-7F46-8FC9-D8CE7CA68238}"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77DF03DA-68C6-4ACD-9B7B-1B0BDC95F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E38449-D46B-7906-4B67-AC2E552983D1}"/>
              </a:ext>
            </a:extLst>
          </p:cNvPr>
          <p:cNvSpPr>
            <a:spLocks noGrp="1"/>
          </p:cNvSpPr>
          <p:nvPr>
            <p:ph type="sldNum" sz="quarter" idx="12"/>
          </p:nvPr>
        </p:nvSpPr>
        <p:spPr/>
        <p:txBody>
          <a:bodyPr/>
          <a:lstStyle>
            <a:lvl1pPr>
              <a:defRPr/>
            </a:lvl1pPr>
          </a:lstStyle>
          <a:p>
            <a:pPr>
              <a:defRPr/>
            </a:pPr>
            <a:fld id="{FB81A367-AA3D-104F-85EF-C11DD2594870}" type="slidenum">
              <a:rPr lang="en-US" altLang="en-US"/>
              <a:pPr>
                <a:defRPr/>
              </a:pPr>
              <a:t>‹#›</a:t>
            </a:fld>
            <a:endParaRPr lang="en-US" altLang="en-US"/>
          </a:p>
        </p:txBody>
      </p:sp>
    </p:spTree>
    <p:extLst>
      <p:ext uri="{BB962C8B-B14F-4D97-AF65-F5344CB8AC3E}">
        <p14:creationId xmlns:p14="http://schemas.microsoft.com/office/powerpoint/2010/main" val="413394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84AAF-7AF6-1D3C-A61A-A8CE37477777}"/>
              </a:ext>
            </a:extLst>
          </p:cNvPr>
          <p:cNvSpPr>
            <a:spLocks noGrp="1"/>
          </p:cNvSpPr>
          <p:nvPr>
            <p:ph type="dt" sz="half" idx="10"/>
          </p:nvPr>
        </p:nvSpPr>
        <p:spPr/>
        <p:txBody>
          <a:bodyPr/>
          <a:lstStyle>
            <a:lvl1pPr>
              <a:defRPr/>
            </a:lvl1pPr>
          </a:lstStyle>
          <a:p>
            <a:pPr>
              <a:defRPr/>
            </a:pPr>
            <a:fld id="{27A5158F-A956-4940-B789-3A96E3993063}"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EC87A174-3C84-5FAD-FE11-19FDD2DCF0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64EFB2-8181-5158-6CE1-CD6D9CB2CD7C}"/>
              </a:ext>
            </a:extLst>
          </p:cNvPr>
          <p:cNvSpPr>
            <a:spLocks noGrp="1"/>
          </p:cNvSpPr>
          <p:nvPr>
            <p:ph type="sldNum" sz="quarter" idx="12"/>
          </p:nvPr>
        </p:nvSpPr>
        <p:spPr/>
        <p:txBody>
          <a:bodyPr/>
          <a:lstStyle>
            <a:lvl1pPr>
              <a:defRPr/>
            </a:lvl1pPr>
          </a:lstStyle>
          <a:p>
            <a:pPr>
              <a:defRPr/>
            </a:pPr>
            <a:fld id="{4849D473-D70F-B34C-B488-069B273C5812}" type="slidenum">
              <a:rPr lang="en-US" altLang="en-US"/>
              <a:pPr>
                <a:defRPr/>
              </a:pPr>
              <a:t>‹#›</a:t>
            </a:fld>
            <a:endParaRPr lang="en-US" altLang="en-US"/>
          </a:p>
        </p:txBody>
      </p:sp>
    </p:spTree>
    <p:extLst>
      <p:ext uri="{BB962C8B-B14F-4D97-AF65-F5344CB8AC3E}">
        <p14:creationId xmlns:p14="http://schemas.microsoft.com/office/powerpoint/2010/main" val="289630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D1CC2-1A45-7915-C20E-D0BFD8FCD1D3}"/>
              </a:ext>
            </a:extLst>
          </p:cNvPr>
          <p:cNvSpPr>
            <a:spLocks noGrp="1"/>
          </p:cNvSpPr>
          <p:nvPr>
            <p:ph type="dt" sz="half" idx="10"/>
          </p:nvPr>
        </p:nvSpPr>
        <p:spPr/>
        <p:txBody>
          <a:bodyPr/>
          <a:lstStyle>
            <a:lvl1pPr>
              <a:defRPr/>
            </a:lvl1pPr>
          </a:lstStyle>
          <a:p>
            <a:pPr>
              <a:defRPr/>
            </a:pPr>
            <a:fld id="{7D262898-3C04-554C-A6A4-8F3845733DD4}"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04A9FBD8-9E71-53D2-EF0F-A72FC878A9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70D73B-F755-9632-35E5-02A970600FA8}"/>
              </a:ext>
            </a:extLst>
          </p:cNvPr>
          <p:cNvSpPr>
            <a:spLocks noGrp="1"/>
          </p:cNvSpPr>
          <p:nvPr>
            <p:ph type="sldNum" sz="quarter" idx="12"/>
          </p:nvPr>
        </p:nvSpPr>
        <p:spPr/>
        <p:txBody>
          <a:bodyPr/>
          <a:lstStyle>
            <a:lvl1pPr>
              <a:defRPr/>
            </a:lvl1pPr>
          </a:lstStyle>
          <a:p>
            <a:pPr>
              <a:defRPr/>
            </a:pPr>
            <a:fld id="{1017FE0D-3CCC-3D4D-AA6A-B7E23FC0BC75}" type="slidenum">
              <a:rPr lang="en-US" altLang="en-US"/>
              <a:pPr>
                <a:defRPr/>
              </a:pPr>
              <a:t>‹#›</a:t>
            </a:fld>
            <a:endParaRPr lang="en-US" altLang="en-US"/>
          </a:p>
        </p:txBody>
      </p:sp>
    </p:spTree>
    <p:extLst>
      <p:ext uri="{BB962C8B-B14F-4D97-AF65-F5344CB8AC3E}">
        <p14:creationId xmlns:p14="http://schemas.microsoft.com/office/powerpoint/2010/main" val="173300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8A3E2BA-E741-787B-FF8C-BEB9620B7C92}"/>
              </a:ext>
            </a:extLst>
          </p:cNvPr>
          <p:cNvSpPr>
            <a:spLocks noGrp="1"/>
          </p:cNvSpPr>
          <p:nvPr>
            <p:ph type="dt" sz="half" idx="10"/>
          </p:nvPr>
        </p:nvSpPr>
        <p:spPr/>
        <p:txBody>
          <a:bodyPr/>
          <a:lstStyle>
            <a:lvl1pPr>
              <a:defRPr/>
            </a:lvl1pPr>
          </a:lstStyle>
          <a:p>
            <a:pPr>
              <a:defRPr/>
            </a:pPr>
            <a:fld id="{B54E1021-A73A-684C-A5D3-EBBD04DEA306}" type="datetime1">
              <a:rPr lang="en-US" altLang="en-US"/>
              <a:pPr>
                <a:defRPr/>
              </a:pPr>
              <a:t>8/30/23</a:t>
            </a:fld>
            <a:endParaRPr lang="en-US" altLang="en-US"/>
          </a:p>
        </p:txBody>
      </p:sp>
      <p:sp>
        <p:nvSpPr>
          <p:cNvPr id="6" name="Footer Placeholder 4">
            <a:extLst>
              <a:ext uri="{FF2B5EF4-FFF2-40B4-BE49-F238E27FC236}">
                <a16:creationId xmlns:a16="http://schemas.microsoft.com/office/drawing/2014/main" id="{28D40CAE-265A-66BE-C1EC-D8B9EC518E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98BF98-BFE9-D891-FB49-F8DA1C128A2A}"/>
              </a:ext>
            </a:extLst>
          </p:cNvPr>
          <p:cNvSpPr>
            <a:spLocks noGrp="1"/>
          </p:cNvSpPr>
          <p:nvPr>
            <p:ph type="sldNum" sz="quarter" idx="12"/>
          </p:nvPr>
        </p:nvSpPr>
        <p:spPr/>
        <p:txBody>
          <a:bodyPr/>
          <a:lstStyle>
            <a:lvl1pPr>
              <a:defRPr/>
            </a:lvl1pPr>
          </a:lstStyle>
          <a:p>
            <a:pPr>
              <a:defRPr/>
            </a:pPr>
            <a:fld id="{DDD4EFD2-3C72-FE4C-88B6-280B1B60E838}" type="slidenum">
              <a:rPr lang="en-US" altLang="en-US"/>
              <a:pPr>
                <a:defRPr/>
              </a:pPr>
              <a:t>‹#›</a:t>
            </a:fld>
            <a:endParaRPr lang="en-US" altLang="en-US"/>
          </a:p>
        </p:txBody>
      </p:sp>
    </p:spTree>
    <p:extLst>
      <p:ext uri="{BB962C8B-B14F-4D97-AF65-F5344CB8AC3E}">
        <p14:creationId xmlns:p14="http://schemas.microsoft.com/office/powerpoint/2010/main" val="81673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073BBE-58F0-B404-7A2C-32B8E359C4FF}"/>
              </a:ext>
            </a:extLst>
          </p:cNvPr>
          <p:cNvSpPr>
            <a:spLocks noGrp="1"/>
          </p:cNvSpPr>
          <p:nvPr>
            <p:ph type="dt" sz="half" idx="10"/>
          </p:nvPr>
        </p:nvSpPr>
        <p:spPr/>
        <p:txBody>
          <a:bodyPr/>
          <a:lstStyle>
            <a:lvl1pPr>
              <a:defRPr/>
            </a:lvl1pPr>
          </a:lstStyle>
          <a:p>
            <a:pPr>
              <a:defRPr/>
            </a:pPr>
            <a:fld id="{DA744E5F-42A6-404C-B3D2-1BC7A3C96ECD}" type="datetime1">
              <a:rPr lang="en-US" altLang="en-US"/>
              <a:pPr>
                <a:defRPr/>
              </a:pPr>
              <a:t>8/30/23</a:t>
            </a:fld>
            <a:endParaRPr lang="en-US" altLang="en-US"/>
          </a:p>
        </p:txBody>
      </p:sp>
      <p:sp>
        <p:nvSpPr>
          <p:cNvPr id="8" name="Footer Placeholder 4">
            <a:extLst>
              <a:ext uri="{FF2B5EF4-FFF2-40B4-BE49-F238E27FC236}">
                <a16:creationId xmlns:a16="http://schemas.microsoft.com/office/drawing/2014/main" id="{DD379C7E-6925-D769-46A9-85F0996492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63A46D-8F01-4FA3-9D01-A05F0CF35566}"/>
              </a:ext>
            </a:extLst>
          </p:cNvPr>
          <p:cNvSpPr>
            <a:spLocks noGrp="1"/>
          </p:cNvSpPr>
          <p:nvPr>
            <p:ph type="sldNum" sz="quarter" idx="12"/>
          </p:nvPr>
        </p:nvSpPr>
        <p:spPr/>
        <p:txBody>
          <a:bodyPr/>
          <a:lstStyle>
            <a:lvl1pPr>
              <a:defRPr/>
            </a:lvl1pPr>
          </a:lstStyle>
          <a:p>
            <a:pPr>
              <a:defRPr/>
            </a:pPr>
            <a:fld id="{3C877AF7-447B-9145-B736-917D17AEB279}" type="slidenum">
              <a:rPr lang="en-US" altLang="en-US"/>
              <a:pPr>
                <a:defRPr/>
              </a:pPr>
              <a:t>‹#›</a:t>
            </a:fld>
            <a:endParaRPr lang="en-US" altLang="en-US"/>
          </a:p>
        </p:txBody>
      </p:sp>
    </p:spTree>
    <p:extLst>
      <p:ext uri="{BB962C8B-B14F-4D97-AF65-F5344CB8AC3E}">
        <p14:creationId xmlns:p14="http://schemas.microsoft.com/office/powerpoint/2010/main" val="260569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1384D1-A9DB-1EF5-4D11-10A07DEDE744}"/>
              </a:ext>
            </a:extLst>
          </p:cNvPr>
          <p:cNvSpPr>
            <a:spLocks noGrp="1"/>
          </p:cNvSpPr>
          <p:nvPr>
            <p:ph type="dt" sz="half" idx="10"/>
          </p:nvPr>
        </p:nvSpPr>
        <p:spPr/>
        <p:txBody>
          <a:bodyPr/>
          <a:lstStyle>
            <a:lvl1pPr>
              <a:defRPr/>
            </a:lvl1pPr>
          </a:lstStyle>
          <a:p>
            <a:pPr>
              <a:defRPr/>
            </a:pPr>
            <a:fld id="{72E0815E-1EB6-B84D-9BB8-398AB346511F}" type="datetime1">
              <a:rPr lang="en-US" altLang="en-US"/>
              <a:pPr>
                <a:defRPr/>
              </a:pPr>
              <a:t>8/30/23</a:t>
            </a:fld>
            <a:endParaRPr lang="en-US" altLang="en-US"/>
          </a:p>
        </p:txBody>
      </p:sp>
      <p:sp>
        <p:nvSpPr>
          <p:cNvPr id="4" name="Footer Placeholder 4">
            <a:extLst>
              <a:ext uri="{FF2B5EF4-FFF2-40B4-BE49-F238E27FC236}">
                <a16:creationId xmlns:a16="http://schemas.microsoft.com/office/drawing/2014/main" id="{6D620A4E-467D-5827-0518-B369B53C1A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83D79C6-3F0A-A3D6-D0E8-D7F8D6BC5393}"/>
              </a:ext>
            </a:extLst>
          </p:cNvPr>
          <p:cNvSpPr>
            <a:spLocks noGrp="1"/>
          </p:cNvSpPr>
          <p:nvPr>
            <p:ph type="sldNum" sz="quarter" idx="12"/>
          </p:nvPr>
        </p:nvSpPr>
        <p:spPr/>
        <p:txBody>
          <a:bodyPr/>
          <a:lstStyle>
            <a:lvl1pPr>
              <a:defRPr/>
            </a:lvl1pPr>
          </a:lstStyle>
          <a:p>
            <a:pPr>
              <a:defRPr/>
            </a:pPr>
            <a:fld id="{99B2D535-8F00-7240-A149-16BD058C1B50}" type="slidenum">
              <a:rPr lang="en-US" altLang="en-US"/>
              <a:pPr>
                <a:defRPr/>
              </a:pPr>
              <a:t>‹#›</a:t>
            </a:fld>
            <a:endParaRPr lang="en-US" altLang="en-US"/>
          </a:p>
        </p:txBody>
      </p:sp>
    </p:spTree>
    <p:extLst>
      <p:ext uri="{BB962C8B-B14F-4D97-AF65-F5344CB8AC3E}">
        <p14:creationId xmlns:p14="http://schemas.microsoft.com/office/powerpoint/2010/main" val="20720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6EB682-9288-9538-5383-2865AF9BA00C}"/>
              </a:ext>
            </a:extLst>
          </p:cNvPr>
          <p:cNvSpPr>
            <a:spLocks noGrp="1"/>
          </p:cNvSpPr>
          <p:nvPr>
            <p:ph type="dt" sz="half" idx="10"/>
          </p:nvPr>
        </p:nvSpPr>
        <p:spPr/>
        <p:txBody>
          <a:bodyPr/>
          <a:lstStyle>
            <a:lvl1pPr>
              <a:defRPr/>
            </a:lvl1pPr>
          </a:lstStyle>
          <a:p>
            <a:pPr>
              <a:defRPr/>
            </a:pPr>
            <a:fld id="{D80D7FA1-CEB6-9446-8577-DABD44D3D000}" type="datetime1">
              <a:rPr lang="en-US" altLang="en-US"/>
              <a:pPr>
                <a:defRPr/>
              </a:pPr>
              <a:t>8/30/23</a:t>
            </a:fld>
            <a:endParaRPr lang="en-US" altLang="en-US"/>
          </a:p>
        </p:txBody>
      </p:sp>
      <p:sp>
        <p:nvSpPr>
          <p:cNvPr id="3" name="Footer Placeholder 4">
            <a:extLst>
              <a:ext uri="{FF2B5EF4-FFF2-40B4-BE49-F238E27FC236}">
                <a16:creationId xmlns:a16="http://schemas.microsoft.com/office/drawing/2014/main" id="{B6155AAE-250C-3495-8AE3-5B253AEC0E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124780-A951-3EAE-8811-8A57323C7C68}"/>
              </a:ext>
            </a:extLst>
          </p:cNvPr>
          <p:cNvSpPr>
            <a:spLocks noGrp="1"/>
          </p:cNvSpPr>
          <p:nvPr>
            <p:ph type="sldNum" sz="quarter" idx="12"/>
          </p:nvPr>
        </p:nvSpPr>
        <p:spPr/>
        <p:txBody>
          <a:bodyPr/>
          <a:lstStyle>
            <a:lvl1pPr>
              <a:defRPr/>
            </a:lvl1pPr>
          </a:lstStyle>
          <a:p>
            <a:pPr>
              <a:defRPr/>
            </a:pPr>
            <a:fld id="{590FE31D-F685-AB43-AC8A-41EA7D954A16}" type="slidenum">
              <a:rPr lang="en-US" altLang="en-US"/>
              <a:pPr>
                <a:defRPr/>
              </a:pPr>
              <a:t>‹#›</a:t>
            </a:fld>
            <a:endParaRPr lang="en-US" altLang="en-US"/>
          </a:p>
        </p:txBody>
      </p:sp>
    </p:spTree>
    <p:extLst>
      <p:ext uri="{BB962C8B-B14F-4D97-AF65-F5344CB8AC3E}">
        <p14:creationId xmlns:p14="http://schemas.microsoft.com/office/powerpoint/2010/main" val="88010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87FEB85-DDCD-8B5F-784E-B45624FFC4EE}"/>
              </a:ext>
            </a:extLst>
          </p:cNvPr>
          <p:cNvSpPr>
            <a:spLocks noGrp="1"/>
          </p:cNvSpPr>
          <p:nvPr>
            <p:ph type="dt" sz="half" idx="10"/>
          </p:nvPr>
        </p:nvSpPr>
        <p:spPr/>
        <p:txBody>
          <a:bodyPr/>
          <a:lstStyle>
            <a:lvl1pPr>
              <a:defRPr/>
            </a:lvl1pPr>
          </a:lstStyle>
          <a:p>
            <a:pPr>
              <a:defRPr/>
            </a:pPr>
            <a:fld id="{8FA3A7D1-2E95-5846-8632-6051D80B5FD2}" type="datetime1">
              <a:rPr lang="en-US" altLang="en-US"/>
              <a:pPr>
                <a:defRPr/>
              </a:pPr>
              <a:t>8/30/23</a:t>
            </a:fld>
            <a:endParaRPr lang="en-US" altLang="en-US"/>
          </a:p>
        </p:txBody>
      </p:sp>
      <p:sp>
        <p:nvSpPr>
          <p:cNvPr id="6" name="Footer Placeholder 4">
            <a:extLst>
              <a:ext uri="{FF2B5EF4-FFF2-40B4-BE49-F238E27FC236}">
                <a16:creationId xmlns:a16="http://schemas.microsoft.com/office/drawing/2014/main" id="{3698A95B-C305-B154-B398-458EFAEFA7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67EC42-95C9-9AA6-3439-2FDDEB6DBF5E}"/>
              </a:ext>
            </a:extLst>
          </p:cNvPr>
          <p:cNvSpPr>
            <a:spLocks noGrp="1"/>
          </p:cNvSpPr>
          <p:nvPr>
            <p:ph type="sldNum" sz="quarter" idx="12"/>
          </p:nvPr>
        </p:nvSpPr>
        <p:spPr/>
        <p:txBody>
          <a:bodyPr/>
          <a:lstStyle>
            <a:lvl1pPr>
              <a:defRPr/>
            </a:lvl1pPr>
          </a:lstStyle>
          <a:p>
            <a:pPr>
              <a:defRPr/>
            </a:pPr>
            <a:fld id="{410F5B4F-AB93-034C-A20F-29316EE676B8}" type="slidenum">
              <a:rPr lang="en-US" altLang="en-US"/>
              <a:pPr>
                <a:defRPr/>
              </a:pPr>
              <a:t>‹#›</a:t>
            </a:fld>
            <a:endParaRPr lang="en-US" altLang="en-US"/>
          </a:p>
        </p:txBody>
      </p:sp>
    </p:spTree>
    <p:extLst>
      <p:ext uri="{BB962C8B-B14F-4D97-AF65-F5344CB8AC3E}">
        <p14:creationId xmlns:p14="http://schemas.microsoft.com/office/powerpoint/2010/main" val="396731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9EE7447-192A-D8EB-A1C3-189688399ACF}"/>
              </a:ext>
            </a:extLst>
          </p:cNvPr>
          <p:cNvSpPr>
            <a:spLocks noGrp="1"/>
          </p:cNvSpPr>
          <p:nvPr>
            <p:ph type="dt" sz="half" idx="10"/>
          </p:nvPr>
        </p:nvSpPr>
        <p:spPr/>
        <p:txBody>
          <a:bodyPr/>
          <a:lstStyle>
            <a:lvl1pPr>
              <a:defRPr/>
            </a:lvl1pPr>
          </a:lstStyle>
          <a:p>
            <a:pPr>
              <a:defRPr/>
            </a:pPr>
            <a:fld id="{4C563A00-9D74-4C45-B18D-1BFA69E410FC}" type="datetime1">
              <a:rPr lang="en-US" altLang="en-US"/>
              <a:pPr>
                <a:defRPr/>
              </a:pPr>
              <a:t>8/30/23</a:t>
            </a:fld>
            <a:endParaRPr lang="en-US" altLang="en-US"/>
          </a:p>
        </p:txBody>
      </p:sp>
      <p:sp>
        <p:nvSpPr>
          <p:cNvPr id="6" name="Footer Placeholder 4">
            <a:extLst>
              <a:ext uri="{FF2B5EF4-FFF2-40B4-BE49-F238E27FC236}">
                <a16:creationId xmlns:a16="http://schemas.microsoft.com/office/drawing/2014/main" id="{C7DC6F82-BF48-3997-DCBC-5C76326CCF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F6EFC3-046D-8210-2818-D4C63D3B2159}"/>
              </a:ext>
            </a:extLst>
          </p:cNvPr>
          <p:cNvSpPr>
            <a:spLocks noGrp="1"/>
          </p:cNvSpPr>
          <p:nvPr>
            <p:ph type="sldNum" sz="quarter" idx="12"/>
          </p:nvPr>
        </p:nvSpPr>
        <p:spPr/>
        <p:txBody>
          <a:bodyPr/>
          <a:lstStyle>
            <a:lvl1pPr>
              <a:defRPr/>
            </a:lvl1pPr>
          </a:lstStyle>
          <a:p>
            <a:pPr>
              <a:defRPr/>
            </a:pPr>
            <a:fld id="{ECF88C42-BB36-4149-81FB-F882C707B860}" type="slidenum">
              <a:rPr lang="en-US" altLang="en-US"/>
              <a:pPr>
                <a:defRPr/>
              </a:pPr>
              <a:t>‹#›</a:t>
            </a:fld>
            <a:endParaRPr lang="en-US" altLang="en-US"/>
          </a:p>
        </p:txBody>
      </p:sp>
    </p:spTree>
    <p:extLst>
      <p:ext uri="{BB962C8B-B14F-4D97-AF65-F5344CB8AC3E}">
        <p14:creationId xmlns:p14="http://schemas.microsoft.com/office/powerpoint/2010/main" val="4294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237126-18CD-D735-6FDA-F0FDD8BE2C1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9C9A8D-92BA-261A-5045-226F9A8398F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D32A82-A1B0-7417-E522-1A8837D16BB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32B1009C-81BE-C74F-AE1C-B6480A1255F6}" type="datetime1">
              <a:rPr lang="en-US" altLang="en-US"/>
              <a:pPr>
                <a:defRPr/>
              </a:pPr>
              <a:t>8/30/23</a:t>
            </a:fld>
            <a:endParaRPr lang="en-US" altLang="en-US"/>
          </a:p>
        </p:txBody>
      </p:sp>
      <p:sp>
        <p:nvSpPr>
          <p:cNvPr id="5" name="Footer Placeholder 4">
            <a:extLst>
              <a:ext uri="{FF2B5EF4-FFF2-40B4-BE49-F238E27FC236}">
                <a16:creationId xmlns:a16="http://schemas.microsoft.com/office/drawing/2014/main" id="{477F13C1-F6E5-ED3D-FA08-AD3B72CCFDC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670E785-236E-91A6-CA4F-C90E760720B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E09FD0-8781-B741-9390-4ACE8A9EDA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fvlC_8S7b9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andy-marino.com/" TargetMode="External"/><Relationship Id="rId4" Type="http://schemas.openxmlformats.org/officeDocument/2006/relationships/hyperlink" Target="https://www.youtube.com/watch?v=txfDI3X-9U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enguinrandomhouse.com/books/608212/starfish-by-lisa-fipp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google.com/search?q=jennifer+a+nielsen+iceberg&amp;sxsrf=APwXEdff9zCxkjHov-qsRSrzCV8Ush46mg:1680578559029&amp;source=lnms&amp;tbm=vid&amp;sa=X&amp;ved=2ahUKEwiYtpyAo4_-AhWuFTQIHczAAWYQ0pQJegQIBxAM&amp;biw=1186&amp;bih=675&amp;dpr=2#fpstate=ive&amp;vld=cid:8323b023,vid:neCUlHC2Np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hyperlink" Target="https://tuibooks.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kids.scholastic.com/kid/books/wings-of-fire/" TargetMode="External"/><Relationship Id="rId5" Type="http://schemas.openxmlformats.org/officeDocument/2006/relationships/hyperlink" Target="https://www.harpercollins.com/products/amari-and-the-night-brothers-b-b-alston?variant=39307357880354"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scholastic.com/site/branches/diary-of-a-pug.html" TargetMode="External"/><Relationship Id="rId5" Type="http://schemas.openxmlformats.org/officeDocument/2006/relationships/hyperlink" Target="https://investigatorsbooks.com/book/investigators/"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s://www.google.com/search?q=marshmallow+and+jordan&amp;oq=marshmallow+and+jordan&amp;aqs=chrome.0.69i59j46i39j69i59j0i13i512l2j0i22i30j69i61j69i60.6968j0j4&amp;sourceid=chrome&amp;ie=UTF-8#fpstate=ive&amp;vld=cid:0016135f,vid:nG2-pF1kjyg" TargetMode="External"/><Relationship Id="rId3" Type="http://schemas.openxmlformats.org/officeDocument/2006/relationships/image" Target="../media/image22.png"/><Relationship Id="rId7" Type="http://schemas.openxmlformats.org/officeDocument/2006/relationships/hyperlink" Target="https://www.youtube.com/watch?v=Xe6R4cz4rF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us.macmillan.com/books/9781250300614/marshmallowjordan" TargetMode="External"/><Relationship Id="rId5" Type="http://schemas.openxmlformats.org/officeDocument/2006/relationships/hyperlink" Target="https://www.penguinrandomhouse.com/books/621154/the-flamingo-by-guojing/"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Rt8Tpvfie8k" TargetMode="Externa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0jTJoAGo5HY&amp;t=122s" TargetMode="External"/><Relationship Id="rId4" Type="http://schemas.openxmlformats.org/officeDocument/2006/relationships/hyperlink" Target="Shelley%20Pearsell%20Websit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cira.org/ccira-awards/Colorado-Childrens-Book-Award.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jpg"/><Relationship Id="rId7" Type="http://schemas.openxmlformats.org/officeDocument/2006/relationships/hyperlink" Target="https://www.youtube.com/watch?v=fpL1nl3J5F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www.facebook.com/watch/?v=2984907295112732" TargetMode="External"/><Relationship Id="rId4" Type="http://schemas.openxmlformats.org/officeDocument/2006/relationships/hyperlink" Target="https://d28hgpri8am2if.cloudfront.net/tagged_assets/8659349/9781534485112_cg_dragons%20are%20the%20worst%20discussion%20guide.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mPU8R5PR5tI" TargetMode="External"/><Relationship Id="rId3" Type="http://schemas.openxmlformats.org/officeDocument/2006/relationships/hyperlink" Target="https://www.youtube.com/watch?v=RjI8-zTsK4o" TargetMode="External"/><Relationship Id="rId7" Type="http://schemas.openxmlformats.org/officeDocument/2006/relationships/hyperlink" Target="https://www.youtube.com/watch?v=RcfIecr9F4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docs%20for%20powerpoinbt/PHR+Themes+Poster+Oct+2021.docs.docx"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1pgeQsBuhmk" TargetMode="External"/><Relationship Id="rId4" Type="http://schemas.openxmlformats.org/officeDocument/2006/relationships/hyperlink" Target="https://www.google.com/search?q=creepy+crayon+trailer&amp;oq=creepy+crayon&amp;aqs=chrome.2.69i57j46i433i512j35i39j0i512l3j69i60j69i61.6286j1j4&amp;sourceid=chrome&amp;ie=UTF-8#fpstate=ive&amp;vld=cid:4b7952f5,vid:En5BP2yVpu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Hh9RDNRY9UQ" TargetMode="External"/><Relationship Id="rId5" Type="http://schemas.openxmlformats.org/officeDocument/2006/relationships/hyperlink" Target="https://www.google.com/search?sca_esv=561317309&amp;sxsrf=AB5stBjS1gescoUq_IG5FWS3UCF-3phKRg:1693403810640&amp;q=Frankenslime+read+aloud+youtube&amp;sa=X&amp;sqi=2&amp;ved=2ahUKEwjOsuDkxISBAxWunWoFHSuRDMMQ1QJ6BAgVEAE&amp;biw=1307&amp;bih=614&amp;dpr=2#fpstate=ive&amp;vld=cid:b5422cc8,vid:0Yrkm87J6Fg"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s://karenwindness.wordpress.com/2022/05/29/swim-jim-activity-shee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U69iVo1cFcY" TargetMode="External"/><Relationship Id="rId5" Type="http://schemas.openxmlformats.org/officeDocument/2006/relationships/hyperlink" Target="https://www.youtube.com/watch?v=ATKpeGh8X4E&amp;t=28s" TargetMode="Externa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youtube.com/watch?v=JC7Qza8Rsl8" TargetMode="External"/><Relationship Id="rId5" Type="http://schemas.openxmlformats.org/officeDocument/2006/relationships/image" Target="../media/image15.jpg"/><Relationship Id="rId4" Type="http://schemas.openxmlformats.org/officeDocument/2006/relationships/hyperlink" Target="https://www.google.com/search?q=i+don%27t+want+to+read+this+book+pdf&amp;oq=i+don%27t+want+to+read+this+book&amp;aqs=chrome.3.35i39i355j46i39j0i512l3j69i60l3.9778j0j7&amp;sourceid=chrome&amp;ie=UTF-8#fpstate=ive&amp;vld=cid:4aa0dddf,vid:-PNFW3fHt_Y"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
            <a:extLst>
              <a:ext uri="{FF2B5EF4-FFF2-40B4-BE49-F238E27FC236}">
                <a16:creationId xmlns:a16="http://schemas.microsoft.com/office/drawing/2014/main" id="{2E9C7231-29CE-4A36-494C-E568722352EE}"/>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15362" name="Title 1">
            <a:extLst>
              <a:ext uri="{FF2B5EF4-FFF2-40B4-BE49-F238E27FC236}">
                <a16:creationId xmlns:a16="http://schemas.microsoft.com/office/drawing/2014/main" id="{C0DF83AE-670C-0B13-EAAC-F9F6E4CEEBD9}"/>
              </a:ext>
            </a:extLst>
          </p:cNvPr>
          <p:cNvSpPr>
            <a:spLocks noGrp="1"/>
          </p:cNvSpPr>
          <p:nvPr>
            <p:ph type="title"/>
          </p:nvPr>
        </p:nvSpPr>
        <p:spPr>
          <a:xfrm>
            <a:off x="541338" y="1816100"/>
            <a:ext cx="8229600" cy="1143000"/>
          </a:xfrm>
        </p:spPr>
        <p:txBody>
          <a:bodyPr/>
          <a:lstStyle/>
          <a:p>
            <a:r>
              <a:rPr lang="en-US" altLang="en-US" dirty="0">
                <a:ea typeface="ＭＳ Ｐゴシック" panose="020B0600070205080204" pitchFamily="34" charset="-128"/>
              </a:rPr>
              <a:t>Colorado Children’s Book Award</a:t>
            </a:r>
            <a:br>
              <a:rPr lang="en-US" altLang="en-US" dirty="0">
                <a:ea typeface="ＭＳ Ｐゴシック" panose="020B0600070205080204" pitchFamily="34" charset="-128"/>
              </a:rPr>
            </a:br>
            <a:r>
              <a:rPr lang="en-US" altLang="en-US" dirty="0">
                <a:ea typeface="ＭＳ Ｐゴシック" panose="020B0600070205080204" pitchFamily="34" charset="-128"/>
              </a:rPr>
              <a:t>2023 winners and 2024 nominees</a:t>
            </a:r>
          </a:p>
        </p:txBody>
      </p:sp>
      <p:sp>
        <p:nvSpPr>
          <p:cNvPr id="15363" name="TextBox 4">
            <a:extLst>
              <a:ext uri="{FF2B5EF4-FFF2-40B4-BE49-F238E27FC236}">
                <a16:creationId xmlns:a16="http://schemas.microsoft.com/office/drawing/2014/main" id="{CC1A1BA0-BEA9-55C7-D4EC-B25FB4CD4E37}"/>
              </a:ext>
            </a:extLst>
          </p:cNvPr>
          <p:cNvSpPr txBox="1">
            <a:spLocks noChangeArrowheads="1"/>
          </p:cNvSpPr>
          <p:nvPr/>
        </p:nvSpPr>
        <p:spPr bwMode="auto">
          <a:xfrm>
            <a:off x="1055688" y="3325813"/>
            <a:ext cx="73199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a:latin typeface="Zapfino" panose="03030300040707070C03" pitchFamily="66" charset="77"/>
              </a:rPr>
              <a:t>Enjoy Reading!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F6C4F-1911-C24E-1C31-358CD7D002D6}"/>
              </a:ext>
            </a:extLst>
          </p:cNvPr>
          <p:cNvPicPr>
            <a:picLocks noChangeAspect="1"/>
          </p:cNvPicPr>
          <p:nvPr/>
        </p:nvPicPr>
        <p:blipFill>
          <a:blip r:embed="rId3"/>
          <a:stretch>
            <a:fillRect/>
          </a:stretch>
        </p:blipFill>
        <p:spPr>
          <a:xfrm>
            <a:off x="5788850" y="1570038"/>
            <a:ext cx="2205746" cy="3203042"/>
          </a:xfrm>
          <a:prstGeom prst="rect">
            <a:avLst/>
          </a:prstGeom>
        </p:spPr>
      </p:pic>
      <p:sp>
        <p:nvSpPr>
          <p:cNvPr id="3" name="TextBox 2">
            <a:extLst>
              <a:ext uri="{FF2B5EF4-FFF2-40B4-BE49-F238E27FC236}">
                <a16:creationId xmlns:a16="http://schemas.microsoft.com/office/drawing/2014/main" id="{4A3CE0EC-D2F6-E439-9B06-DF422A8AD945}"/>
              </a:ext>
            </a:extLst>
          </p:cNvPr>
          <p:cNvSpPr txBox="1"/>
          <p:nvPr/>
        </p:nvSpPr>
        <p:spPr>
          <a:xfrm>
            <a:off x="4572000" y="5422605"/>
            <a:ext cx="2743200" cy="646331"/>
          </a:xfrm>
          <a:prstGeom prst="rect">
            <a:avLst/>
          </a:prstGeom>
          <a:noFill/>
        </p:spPr>
        <p:txBody>
          <a:bodyPr wrap="square" rtlCol="0">
            <a:spAutoFit/>
          </a:bodyPr>
          <a:lstStyle/>
          <a:p>
            <a:r>
              <a:rPr lang="en-US" dirty="0">
                <a:hlinkClick r:id="rId4"/>
              </a:rPr>
              <a:t>1 min. book trailer at Scholastic</a:t>
            </a:r>
            <a:endParaRPr lang="en-US" dirty="0"/>
          </a:p>
        </p:txBody>
      </p:sp>
      <p:sp>
        <p:nvSpPr>
          <p:cNvPr id="5" name="TextBox 4">
            <a:extLst>
              <a:ext uri="{FF2B5EF4-FFF2-40B4-BE49-F238E27FC236}">
                <a16:creationId xmlns:a16="http://schemas.microsoft.com/office/drawing/2014/main" id="{F72AA486-FEB6-2260-1561-0BDE9E469121}"/>
              </a:ext>
            </a:extLst>
          </p:cNvPr>
          <p:cNvSpPr txBox="1"/>
          <p:nvPr/>
        </p:nvSpPr>
        <p:spPr>
          <a:xfrm>
            <a:off x="6984503" y="5745770"/>
            <a:ext cx="2020186" cy="646331"/>
          </a:xfrm>
          <a:prstGeom prst="rect">
            <a:avLst/>
          </a:prstGeom>
          <a:noFill/>
        </p:spPr>
        <p:txBody>
          <a:bodyPr wrap="square" rtlCol="0">
            <a:spAutoFit/>
          </a:bodyPr>
          <a:lstStyle/>
          <a:p>
            <a:r>
              <a:rPr lang="en-US" dirty="0">
                <a:hlinkClick r:id="rId5"/>
              </a:rPr>
              <a:t>Andy Marino's website</a:t>
            </a:r>
            <a:endParaRPr lang="en-US" dirty="0"/>
          </a:p>
        </p:txBody>
      </p:sp>
      <p:sp>
        <p:nvSpPr>
          <p:cNvPr id="7" name="Title 1">
            <a:extLst>
              <a:ext uri="{FF2B5EF4-FFF2-40B4-BE49-F238E27FC236}">
                <a16:creationId xmlns:a16="http://schemas.microsoft.com/office/drawing/2014/main" id="{DE191E9B-6937-1815-837F-13BD05A65938}"/>
              </a:ext>
            </a:extLst>
          </p:cNvPr>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altLang="en-US">
                <a:ea typeface="ＭＳ Ｐゴシック" panose="020B0600070205080204" pitchFamily="34" charset="-128"/>
              </a:rPr>
              <a:t>2023 Junior Book winner and runner up</a:t>
            </a:r>
            <a:endParaRPr lang="en-US" altLang="en-US" dirty="0">
              <a:ea typeface="ＭＳ Ｐゴシック" panose="020B0600070205080204" pitchFamily="34" charset="-128"/>
            </a:endParaRPr>
          </a:p>
        </p:txBody>
      </p:sp>
      <p:pic>
        <p:nvPicPr>
          <p:cNvPr id="8" name="Picture 7">
            <a:extLst>
              <a:ext uri="{FF2B5EF4-FFF2-40B4-BE49-F238E27FC236}">
                <a16:creationId xmlns:a16="http://schemas.microsoft.com/office/drawing/2014/main" id="{F30FA5CC-08A4-FB7A-3785-59F6AD075A56}"/>
              </a:ext>
            </a:extLst>
          </p:cNvPr>
          <p:cNvPicPr>
            <a:picLocks noChangeAspect="1"/>
          </p:cNvPicPr>
          <p:nvPr/>
        </p:nvPicPr>
        <p:blipFill>
          <a:blip r:embed="rId6"/>
          <a:stretch>
            <a:fillRect/>
          </a:stretch>
        </p:blipFill>
        <p:spPr>
          <a:xfrm>
            <a:off x="1149404" y="1723641"/>
            <a:ext cx="2290519" cy="2895836"/>
          </a:xfrm>
          <a:prstGeom prst="rect">
            <a:avLst/>
          </a:prstGeom>
        </p:spPr>
      </p:pic>
      <p:sp>
        <p:nvSpPr>
          <p:cNvPr id="10" name="TextBox 9">
            <a:extLst>
              <a:ext uri="{FF2B5EF4-FFF2-40B4-BE49-F238E27FC236}">
                <a16:creationId xmlns:a16="http://schemas.microsoft.com/office/drawing/2014/main" id="{9E24859A-8758-F626-05E1-A51483BEFB91}"/>
              </a:ext>
            </a:extLst>
          </p:cNvPr>
          <p:cNvSpPr txBox="1"/>
          <p:nvPr/>
        </p:nvSpPr>
        <p:spPr>
          <a:xfrm>
            <a:off x="568842" y="4822440"/>
            <a:ext cx="2519916" cy="923330"/>
          </a:xfrm>
          <a:prstGeom prst="rect">
            <a:avLst/>
          </a:prstGeom>
          <a:noFill/>
        </p:spPr>
        <p:txBody>
          <a:bodyPr wrap="square" rtlCol="0">
            <a:spAutoFit/>
          </a:bodyPr>
          <a:lstStyle/>
          <a:p>
            <a:r>
              <a:rPr lang="en-US" dirty="0">
                <a:hlinkClick r:id="rId7"/>
              </a:rPr>
              <a:t>20 min. read aloud by Reading Allowed Teacher</a:t>
            </a:r>
            <a:endParaRPr lang="en-US" dirty="0"/>
          </a:p>
        </p:txBody>
      </p:sp>
      <p:sp>
        <p:nvSpPr>
          <p:cNvPr id="11" name="TextBox 10">
            <a:extLst>
              <a:ext uri="{FF2B5EF4-FFF2-40B4-BE49-F238E27FC236}">
                <a16:creationId xmlns:a16="http://schemas.microsoft.com/office/drawing/2014/main" id="{D6310273-E3A0-17EA-FEE3-184C0BCC63ED}"/>
              </a:ext>
            </a:extLst>
          </p:cNvPr>
          <p:cNvSpPr txBox="1"/>
          <p:nvPr/>
        </p:nvSpPr>
        <p:spPr>
          <a:xfrm>
            <a:off x="388089" y="5745770"/>
            <a:ext cx="2700669" cy="923330"/>
          </a:xfrm>
          <a:prstGeom prst="rect">
            <a:avLst/>
          </a:prstGeom>
          <a:noFill/>
        </p:spPr>
        <p:txBody>
          <a:bodyPr wrap="square" rtlCol="0">
            <a:spAutoFit/>
          </a:bodyPr>
          <a:lstStyle/>
          <a:p>
            <a:r>
              <a:rPr lang="en-US" dirty="0"/>
              <a:t>Link to a </a:t>
            </a:r>
            <a:r>
              <a:rPr lang="en-US" dirty="0" err="1"/>
              <a:t>pdfread</a:t>
            </a:r>
            <a:r>
              <a:rPr lang="en-US" dirty="0"/>
              <a:t> of book is  in notes full 198 pages</a:t>
            </a:r>
          </a:p>
        </p:txBody>
      </p:sp>
    </p:spTree>
    <p:extLst>
      <p:ext uri="{BB962C8B-B14F-4D97-AF65-F5344CB8AC3E}">
        <p14:creationId xmlns:p14="http://schemas.microsoft.com/office/powerpoint/2010/main" val="3912823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B858-9181-6B8B-2AD0-9785C8B0324B}"/>
              </a:ext>
            </a:extLst>
          </p:cNvPr>
          <p:cNvSpPr>
            <a:spLocks noGrp="1"/>
          </p:cNvSpPr>
          <p:nvPr>
            <p:ph type="title"/>
          </p:nvPr>
        </p:nvSpPr>
        <p:spPr/>
        <p:txBody>
          <a:bodyPr/>
          <a:lstStyle/>
          <a:p>
            <a:r>
              <a:rPr lang="en-US" dirty="0"/>
              <a:t>Novel in Verse</a:t>
            </a:r>
          </a:p>
        </p:txBody>
      </p:sp>
      <p:pic>
        <p:nvPicPr>
          <p:cNvPr id="9" name="Picture 8">
            <a:extLst>
              <a:ext uri="{FF2B5EF4-FFF2-40B4-BE49-F238E27FC236}">
                <a16:creationId xmlns:a16="http://schemas.microsoft.com/office/drawing/2014/main" id="{6DD8A6EB-EFF2-5C65-7467-A06CAE221D49}"/>
              </a:ext>
            </a:extLst>
          </p:cNvPr>
          <p:cNvPicPr>
            <a:picLocks noChangeAspect="1"/>
          </p:cNvPicPr>
          <p:nvPr/>
        </p:nvPicPr>
        <p:blipFill>
          <a:blip r:embed="rId3"/>
          <a:stretch>
            <a:fillRect/>
          </a:stretch>
        </p:blipFill>
        <p:spPr>
          <a:xfrm>
            <a:off x="1135434" y="1235675"/>
            <a:ext cx="2876992" cy="4313744"/>
          </a:xfrm>
          <a:prstGeom prst="rect">
            <a:avLst/>
          </a:prstGeom>
        </p:spPr>
      </p:pic>
      <p:sp>
        <p:nvSpPr>
          <p:cNvPr id="3" name="TextBox 2">
            <a:extLst>
              <a:ext uri="{FF2B5EF4-FFF2-40B4-BE49-F238E27FC236}">
                <a16:creationId xmlns:a16="http://schemas.microsoft.com/office/drawing/2014/main" id="{EC97FE8A-5880-B283-6F22-F509DD0C0EC2}"/>
              </a:ext>
            </a:extLst>
          </p:cNvPr>
          <p:cNvSpPr txBox="1"/>
          <p:nvPr/>
        </p:nvSpPr>
        <p:spPr>
          <a:xfrm>
            <a:off x="5413647" y="4336734"/>
            <a:ext cx="2594919" cy="1200329"/>
          </a:xfrm>
          <a:prstGeom prst="rect">
            <a:avLst/>
          </a:prstGeom>
          <a:noFill/>
        </p:spPr>
        <p:txBody>
          <a:bodyPr wrap="square" rtlCol="0">
            <a:spAutoFit/>
          </a:bodyPr>
          <a:lstStyle/>
          <a:p>
            <a:r>
              <a:rPr lang="en-US" dirty="0">
                <a:hlinkClick r:id="rId4"/>
              </a:rPr>
              <a:t>Peek inside at Penguin/Random House with Teacher's Guide</a:t>
            </a:r>
            <a:endParaRPr lang="en-US" dirty="0"/>
          </a:p>
        </p:txBody>
      </p:sp>
    </p:spTree>
    <p:extLst>
      <p:ext uri="{BB962C8B-B14F-4D97-AF65-F5344CB8AC3E}">
        <p14:creationId xmlns:p14="http://schemas.microsoft.com/office/powerpoint/2010/main" val="19208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F177-D363-31E3-83C1-3108E2DEB558}"/>
              </a:ext>
            </a:extLst>
          </p:cNvPr>
          <p:cNvSpPr>
            <a:spLocks noGrp="1"/>
          </p:cNvSpPr>
          <p:nvPr>
            <p:ph type="title"/>
          </p:nvPr>
        </p:nvSpPr>
        <p:spPr/>
        <p:txBody>
          <a:bodyPr/>
          <a:lstStyle/>
          <a:p>
            <a:r>
              <a:rPr lang="en-US" dirty="0"/>
              <a:t>Historical Fiction</a:t>
            </a:r>
          </a:p>
        </p:txBody>
      </p:sp>
      <p:pic>
        <p:nvPicPr>
          <p:cNvPr id="5" name="Picture 4">
            <a:extLst>
              <a:ext uri="{FF2B5EF4-FFF2-40B4-BE49-F238E27FC236}">
                <a16:creationId xmlns:a16="http://schemas.microsoft.com/office/drawing/2014/main" id="{9A55473E-C72C-7D17-BC95-26B998246D5C}"/>
              </a:ext>
            </a:extLst>
          </p:cNvPr>
          <p:cNvPicPr>
            <a:picLocks noChangeAspect="1"/>
          </p:cNvPicPr>
          <p:nvPr/>
        </p:nvPicPr>
        <p:blipFill>
          <a:blip r:embed="rId3"/>
          <a:stretch>
            <a:fillRect/>
          </a:stretch>
        </p:blipFill>
        <p:spPr>
          <a:xfrm>
            <a:off x="457200" y="1417638"/>
            <a:ext cx="3157394" cy="4806778"/>
          </a:xfrm>
          <a:prstGeom prst="rect">
            <a:avLst/>
          </a:prstGeom>
        </p:spPr>
      </p:pic>
      <p:sp>
        <p:nvSpPr>
          <p:cNvPr id="6" name="TextBox 5">
            <a:extLst>
              <a:ext uri="{FF2B5EF4-FFF2-40B4-BE49-F238E27FC236}">
                <a16:creationId xmlns:a16="http://schemas.microsoft.com/office/drawing/2014/main" id="{58572AAD-1F66-EF9E-2B74-830CB98CC770}"/>
              </a:ext>
            </a:extLst>
          </p:cNvPr>
          <p:cNvSpPr txBox="1"/>
          <p:nvPr/>
        </p:nvSpPr>
        <p:spPr>
          <a:xfrm>
            <a:off x="4572000" y="5214551"/>
            <a:ext cx="3015049" cy="646331"/>
          </a:xfrm>
          <a:prstGeom prst="rect">
            <a:avLst/>
          </a:prstGeom>
          <a:noFill/>
        </p:spPr>
        <p:txBody>
          <a:bodyPr wrap="square" rtlCol="0">
            <a:spAutoFit/>
          </a:bodyPr>
          <a:lstStyle/>
          <a:p>
            <a:r>
              <a:rPr lang="en-US" dirty="0">
                <a:hlinkClick r:id="rId4"/>
              </a:rPr>
              <a:t>1 min. trailer at Scholastic Bookfairs</a:t>
            </a:r>
            <a:endParaRPr lang="en-US" dirty="0"/>
          </a:p>
        </p:txBody>
      </p:sp>
    </p:spTree>
    <p:extLst>
      <p:ext uri="{BB962C8B-B14F-4D97-AF65-F5344CB8AC3E}">
        <p14:creationId xmlns:p14="http://schemas.microsoft.com/office/powerpoint/2010/main" val="20820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C17E-37D9-572B-69A6-D2BC8782C127}"/>
              </a:ext>
            </a:extLst>
          </p:cNvPr>
          <p:cNvSpPr>
            <a:spLocks noGrp="1"/>
          </p:cNvSpPr>
          <p:nvPr>
            <p:ph type="title"/>
          </p:nvPr>
        </p:nvSpPr>
        <p:spPr/>
        <p:txBody>
          <a:bodyPr/>
          <a:lstStyle/>
          <a:p>
            <a:r>
              <a:rPr lang="en-US" dirty="0"/>
              <a:t>Fantasy</a:t>
            </a:r>
          </a:p>
        </p:txBody>
      </p:sp>
      <p:pic>
        <p:nvPicPr>
          <p:cNvPr id="5" name="Picture 4">
            <a:extLst>
              <a:ext uri="{FF2B5EF4-FFF2-40B4-BE49-F238E27FC236}">
                <a16:creationId xmlns:a16="http://schemas.microsoft.com/office/drawing/2014/main" id="{F6EE321C-C5F3-2B38-952E-AAE576B31446}"/>
              </a:ext>
            </a:extLst>
          </p:cNvPr>
          <p:cNvPicPr>
            <a:picLocks noChangeAspect="1"/>
          </p:cNvPicPr>
          <p:nvPr/>
        </p:nvPicPr>
        <p:blipFill>
          <a:blip r:embed="rId3"/>
          <a:stretch>
            <a:fillRect/>
          </a:stretch>
        </p:blipFill>
        <p:spPr>
          <a:xfrm>
            <a:off x="457200" y="1417638"/>
            <a:ext cx="2458995" cy="3688493"/>
          </a:xfrm>
          <a:prstGeom prst="rect">
            <a:avLst/>
          </a:prstGeom>
        </p:spPr>
      </p:pic>
      <p:pic>
        <p:nvPicPr>
          <p:cNvPr id="7" name="Picture 6">
            <a:extLst>
              <a:ext uri="{FF2B5EF4-FFF2-40B4-BE49-F238E27FC236}">
                <a16:creationId xmlns:a16="http://schemas.microsoft.com/office/drawing/2014/main" id="{FF81C932-322F-C173-47E2-BA95610FE6C9}"/>
              </a:ext>
            </a:extLst>
          </p:cNvPr>
          <p:cNvPicPr>
            <a:picLocks noChangeAspect="1"/>
          </p:cNvPicPr>
          <p:nvPr/>
        </p:nvPicPr>
        <p:blipFill>
          <a:blip r:embed="rId4"/>
          <a:stretch>
            <a:fillRect/>
          </a:stretch>
        </p:blipFill>
        <p:spPr>
          <a:xfrm>
            <a:off x="5288692" y="1085573"/>
            <a:ext cx="2669059" cy="4031474"/>
          </a:xfrm>
          <a:prstGeom prst="rect">
            <a:avLst/>
          </a:prstGeom>
        </p:spPr>
      </p:pic>
      <p:sp>
        <p:nvSpPr>
          <p:cNvPr id="3" name="TextBox 2">
            <a:extLst>
              <a:ext uri="{FF2B5EF4-FFF2-40B4-BE49-F238E27FC236}">
                <a16:creationId xmlns:a16="http://schemas.microsoft.com/office/drawing/2014/main" id="{52E8E165-91C2-08A1-3F6B-3D88B875AAD2}"/>
              </a:ext>
            </a:extLst>
          </p:cNvPr>
          <p:cNvSpPr txBox="1"/>
          <p:nvPr/>
        </p:nvSpPr>
        <p:spPr>
          <a:xfrm>
            <a:off x="790832" y="5535827"/>
            <a:ext cx="2397211" cy="923330"/>
          </a:xfrm>
          <a:prstGeom prst="rect">
            <a:avLst/>
          </a:prstGeom>
          <a:noFill/>
        </p:spPr>
        <p:txBody>
          <a:bodyPr wrap="square" rtlCol="0">
            <a:spAutoFit/>
          </a:bodyPr>
          <a:lstStyle/>
          <a:p>
            <a:r>
              <a:rPr lang="en-US" dirty="0">
                <a:hlinkClick r:id="rId5"/>
              </a:rPr>
              <a:t>1 min. book Trailer and teacher's guide at HarperCollins </a:t>
            </a:r>
            <a:endParaRPr lang="en-US" dirty="0"/>
          </a:p>
        </p:txBody>
      </p:sp>
      <p:sp>
        <p:nvSpPr>
          <p:cNvPr id="4" name="TextBox 3">
            <a:extLst>
              <a:ext uri="{FF2B5EF4-FFF2-40B4-BE49-F238E27FC236}">
                <a16:creationId xmlns:a16="http://schemas.microsoft.com/office/drawing/2014/main" id="{91565E0E-318E-2CE1-DA9B-46BB3AE6914A}"/>
              </a:ext>
            </a:extLst>
          </p:cNvPr>
          <p:cNvSpPr txBox="1"/>
          <p:nvPr/>
        </p:nvSpPr>
        <p:spPr>
          <a:xfrm>
            <a:off x="6326659" y="5535827"/>
            <a:ext cx="2150076" cy="646331"/>
          </a:xfrm>
          <a:prstGeom prst="rect">
            <a:avLst/>
          </a:prstGeom>
          <a:noFill/>
        </p:spPr>
        <p:txBody>
          <a:bodyPr wrap="square" rtlCol="0">
            <a:spAutoFit/>
          </a:bodyPr>
          <a:lstStyle/>
          <a:p>
            <a:r>
              <a:rPr lang="en-US" dirty="0">
                <a:hlinkClick r:id="rId6"/>
              </a:rPr>
              <a:t>Series Website by Scholastic</a:t>
            </a:r>
            <a:endParaRPr lang="en-US" dirty="0"/>
          </a:p>
        </p:txBody>
      </p:sp>
      <p:sp>
        <p:nvSpPr>
          <p:cNvPr id="6" name="TextBox 5">
            <a:extLst>
              <a:ext uri="{FF2B5EF4-FFF2-40B4-BE49-F238E27FC236}">
                <a16:creationId xmlns:a16="http://schemas.microsoft.com/office/drawing/2014/main" id="{73F0F498-7FE2-B553-EC41-39EA36E8A32A}"/>
              </a:ext>
            </a:extLst>
          </p:cNvPr>
          <p:cNvSpPr txBox="1"/>
          <p:nvPr/>
        </p:nvSpPr>
        <p:spPr>
          <a:xfrm>
            <a:off x="4275438" y="5906530"/>
            <a:ext cx="1952369" cy="646331"/>
          </a:xfrm>
          <a:prstGeom prst="rect">
            <a:avLst/>
          </a:prstGeom>
          <a:noFill/>
        </p:spPr>
        <p:txBody>
          <a:bodyPr wrap="square" rtlCol="0">
            <a:spAutoFit/>
          </a:bodyPr>
          <a:lstStyle/>
          <a:p>
            <a:r>
              <a:rPr lang="en-US" dirty="0">
                <a:hlinkClick r:id="rId7"/>
              </a:rPr>
              <a:t>Tui T. Sutherland Website</a:t>
            </a:r>
            <a:endParaRPr lang="en-US" dirty="0"/>
          </a:p>
        </p:txBody>
      </p:sp>
    </p:spTree>
    <p:extLst>
      <p:ext uri="{BB962C8B-B14F-4D97-AF65-F5344CB8AC3E}">
        <p14:creationId xmlns:p14="http://schemas.microsoft.com/office/powerpoint/2010/main" val="155525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D8F5-3F0C-A868-BD23-8780EDEB382F}"/>
              </a:ext>
            </a:extLst>
          </p:cNvPr>
          <p:cNvSpPr>
            <a:spLocks noGrp="1"/>
          </p:cNvSpPr>
          <p:nvPr>
            <p:ph type="title"/>
          </p:nvPr>
        </p:nvSpPr>
        <p:spPr/>
        <p:txBody>
          <a:bodyPr/>
          <a:lstStyle/>
          <a:p>
            <a:r>
              <a:rPr lang="en-US" dirty="0"/>
              <a:t>Series </a:t>
            </a:r>
          </a:p>
        </p:txBody>
      </p:sp>
      <p:sp>
        <p:nvSpPr>
          <p:cNvPr id="7" name="TextBox 6">
            <a:extLst>
              <a:ext uri="{FF2B5EF4-FFF2-40B4-BE49-F238E27FC236}">
                <a16:creationId xmlns:a16="http://schemas.microsoft.com/office/drawing/2014/main" id="{1161E0B5-9D4D-C53A-5258-D98E109BB734}"/>
              </a:ext>
            </a:extLst>
          </p:cNvPr>
          <p:cNvSpPr txBox="1"/>
          <p:nvPr/>
        </p:nvSpPr>
        <p:spPr>
          <a:xfrm>
            <a:off x="5422605" y="5229940"/>
            <a:ext cx="2296632" cy="817237"/>
          </a:xfrm>
          <a:prstGeom prst="rect">
            <a:avLst/>
          </a:prstGeom>
          <a:noFill/>
        </p:spPr>
        <p:txBody>
          <a:bodyPr wrap="square" rtlCol="0">
            <a:spAutoFit/>
          </a:bodyPr>
          <a:lstStyle/>
          <a:p>
            <a:endParaRPr lang="en-US"/>
          </a:p>
        </p:txBody>
      </p:sp>
      <p:pic>
        <p:nvPicPr>
          <p:cNvPr id="13" name="Picture 12">
            <a:extLst>
              <a:ext uri="{FF2B5EF4-FFF2-40B4-BE49-F238E27FC236}">
                <a16:creationId xmlns:a16="http://schemas.microsoft.com/office/drawing/2014/main" id="{42A2884A-54ED-19EC-9DEF-8D0E0B49B161}"/>
              </a:ext>
            </a:extLst>
          </p:cNvPr>
          <p:cNvPicPr>
            <a:picLocks noChangeAspect="1"/>
          </p:cNvPicPr>
          <p:nvPr/>
        </p:nvPicPr>
        <p:blipFill>
          <a:blip r:embed="rId3"/>
          <a:stretch>
            <a:fillRect/>
          </a:stretch>
        </p:blipFill>
        <p:spPr>
          <a:xfrm>
            <a:off x="5458616" y="1012954"/>
            <a:ext cx="3228184" cy="4688553"/>
          </a:xfrm>
          <a:prstGeom prst="rect">
            <a:avLst/>
          </a:prstGeom>
        </p:spPr>
      </p:pic>
      <p:pic>
        <p:nvPicPr>
          <p:cNvPr id="17" name="Picture 16">
            <a:extLst>
              <a:ext uri="{FF2B5EF4-FFF2-40B4-BE49-F238E27FC236}">
                <a16:creationId xmlns:a16="http://schemas.microsoft.com/office/drawing/2014/main" id="{3ED3AAFA-0A97-5A6E-3E16-5FDBF35E1FBC}"/>
              </a:ext>
            </a:extLst>
          </p:cNvPr>
          <p:cNvPicPr>
            <a:picLocks noChangeAspect="1"/>
          </p:cNvPicPr>
          <p:nvPr/>
        </p:nvPicPr>
        <p:blipFill>
          <a:blip r:embed="rId4"/>
          <a:stretch>
            <a:fillRect/>
          </a:stretch>
        </p:blipFill>
        <p:spPr>
          <a:xfrm>
            <a:off x="418636" y="983407"/>
            <a:ext cx="3228183" cy="4891186"/>
          </a:xfrm>
          <a:prstGeom prst="rect">
            <a:avLst/>
          </a:prstGeom>
        </p:spPr>
      </p:pic>
      <p:sp>
        <p:nvSpPr>
          <p:cNvPr id="3" name="TextBox 2">
            <a:extLst>
              <a:ext uri="{FF2B5EF4-FFF2-40B4-BE49-F238E27FC236}">
                <a16:creationId xmlns:a16="http://schemas.microsoft.com/office/drawing/2014/main" id="{64C8A6DC-269D-F154-AEB0-514821B5238F}"/>
              </a:ext>
            </a:extLst>
          </p:cNvPr>
          <p:cNvSpPr txBox="1"/>
          <p:nvPr/>
        </p:nvSpPr>
        <p:spPr>
          <a:xfrm>
            <a:off x="716692" y="6047177"/>
            <a:ext cx="2930127" cy="646331"/>
          </a:xfrm>
          <a:prstGeom prst="rect">
            <a:avLst/>
          </a:prstGeom>
          <a:noFill/>
        </p:spPr>
        <p:txBody>
          <a:bodyPr wrap="square" rtlCol="0">
            <a:spAutoFit/>
          </a:bodyPr>
          <a:lstStyle/>
          <a:p>
            <a:r>
              <a:rPr lang="en-US" dirty="0">
                <a:hlinkClick r:id="rId5"/>
              </a:rPr>
              <a:t>Series Website by Macmillan Group</a:t>
            </a:r>
            <a:endParaRPr lang="en-US" dirty="0"/>
          </a:p>
        </p:txBody>
      </p:sp>
      <p:sp>
        <p:nvSpPr>
          <p:cNvPr id="4" name="TextBox 3">
            <a:extLst>
              <a:ext uri="{FF2B5EF4-FFF2-40B4-BE49-F238E27FC236}">
                <a16:creationId xmlns:a16="http://schemas.microsoft.com/office/drawing/2014/main" id="{F11AFF23-4E9D-738B-7BED-0089C489ADEC}"/>
              </a:ext>
            </a:extLst>
          </p:cNvPr>
          <p:cNvSpPr txBox="1"/>
          <p:nvPr/>
        </p:nvSpPr>
        <p:spPr>
          <a:xfrm>
            <a:off x="5931243" y="6047177"/>
            <a:ext cx="2347784" cy="646331"/>
          </a:xfrm>
          <a:prstGeom prst="rect">
            <a:avLst/>
          </a:prstGeom>
          <a:noFill/>
        </p:spPr>
        <p:txBody>
          <a:bodyPr wrap="square" rtlCol="0">
            <a:spAutoFit/>
          </a:bodyPr>
          <a:lstStyle/>
          <a:p>
            <a:r>
              <a:rPr lang="en-US" dirty="0">
                <a:hlinkClick r:id="rId6"/>
              </a:rPr>
              <a:t>Series Website at Scholastic</a:t>
            </a:r>
            <a:endParaRPr lang="en-US" dirty="0"/>
          </a:p>
        </p:txBody>
      </p:sp>
    </p:spTree>
    <p:extLst>
      <p:ext uri="{BB962C8B-B14F-4D97-AF65-F5344CB8AC3E}">
        <p14:creationId xmlns:p14="http://schemas.microsoft.com/office/powerpoint/2010/main" val="238954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60CE-969C-F0AF-C00A-1616D4FE6E81}"/>
              </a:ext>
            </a:extLst>
          </p:cNvPr>
          <p:cNvSpPr>
            <a:spLocks noGrp="1"/>
          </p:cNvSpPr>
          <p:nvPr>
            <p:ph type="title"/>
          </p:nvPr>
        </p:nvSpPr>
        <p:spPr/>
        <p:txBody>
          <a:bodyPr/>
          <a:lstStyle/>
          <a:p>
            <a:r>
              <a:rPr lang="en-US" dirty="0"/>
              <a:t>Graphic Beginning Reader</a:t>
            </a:r>
          </a:p>
        </p:txBody>
      </p:sp>
      <p:pic>
        <p:nvPicPr>
          <p:cNvPr id="6" name="Picture 5">
            <a:extLst>
              <a:ext uri="{FF2B5EF4-FFF2-40B4-BE49-F238E27FC236}">
                <a16:creationId xmlns:a16="http://schemas.microsoft.com/office/drawing/2014/main" id="{13CD4992-FFF0-0D4D-0CA8-DB1CF1A8AE6C}"/>
              </a:ext>
            </a:extLst>
          </p:cNvPr>
          <p:cNvPicPr>
            <a:picLocks noChangeAspect="1"/>
          </p:cNvPicPr>
          <p:nvPr/>
        </p:nvPicPr>
        <p:blipFill>
          <a:blip r:embed="rId3"/>
          <a:stretch>
            <a:fillRect/>
          </a:stretch>
        </p:blipFill>
        <p:spPr>
          <a:xfrm>
            <a:off x="422789" y="1260095"/>
            <a:ext cx="3479285" cy="4337810"/>
          </a:xfrm>
          <a:prstGeom prst="rect">
            <a:avLst/>
          </a:prstGeom>
        </p:spPr>
      </p:pic>
      <p:pic>
        <p:nvPicPr>
          <p:cNvPr id="7" name="Picture 6">
            <a:extLst>
              <a:ext uri="{FF2B5EF4-FFF2-40B4-BE49-F238E27FC236}">
                <a16:creationId xmlns:a16="http://schemas.microsoft.com/office/drawing/2014/main" id="{D31F6EC7-EAA8-C472-65FF-F81DF2B6AA7B}"/>
              </a:ext>
            </a:extLst>
          </p:cNvPr>
          <p:cNvPicPr>
            <a:picLocks noChangeAspect="1"/>
          </p:cNvPicPr>
          <p:nvPr/>
        </p:nvPicPr>
        <p:blipFill>
          <a:blip r:embed="rId4"/>
          <a:stretch>
            <a:fillRect/>
          </a:stretch>
        </p:blipFill>
        <p:spPr>
          <a:xfrm>
            <a:off x="5072602" y="1189038"/>
            <a:ext cx="2860715" cy="4001092"/>
          </a:xfrm>
          <a:prstGeom prst="rect">
            <a:avLst/>
          </a:prstGeom>
        </p:spPr>
      </p:pic>
      <p:sp>
        <p:nvSpPr>
          <p:cNvPr id="3" name="TextBox 2">
            <a:hlinkClick r:id="rId5"/>
            <a:extLst>
              <a:ext uri="{FF2B5EF4-FFF2-40B4-BE49-F238E27FC236}">
                <a16:creationId xmlns:a16="http://schemas.microsoft.com/office/drawing/2014/main" id="{FBEFFCAA-0CC3-741F-C7F7-46CF6C2B558F}"/>
              </a:ext>
            </a:extLst>
          </p:cNvPr>
          <p:cNvSpPr txBox="1"/>
          <p:nvPr/>
        </p:nvSpPr>
        <p:spPr>
          <a:xfrm>
            <a:off x="969935" y="5660032"/>
            <a:ext cx="2199503" cy="923330"/>
          </a:xfrm>
          <a:prstGeom prst="rect">
            <a:avLst/>
          </a:prstGeom>
          <a:noFill/>
        </p:spPr>
        <p:txBody>
          <a:bodyPr wrap="square" rtlCol="0">
            <a:spAutoFit/>
          </a:bodyPr>
          <a:lstStyle/>
          <a:p>
            <a:r>
              <a:rPr lang="en-US" dirty="0">
                <a:hlinkClick r:id="rId5"/>
              </a:rPr>
              <a:t>Peek inside at penguin random house</a:t>
            </a:r>
            <a:endParaRPr lang="en-US" dirty="0"/>
          </a:p>
        </p:txBody>
      </p:sp>
      <p:sp>
        <p:nvSpPr>
          <p:cNvPr id="4" name="TextBox 3">
            <a:extLst>
              <a:ext uri="{FF2B5EF4-FFF2-40B4-BE49-F238E27FC236}">
                <a16:creationId xmlns:a16="http://schemas.microsoft.com/office/drawing/2014/main" id="{4928DED2-3A63-445A-1070-9BBD021D7B78}"/>
              </a:ext>
            </a:extLst>
          </p:cNvPr>
          <p:cNvSpPr txBox="1"/>
          <p:nvPr/>
        </p:nvSpPr>
        <p:spPr>
          <a:xfrm>
            <a:off x="5869264" y="5270400"/>
            <a:ext cx="2582758" cy="369332"/>
          </a:xfrm>
          <a:prstGeom prst="rect">
            <a:avLst/>
          </a:prstGeom>
          <a:noFill/>
        </p:spPr>
        <p:txBody>
          <a:bodyPr wrap="none" rtlCol="0">
            <a:spAutoFit/>
          </a:bodyPr>
          <a:lstStyle/>
          <a:p>
            <a:r>
              <a:rPr lang="en-US" dirty="0">
                <a:hlinkClick r:id="rId6"/>
              </a:rPr>
              <a:t>Book intro at Macmillan</a:t>
            </a:r>
            <a:endParaRPr lang="en-US" dirty="0"/>
          </a:p>
        </p:txBody>
      </p:sp>
      <p:sp>
        <p:nvSpPr>
          <p:cNvPr id="5" name="TextBox 4">
            <a:extLst>
              <a:ext uri="{FF2B5EF4-FFF2-40B4-BE49-F238E27FC236}">
                <a16:creationId xmlns:a16="http://schemas.microsoft.com/office/drawing/2014/main" id="{C3927326-712E-466D-18A5-CF5705198A58}"/>
              </a:ext>
            </a:extLst>
          </p:cNvPr>
          <p:cNvSpPr txBox="1"/>
          <p:nvPr/>
        </p:nvSpPr>
        <p:spPr>
          <a:xfrm>
            <a:off x="4795814" y="5668962"/>
            <a:ext cx="2860715" cy="369332"/>
          </a:xfrm>
          <a:prstGeom prst="rect">
            <a:avLst/>
          </a:prstGeom>
          <a:noFill/>
        </p:spPr>
        <p:txBody>
          <a:bodyPr wrap="square" rtlCol="0">
            <a:spAutoFit/>
          </a:bodyPr>
          <a:lstStyle/>
          <a:p>
            <a:r>
              <a:rPr lang="en-US" dirty="0">
                <a:hlinkClick r:id="rId7"/>
              </a:rPr>
              <a:t>One minute trailer</a:t>
            </a:r>
            <a:endParaRPr lang="en-US" dirty="0"/>
          </a:p>
        </p:txBody>
      </p:sp>
      <p:sp>
        <p:nvSpPr>
          <p:cNvPr id="8" name="TextBox 7">
            <a:extLst>
              <a:ext uri="{FF2B5EF4-FFF2-40B4-BE49-F238E27FC236}">
                <a16:creationId xmlns:a16="http://schemas.microsoft.com/office/drawing/2014/main" id="{5D774E81-2122-BA49-1767-76AB0326CAAC}"/>
              </a:ext>
            </a:extLst>
          </p:cNvPr>
          <p:cNvSpPr txBox="1"/>
          <p:nvPr/>
        </p:nvSpPr>
        <p:spPr>
          <a:xfrm>
            <a:off x="5962012" y="6121697"/>
            <a:ext cx="2588587" cy="646331"/>
          </a:xfrm>
          <a:prstGeom prst="rect">
            <a:avLst/>
          </a:prstGeom>
          <a:noFill/>
        </p:spPr>
        <p:txBody>
          <a:bodyPr wrap="square" rtlCol="0">
            <a:spAutoFit/>
          </a:bodyPr>
          <a:lstStyle/>
          <a:p>
            <a:r>
              <a:rPr lang="en-US" dirty="0">
                <a:hlinkClick r:id="rId8"/>
              </a:rPr>
              <a:t>1 min book buzz at BaltimorePL</a:t>
            </a:r>
            <a:endParaRPr lang="en-US" dirty="0"/>
          </a:p>
        </p:txBody>
      </p:sp>
    </p:spTree>
    <p:extLst>
      <p:ext uri="{BB962C8B-B14F-4D97-AF65-F5344CB8AC3E}">
        <p14:creationId xmlns:p14="http://schemas.microsoft.com/office/powerpoint/2010/main" val="403362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974-53E6-5C06-1114-9D60881D08B4}"/>
              </a:ext>
            </a:extLst>
          </p:cNvPr>
          <p:cNvSpPr>
            <a:spLocks noGrp="1"/>
          </p:cNvSpPr>
          <p:nvPr>
            <p:ph type="title"/>
          </p:nvPr>
        </p:nvSpPr>
        <p:spPr>
          <a:xfrm>
            <a:off x="457199" y="337514"/>
            <a:ext cx="8229600" cy="1143000"/>
          </a:xfrm>
        </p:spPr>
        <p:txBody>
          <a:bodyPr/>
          <a:lstStyle/>
          <a:p>
            <a:r>
              <a:rPr lang="en-US" dirty="0"/>
              <a:t>Graphic Novel</a:t>
            </a:r>
          </a:p>
        </p:txBody>
      </p:sp>
      <p:pic>
        <p:nvPicPr>
          <p:cNvPr id="4" name="Picture 3">
            <a:extLst>
              <a:ext uri="{FF2B5EF4-FFF2-40B4-BE49-F238E27FC236}">
                <a16:creationId xmlns:a16="http://schemas.microsoft.com/office/drawing/2014/main" id="{BAC3B4DC-16B4-7EAE-6B16-CD78BADF0DC3}"/>
              </a:ext>
            </a:extLst>
          </p:cNvPr>
          <p:cNvPicPr>
            <a:picLocks noChangeAspect="1"/>
          </p:cNvPicPr>
          <p:nvPr/>
        </p:nvPicPr>
        <p:blipFill>
          <a:blip r:embed="rId3"/>
          <a:stretch>
            <a:fillRect/>
          </a:stretch>
        </p:blipFill>
        <p:spPr>
          <a:xfrm>
            <a:off x="3307422" y="2240321"/>
            <a:ext cx="2529155" cy="3678772"/>
          </a:xfrm>
          <a:prstGeom prst="rect">
            <a:avLst/>
          </a:prstGeom>
        </p:spPr>
      </p:pic>
      <p:pic>
        <p:nvPicPr>
          <p:cNvPr id="7" name="Picture 6">
            <a:extLst>
              <a:ext uri="{FF2B5EF4-FFF2-40B4-BE49-F238E27FC236}">
                <a16:creationId xmlns:a16="http://schemas.microsoft.com/office/drawing/2014/main" id="{F1DADA3E-74CA-F739-215C-5AD21D7EE07A}"/>
              </a:ext>
            </a:extLst>
          </p:cNvPr>
          <p:cNvPicPr>
            <a:picLocks noChangeAspect="1"/>
          </p:cNvPicPr>
          <p:nvPr/>
        </p:nvPicPr>
        <p:blipFill>
          <a:blip r:embed="rId4"/>
          <a:stretch>
            <a:fillRect/>
          </a:stretch>
        </p:blipFill>
        <p:spPr>
          <a:xfrm>
            <a:off x="6146800" y="3165822"/>
            <a:ext cx="2997200" cy="1333500"/>
          </a:xfrm>
          <a:prstGeom prst="rect">
            <a:avLst/>
          </a:prstGeom>
        </p:spPr>
      </p:pic>
      <p:sp>
        <p:nvSpPr>
          <p:cNvPr id="8" name="TextBox 7">
            <a:extLst>
              <a:ext uri="{FF2B5EF4-FFF2-40B4-BE49-F238E27FC236}">
                <a16:creationId xmlns:a16="http://schemas.microsoft.com/office/drawing/2014/main" id="{296D9668-671C-7994-4027-9521FEEDAE63}"/>
              </a:ext>
            </a:extLst>
          </p:cNvPr>
          <p:cNvSpPr txBox="1"/>
          <p:nvPr/>
        </p:nvSpPr>
        <p:spPr>
          <a:xfrm>
            <a:off x="6326659" y="5511114"/>
            <a:ext cx="2817341" cy="923330"/>
          </a:xfrm>
          <a:prstGeom prst="rect">
            <a:avLst/>
          </a:prstGeom>
          <a:noFill/>
        </p:spPr>
        <p:txBody>
          <a:bodyPr wrap="square" rtlCol="0">
            <a:spAutoFit/>
          </a:bodyPr>
          <a:lstStyle/>
          <a:p>
            <a:r>
              <a:rPr lang="en-US" dirty="0">
                <a:hlinkClick r:id="rId5"/>
              </a:rPr>
              <a:t>Clarabel Ortega booktalks Whitchlings &amp; Frizzy</a:t>
            </a:r>
            <a:endParaRPr lang="en-US" dirty="0"/>
          </a:p>
        </p:txBody>
      </p:sp>
    </p:spTree>
    <p:extLst>
      <p:ext uri="{BB962C8B-B14F-4D97-AF65-F5344CB8AC3E}">
        <p14:creationId xmlns:p14="http://schemas.microsoft.com/office/powerpoint/2010/main" val="348011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4377-642A-5247-0826-C79AE6E364AB}"/>
              </a:ext>
            </a:extLst>
          </p:cNvPr>
          <p:cNvSpPr>
            <a:spLocks noGrp="1"/>
          </p:cNvSpPr>
          <p:nvPr>
            <p:ph type="title"/>
          </p:nvPr>
        </p:nvSpPr>
        <p:spPr/>
        <p:txBody>
          <a:bodyPr/>
          <a:lstStyle/>
          <a:p>
            <a:r>
              <a:rPr lang="en-US" dirty="0"/>
              <a:t>School Stories</a:t>
            </a:r>
          </a:p>
        </p:txBody>
      </p:sp>
      <p:pic>
        <p:nvPicPr>
          <p:cNvPr id="6" name="Picture 5">
            <a:extLst>
              <a:ext uri="{FF2B5EF4-FFF2-40B4-BE49-F238E27FC236}">
                <a16:creationId xmlns:a16="http://schemas.microsoft.com/office/drawing/2014/main" id="{7008D651-F5C0-523B-6577-402BC071029B}"/>
              </a:ext>
            </a:extLst>
          </p:cNvPr>
          <p:cNvPicPr>
            <a:picLocks noChangeAspect="1"/>
          </p:cNvPicPr>
          <p:nvPr/>
        </p:nvPicPr>
        <p:blipFill>
          <a:blip r:embed="rId3"/>
          <a:stretch>
            <a:fillRect/>
          </a:stretch>
        </p:blipFill>
        <p:spPr>
          <a:xfrm>
            <a:off x="457201" y="1417638"/>
            <a:ext cx="3390006" cy="5165724"/>
          </a:xfrm>
          <a:prstGeom prst="rect">
            <a:avLst/>
          </a:prstGeom>
        </p:spPr>
      </p:pic>
      <p:sp>
        <p:nvSpPr>
          <p:cNvPr id="3" name="TextBox 2">
            <a:extLst>
              <a:ext uri="{FF2B5EF4-FFF2-40B4-BE49-F238E27FC236}">
                <a16:creationId xmlns:a16="http://schemas.microsoft.com/office/drawing/2014/main" id="{DC949201-6180-F2C9-229F-BAE8BDA934D7}"/>
              </a:ext>
            </a:extLst>
          </p:cNvPr>
          <p:cNvSpPr txBox="1"/>
          <p:nvPr/>
        </p:nvSpPr>
        <p:spPr>
          <a:xfrm>
            <a:off x="5288692" y="4868562"/>
            <a:ext cx="2990335" cy="369332"/>
          </a:xfrm>
          <a:prstGeom prst="rect">
            <a:avLst/>
          </a:prstGeom>
          <a:noFill/>
        </p:spPr>
        <p:txBody>
          <a:bodyPr wrap="square" rtlCol="0">
            <a:spAutoFit/>
          </a:bodyPr>
          <a:lstStyle/>
          <a:p>
            <a:r>
              <a:rPr lang="en-US" dirty="0">
                <a:hlinkClick r:id="rId4"/>
              </a:rPr>
              <a:t>Shelley Pearsell Website</a:t>
            </a:r>
            <a:endParaRPr lang="en-US" dirty="0"/>
          </a:p>
        </p:txBody>
      </p:sp>
      <p:sp>
        <p:nvSpPr>
          <p:cNvPr id="4" name="TextBox 3">
            <a:extLst>
              <a:ext uri="{FF2B5EF4-FFF2-40B4-BE49-F238E27FC236}">
                <a16:creationId xmlns:a16="http://schemas.microsoft.com/office/drawing/2014/main" id="{9FED9353-13C2-6DAA-0165-88570B0DA60F}"/>
              </a:ext>
            </a:extLst>
          </p:cNvPr>
          <p:cNvSpPr txBox="1"/>
          <p:nvPr/>
        </p:nvSpPr>
        <p:spPr>
          <a:xfrm>
            <a:off x="5288692" y="3163330"/>
            <a:ext cx="2767913" cy="646331"/>
          </a:xfrm>
          <a:prstGeom prst="rect">
            <a:avLst/>
          </a:prstGeom>
          <a:noFill/>
        </p:spPr>
        <p:txBody>
          <a:bodyPr wrap="square" rtlCol="0">
            <a:spAutoFit/>
          </a:bodyPr>
          <a:lstStyle/>
          <a:p>
            <a:r>
              <a:rPr lang="en-US" dirty="0">
                <a:hlinkClick r:id="rId5"/>
              </a:rPr>
              <a:t>2 minute trailer by BPLibraryKids</a:t>
            </a:r>
            <a:endParaRPr lang="en-US" dirty="0"/>
          </a:p>
        </p:txBody>
      </p:sp>
    </p:spTree>
    <p:extLst>
      <p:ext uri="{BB962C8B-B14F-4D97-AF65-F5344CB8AC3E}">
        <p14:creationId xmlns:p14="http://schemas.microsoft.com/office/powerpoint/2010/main" val="353180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C52014C4-CA8B-E8D8-9B03-5F873DBCC0E4}"/>
              </a:ext>
            </a:extLst>
          </p:cNvPr>
          <p:cNvSpPr>
            <a:spLocks noGrp="1"/>
          </p:cNvSpPr>
          <p:nvPr>
            <p:ph type="title"/>
          </p:nvPr>
        </p:nvSpPr>
        <p:spPr/>
        <p:txBody>
          <a:bodyPr/>
          <a:lstStyle/>
          <a:p>
            <a:r>
              <a:rPr lang="en-US" altLang="en-US" dirty="0">
                <a:ea typeface="ＭＳ Ｐゴシック" panose="020B0600070205080204" pitchFamily="34" charset="-128"/>
              </a:rPr>
              <a:t>2025 Nomination Guidelines</a:t>
            </a:r>
          </a:p>
        </p:txBody>
      </p:sp>
      <p:sp>
        <p:nvSpPr>
          <p:cNvPr id="55298" name="Content Placeholder 2">
            <a:extLst>
              <a:ext uri="{FF2B5EF4-FFF2-40B4-BE49-F238E27FC236}">
                <a16:creationId xmlns:a16="http://schemas.microsoft.com/office/drawing/2014/main" id="{3EAA2959-D7AA-77C1-0A73-B67AFE002D0E}"/>
              </a:ext>
            </a:extLst>
          </p:cNvPr>
          <p:cNvSpPr>
            <a:spLocks noGrp="1"/>
          </p:cNvSpPr>
          <p:nvPr>
            <p:ph idx="1"/>
          </p:nvPr>
        </p:nvSpPr>
        <p:spPr>
          <a:xfrm>
            <a:off x="609600" y="1417638"/>
            <a:ext cx="8229600" cy="4800600"/>
          </a:xfrm>
        </p:spPr>
        <p:txBody>
          <a:bodyPr/>
          <a:lstStyle/>
          <a:p>
            <a:r>
              <a:rPr lang="en-US" altLang="en-US" dirty="0">
                <a:ea typeface="ＭＳ Ｐゴシック" panose="020B0600070205080204" pitchFamily="34" charset="-128"/>
              </a:rPr>
              <a:t>Copyright 2020 – 2024</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2024</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a:extLst>
              <a:ext uri="{FF2B5EF4-FFF2-40B4-BE49-F238E27FC236}">
                <a16:creationId xmlns:a16="http://schemas.microsoft.com/office/drawing/2014/main" id="{1271F246-222F-550C-151F-26BA229D2DD1}"/>
              </a:ext>
            </a:extLst>
          </p:cNvPr>
          <p:cNvSpPr txBox="1">
            <a:spLocks noChangeArrowheads="1"/>
          </p:cNvSpPr>
          <p:nvPr/>
        </p:nvSpPr>
        <p:spPr bwMode="auto">
          <a:xfrm>
            <a:off x="846138" y="449263"/>
            <a:ext cx="8075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hlinkClick r:id="rId3"/>
              </a:rPr>
              <a:t>vote at CCIRA.org</a:t>
            </a:r>
            <a:r>
              <a:rPr lang="en-US" altLang="en-US" sz="1800">
                <a:latin typeface="Arial" panose="020B0604020202020204" pitchFamily="34" charset="0"/>
                <a:sym typeface="Wingdings" pitchFamily="2" charset="2"/>
                <a:hlinkClick r:id="rId3"/>
              </a:rPr>
              <a:t>Professional Learning</a:t>
            </a:r>
            <a:r>
              <a:rPr lang="en-US" altLang="en-US" sz="1800">
                <a:latin typeface="Arial" panose="020B0604020202020204" pitchFamily="34" charset="0"/>
                <a:hlinkClick r:id="rId3"/>
              </a:rPr>
              <a:t>--&gt;Colorado Children's Book Award</a:t>
            </a:r>
            <a:endParaRPr lang="en-US" altLang="en-US" sz="1800">
              <a:latin typeface="Arial" panose="020B0604020202020204" pitchFamily="34" charset="0"/>
            </a:endParaRPr>
          </a:p>
        </p:txBody>
      </p:sp>
      <p:sp>
        <p:nvSpPr>
          <p:cNvPr id="57346" name="Rectangle 8">
            <a:extLst>
              <a:ext uri="{FF2B5EF4-FFF2-40B4-BE49-F238E27FC236}">
                <a16:creationId xmlns:a16="http://schemas.microsoft.com/office/drawing/2014/main" id="{4BFB7D14-C64B-2991-7D25-8E3AADB67785}"/>
              </a:ext>
            </a:extLst>
          </p:cNvPr>
          <p:cNvSpPr>
            <a:spLocks noChangeArrowheads="1"/>
          </p:cNvSpPr>
          <p:nvPr/>
        </p:nvSpPr>
        <p:spPr bwMode="auto">
          <a:xfrm>
            <a:off x="433388" y="1490663"/>
            <a:ext cx="848836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Nominated books must be currently in print and published in the five years preceding the award year.</a:t>
            </a:r>
          </a:p>
          <a:p>
            <a:pPr eaLnBrk="1" hangingPunct="1">
              <a:spcBef>
                <a:spcPct val="0"/>
              </a:spcBef>
              <a:buFontTx/>
              <a:buNone/>
            </a:pPr>
            <a:r>
              <a:rPr lang="en-US" altLang="en-US" sz="1800" dirty="0">
                <a:latin typeface="Arial" panose="020B0604020202020204" pitchFamily="34" charset="0"/>
              </a:rPr>
              <a:t>Only one title per author will be included in each year's ballot.</a:t>
            </a:r>
          </a:p>
          <a:p>
            <a:pPr eaLnBrk="1" hangingPunct="1">
              <a:spcBef>
                <a:spcPct val="0"/>
              </a:spcBef>
              <a:buFontTx/>
              <a:buNone/>
            </a:pPr>
            <a:r>
              <a:rPr lang="en-US" altLang="en-US" sz="1800" dirty="0">
                <a:latin typeface="Arial" panose="020B0604020202020204" pitchFamily="34" charset="0"/>
              </a:rPr>
              <a:t>Last year's WINNING authors are not eligible this year.</a:t>
            </a:r>
          </a:p>
          <a:p>
            <a:pPr eaLnBrk="1" hangingPunct="1">
              <a:spcBef>
                <a:spcPct val="0"/>
              </a:spcBef>
              <a:buFontTx/>
              <a:buNone/>
            </a:pPr>
            <a:r>
              <a:rPr lang="en-US" altLang="en-US" sz="1800" dirty="0">
                <a:latin typeface="Arial" panose="020B0604020202020204" pitchFamily="34" charset="0"/>
              </a:rPr>
              <a:t>Books previously nominated are not eligible for nomination in following years.</a:t>
            </a:r>
          </a:p>
          <a:p>
            <a:pPr eaLnBrk="1" hangingPunct="1">
              <a:spcBef>
                <a:spcPct val="0"/>
              </a:spcBef>
              <a:buFontTx/>
              <a:buNone/>
            </a:pPr>
            <a:r>
              <a:rPr lang="en-US" altLang="en-US" sz="1800" dirty="0">
                <a:latin typeface="Arial" panose="020B0604020202020204" pitchFamily="34" charset="0"/>
              </a:rPr>
              <a:t>A book title nominated by more that one school or library will be considered more heavily for inclusion in the final list.</a:t>
            </a:r>
          </a:p>
          <a:p>
            <a:pPr eaLnBrk="1" hangingPunct="1">
              <a:spcBef>
                <a:spcPct val="0"/>
              </a:spcBef>
              <a:buFontTx/>
              <a:buNone/>
            </a:pPr>
            <a:r>
              <a:rPr lang="en-US" altLang="en-US" sz="1800" dirty="0">
                <a:latin typeface="Arial" panose="020B0604020202020204" pitchFamily="34" charset="0"/>
              </a:rPr>
              <a:t>Books based on movies, television shows, toys, video games, or apps are not eligible for nominations unless the book preceded the movie or production.</a:t>
            </a:r>
          </a:p>
          <a:p>
            <a:pPr eaLnBrk="1" hangingPunct="1">
              <a:spcBef>
                <a:spcPct val="0"/>
              </a:spcBef>
              <a:buFontTx/>
              <a:buNone/>
            </a:pPr>
            <a:r>
              <a:rPr lang="en-US" altLang="en-US" sz="1800" dirty="0">
                <a:latin typeface="Arial" panose="020B0604020202020204" pitchFamily="34" charset="0"/>
              </a:rPr>
              <a:t>Caldecott and Newbery Award books are not eligible. Honor books are eligible.</a:t>
            </a:r>
          </a:p>
          <a:p>
            <a:pPr eaLnBrk="1" hangingPunct="1">
              <a:spcBef>
                <a:spcPct val="0"/>
              </a:spcBef>
              <a:buFontTx/>
              <a:buNone/>
            </a:pPr>
            <a:r>
              <a:rPr lang="en-US" altLang="en-US" sz="1800" dirty="0">
                <a:latin typeface="Arial" panose="020B0604020202020204" pitchFamily="34" charset="0"/>
              </a:rPr>
              <a:t>Once a book in a series has won, all other books in that series by that author will not be eligible for nomination.</a:t>
            </a:r>
          </a:p>
          <a:p>
            <a:pPr eaLnBrk="1" hangingPunct="1">
              <a:spcBef>
                <a:spcPct val="0"/>
              </a:spcBef>
              <a:buFontTx/>
              <a:buNone/>
            </a:pPr>
            <a:r>
              <a:rPr lang="en-US" altLang="en-US" sz="1800" dirty="0">
                <a:latin typeface="Arial" panose="020B0604020202020204" pitchFamily="34" charset="0"/>
              </a:rPr>
              <a:t>Children may vote for one picture book and one junior book provided they have read a minimum of three books in each category.</a:t>
            </a:r>
          </a:p>
          <a:p>
            <a:pPr eaLnBrk="1" hangingPunct="1">
              <a:spcBef>
                <a:spcPct val="0"/>
              </a:spcBef>
              <a:buFontTx/>
              <a:buNone/>
            </a:pPr>
            <a:r>
              <a:rPr lang="en-US" altLang="en-US" sz="1800" dirty="0">
                <a:latin typeface="Arial" panose="020B0604020202020204" pitchFamily="34" charset="0"/>
              </a:rPr>
              <a:t>Submit the top 20 BOOK TITLES NOMINATED by children the CCBA Committee by March 1, 2024.</a:t>
            </a:r>
          </a:p>
          <a:p>
            <a:pPr eaLnBrk="1" hangingPunct="1">
              <a:spcBef>
                <a:spcPct val="0"/>
              </a:spcBef>
              <a:buFontTx/>
              <a:buNone/>
            </a:pPr>
            <a:r>
              <a:rPr lang="en-US" altLang="en-US" sz="1800" dirty="0">
                <a:latin typeface="Arial" panose="020B0604020202020204" pitchFamily="34" charset="0"/>
              </a:rPr>
              <a:t>PLEASE be sure to put the number of students who nominated each book.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F61F652-FC6D-9C16-9634-73D5724F8A95}"/>
              </a:ext>
            </a:extLst>
          </p:cNvPr>
          <p:cNvSpPr>
            <a:spLocks noGrp="1"/>
          </p:cNvSpPr>
          <p:nvPr>
            <p:ph type="title"/>
          </p:nvPr>
        </p:nvSpPr>
        <p:spPr>
          <a:xfrm>
            <a:off x="350838" y="-247650"/>
            <a:ext cx="8229600" cy="1143000"/>
          </a:xfrm>
        </p:spPr>
        <p:txBody>
          <a:bodyPr/>
          <a:lstStyle/>
          <a:p>
            <a:pPr eaLnBrk="1" hangingPunct="1"/>
            <a:r>
              <a:rPr lang="en-US" altLang="en-US">
                <a:ea typeface="ＭＳ Ｐゴシック" panose="020B0600070205080204" pitchFamily="34" charset="-128"/>
              </a:rPr>
              <a:t>Colorado Children</a:t>
            </a:r>
            <a:r>
              <a:rPr lang="ja-JP" altLang="en-US">
                <a:ea typeface="ＭＳ Ｐゴシック" panose="020B0600070205080204" pitchFamily="34" charset="-128"/>
              </a:rPr>
              <a:t>’</a:t>
            </a:r>
            <a:r>
              <a:rPr lang="en-US" altLang="ja-JP">
                <a:ea typeface="ＭＳ Ｐゴシック" panose="020B0600070205080204" pitchFamily="34" charset="-128"/>
              </a:rPr>
              <a:t>s Book Awards</a:t>
            </a:r>
            <a:endParaRPr lang="en-US" altLang="en-US">
              <a:ea typeface="ＭＳ Ｐゴシック" panose="020B0600070205080204" pitchFamily="34" charset="-128"/>
            </a:endParaRPr>
          </a:p>
        </p:txBody>
      </p:sp>
      <p:sp>
        <p:nvSpPr>
          <p:cNvPr id="17410" name="TextBox 5">
            <a:extLst>
              <a:ext uri="{FF2B5EF4-FFF2-40B4-BE49-F238E27FC236}">
                <a16:creationId xmlns:a16="http://schemas.microsoft.com/office/drawing/2014/main" id="{2AA98214-965D-008C-90BD-FA92327F25EB}"/>
              </a:ext>
            </a:extLst>
          </p:cNvPr>
          <p:cNvSpPr txBox="1">
            <a:spLocks noChangeArrowheads="1"/>
          </p:cNvSpPr>
          <p:nvPr/>
        </p:nvSpPr>
        <p:spPr bwMode="auto">
          <a:xfrm>
            <a:off x="7805738" y="2625725"/>
            <a:ext cx="1323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1" name="TextBox 8">
            <a:extLst>
              <a:ext uri="{FF2B5EF4-FFF2-40B4-BE49-F238E27FC236}">
                <a16:creationId xmlns:a16="http://schemas.microsoft.com/office/drawing/2014/main" id="{F3FE1F46-4BF8-AE4D-B29A-298DE6C99F0E}"/>
              </a:ext>
            </a:extLst>
          </p:cNvPr>
          <p:cNvSpPr txBox="1">
            <a:spLocks noChangeArrowheads="1"/>
          </p:cNvSpPr>
          <p:nvPr/>
        </p:nvSpPr>
        <p:spPr bwMode="auto">
          <a:xfrm>
            <a:off x="7805738" y="5368925"/>
            <a:ext cx="132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Runner up</a:t>
            </a:r>
          </a:p>
        </p:txBody>
      </p:sp>
      <p:sp>
        <p:nvSpPr>
          <p:cNvPr id="17412" name="TextBox 1">
            <a:extLst>
              <a:ext uri="{FF2B5EF4-FFF2-40B4-BE49-F238E27FC236}">
                <a16:creationId xmlns:a16="http://schemas.microsoft.com/office/drawing/2014/main" id="{E824A762-0E19-92B8-82C7-0771231A0DC4}"/>
              </a:ext>
            </a:extLst>
          </p:cNvPr>
          <p:cNvSpPr txBox="1">
            <a:spLocks noChangeArrowheads="1"/>
          </p:cNvSpPr>
          <p:nvPr/>
        </p:nvSpPr>
        <p:spPr bwMode="auto">
          <a:xfrm>
            <a:off x="290513" y="895350"/>
            <a:ext cx="205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2023 Junior Book</a:t>
            </a:r>
          </a:p>
          <a:p>
            <a:pPr eaLnBrk="1" hangingPunct="1">
              <a:spcBef>
                <a:spcPct val="0"/>
              </a:spcBef>
              <a:buFontTx/>
              <a:buNone/>
            </a:pPr>
            <a:r>
              <a:rPr lang="en-US" altLang="en-US" sz="3600" dirty="0">
                <a:latin typeface="Arial" panose="020B0604020202020204" pitchFamily="34" charset="0"/>
              </a:rPr>
              <a:t>Winner</a:t>
            </a:r>
          </a:p>
        </p:txBody>
      </p:sp>
      <p:sp>
        <p:nvSpPr>
          <p:cNvPr id="17413" name="TextBox 10">
            <a:extLst>
              <a:ext uri="{FF2B5EF4-FFF2-40B4-BE49-F238E27FC236}">
                <a16:creationId xmlns:a16="http://schemas.microsoft.com/office/drawing/2014/main" id="{798D20EF-CCCB-B6A6-CBF2-BC9A0978106E}"/>
              </a:ext>
            </a:extLst>
          </p:cNvPr>
          <p:cNvSpPr txBox="1">
            <a:spLocks noChangeArrowheads="1"/>
          </p:cNvSpPr>
          <p:nvPr/>
        </p:nvSpPr>
        <p:spPr bwMode="auto">
          <a:xfrm>
            <a:off x="456832" y="3429000"/>
            <a:ext cx="16462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latin typeface="Arial" panose="020B0604020202020204" pitchFamily="34" charset="0"/>
              </a:rPr>
              <a:t>2023 </a:t>
            </a:r>
          </a:p>
          <a:p>
            <a:pPr eaLnBrk="1" hangingPunct="1">
              <a:spcBef>
                <a:spcPct val="0"/>
              </a:spcBef>
              <a:buFontTx/>
              <a:buNone/>
            </a:pPr>
            <a:r>
              <a:rPr lang="en-US" altLang="en-US" sz="3600" dirty="0">
                <a:latin typeface="Arial" panose="020B0604020202020204" pitchFamily="34" charset="0"/>
              </a:rPr>
              <a:t>Picture</a:t>
            </a:r>
          </a:p>
          <a:p>
            <a:pPr eaLnBrk="1" hangingPunct="1">
              <a:spcBef>
                <a:spcPct val="0"/>
              </a:spcBef>
              <a:buFontTx/>
              <a:buNone/>
            </a:pPr>
            <a:r>
              <a:rPr lang="en-US" altLang="en-US" sz="3600" dirty="0">
                <a:latin typeface="Arial" panose="020B0604020202020204" pitchFamily="34" charset="0"/>
              </a:rPr>
              <a:t> Book</a:t>
            </a:r>
          </a:p>
          <a:p>
            <a:pPr eaLnBrk="1" hangingPunct="1">
              <a:spcBef>
                <a:spcPct val="0"/>
              </a:spcBef>
              <a:buFontTx/>
              <a:buNone/>
            </a:pPr>
            <a:r>
              <a:rPr lang="en-US" altLang="en-US" sz="3600" dirty="0">
                <a:latin typeface="Arial" panose="020B0604020202020204" pitchFamily="34" charset="0"/>
              </a:rPr>
              <a:t>Winner</a:t>
            </a:r>
          </a:p>
          <a:p>
            <a:pPr eaLnBrk="1" hangingPunct="1">
              <a:spcBef>
                <a:spcPct val="0"/>
              </a:spcBef>
              <a:buFontTx/>
              <a:buNone/>
            </a:pPr>
            <a:endParaRPr lang="en-US" altLang="en-US" sz="1800" dirty="0">
              <a:latin typeface="Arial" panose="020B0604020202020204" pitchFamily="34" charset="0"/>
            </a:endParaRPr>
          </a:p>
        </p:txBody>
      </p:sp>
      <p:pic>
        <p:nvPicPr>
          <p:cNvPr id="2" name="Picture 1">
            <a:extLst>
              <a:ext uri="{FF2B5EF4-FFF2-40B4-BE49-F238E27FC236}">
                <a16:creationId xmlns:a16="http://schemas.microsoft.com/office/drawing/2014/main" id="{C14AFD42-0BAF-9783-44D7-9DB4944CB6F9}"/>
              </a:ext>
            </a:extLst>
          </p:cNvPr>
          <p:cNvPicPr>
            <a:picLocks noChangeAspect="1"/>
          </p:cNvPicPr>
          <p:nvPr/>
        </p:nvPicPr>
        <p:blipFill>
          <a:blip r:embed="rId3"/>
          <a:stretch>
            <a:fillRect/>
          </a:stretch>
        </p:blipFill>
        <p:spPr>
          <a:xfrm>
            <a:off x="2224237" y="3654426"/>
            <a:ext cx="2287545" cy="2814816"/>
          </a:xfrm>
          <a:prstGeom prst="rect">
            <a:avLst/>
          </a:prstGeom>
        </p:spPr>
      </p:pic>
      <p:pic>
        <p:nvPicPr>
          <p:cNvPr id="4" name="Picture 3">
            <a:extLst>
              <a:ext uri="{FF2B5EF4-FFF2-40B4-BE49-F238E27FC236}">
                <a16:creationId xmlns:a16="http://schemas.microsoft.com/office/drawing/2014/main" id="{0B7B41EE-235E-804E-6643-E8A91C0B480C}"/>
              </a:ext>
            </a:extLst>
          </p:cNvPr>
          <p:cNvPicPr>
            <a:picLocks noChangeAspect="1"/>
          </p:cNvPicPr>
          <p:nvPr/>
        </p:nvPicPr>
        <p:blipFill>
          <a:blip r:embed="rId4"/>
          <a:stretch>
            <a:fillRect/>
          </a:stretch>
        </p:blipFill>
        <p:spPr>
          <a:xfrm>
            <a:off x="4990922" y="3671718"/>
            <a:ext cx="2814816" cy="2814816"/>
          </a:xfrm>
          <a:prstGeom prst="rect">
            <a:avLst/>
          </a:prstGeom>
        </p:spPr>
      </p:pic>
      <p:pic>
        <p:nvPicPr>
          <p:cNvPr id="6" name="Picture 5">
            <a:extLst>
              <a:ext uri="{FF2B5EF4-FFF2-40B4-BE49-F238E27FC236}">
                <a16:creationId xmlns:a16="http://schemas.microsoft.com/office/drawing/2014/main" id="{256EB76D-6B52-D7BF-2F57-810FE611BB67}"/>
              </a:ext>
            </a:extLst>
          </p:cNvPr>
          <p:cNvPicPr>
            <a:picLocks noChangeAspect="1"/>
          </p:cNvPicPr>
          <p:nvPr/>
        </p:nvPicPr>
        <p:blipFill>
          <a:blip r:embed="rId5"/>
          <a:stretch>
            <a:fillRect/>
          </a:stretch>
        </p:blipFill>
        <p:spPr>
          <a:xfrm>
            <a:off x="2224237" y="601545"/>
            <a:ext cx="2290519" cy="2895836"/>
          </a:xfrm>
          <a:prstGeom prst="rect">
            <a:avLst/>
          </a:prstGeom>
        </p:spPr>
      </p:pic>
      <p:pic>
        <p:nvPicPr>
          <p:cNvPr id="7" name="Picture 6">
            <a:extLst>
              <a:ext uri="{FF2B5EF4-FFF2-40B4-BE49-F238E27FC236}">
                <a16:creationId xmlns:a16="http://schemas.microsoft.com/office/drawing/2014/main" id="{1BF79DD7-E2B5-D274-DFEB-7F9EB9806446}"/>
              </a:ext>
            </a:extLst>
          </p:cNvPr>
          <p:cNvPicPr>
            <a:picLocks noChangeAspect="1"/>
          </p:cNvPicPr>
          <p:nvPr/>
        </p:nvPicPr>
        <p:blipFill>
          <a:blip r:embed="rId6"/>
          <a:stretch>
            <a:fillRect/>
          </a:stretch>
        </p:blipFill>
        <p:spPr>
          <a:xfrm>
            <a:off x="5548194" y="621712"/>
            <a:ext cx="1998806" cy="29025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
            <a:extLst>
              <a:ext uri="{FF2B5EF4-FFF2-40B4-BE49-F238E27FC236}">
                <a16:creationId xmlns:a16="http://schemas.microsoft.com/office/drawing/2014/main" id="{AB2FB772-AFF1-2AB1-221E-D2D8FCBF9282}"/>
              </a:ext>
            </a:extLst>
          </p:cNvPr>
          <p:cNvSpPr txBox="1">
            <a:spLocks noChangeArrowheads="1"/>
          </p:cNvSpPr>
          <p:nvPr/>
        </p:nvSpPr>
        <p:spPr bwMode="auto">
          <a:xfrm>
            <a:off x="541338" y="527050"/>
            <a:ext cx="8348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Download this slide show and other resources for CCBA at</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www.mhaloin.com</a:t>
            </a:r>
          </a:p>
        </p:txBody>
      </p:sp>
      <p:sp>
        <p:nvSpPr>
          <p:cNvPr id="59394" name="TextBox 2">
            <a:extLst>
              <a:ext uri="{FF2B5EF4-FFF2-40B4-BE49-F238E27FC236}">
                <a16:creationId xmlns:a16="http://schemas.microsoft.com/office/drawing/2014/main" id="{E0CA42FF-19EF-4D5F-3640-1F657E7F37F0}"/>
              </a:ext>
            </a:extLst>
          </p:cNvPr>
          <p:cNvSpPr txBox="1">
            <a:spLocks noChangeArrowheads="1"/>
          </p:cNvSpPr>
          <p:nvPr/>
        </p:nvSpPr>
        <p:spPr bwMode="auto">
          <a:xfrm>
            <a:off x="1717675" y="2087563"/>
            <a:ext cx="74263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5400" dirty="0">
                <a:latin typeface="Zapfino" panose="03030300040707070C03" pitchFamily="66" charset="77"/>
              </a:rPr>
              <a:t>Have a great</a:t>
            </a:r>
          </a:p>
          <a:p>
            <a:pPr>
              <a:spcBef>
                <a:spcPct val="0"/>
              </a:spcBef>
              <a:buFontTx/>
              <a:buNone/>
            </a:pPr>
            <a:r>
              <a:rPr lang="en-US" altLang="en-US" sz="5400" dirty="0">
                <a:latin typeface="Zapfino" panose="03030300040707070C03" pitchFamily="66" charset="77"/>
              </a:rPr>
              <a:t>Schoolyear!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7942BB3-3BEC-F8E5-0216-64E13B8D69D1}"/>
              </a:ext>
            </a:extLst>
          </p:cNvPr>
          <p:cNvSpPr>
            <a:spLocks noGrp="1"/>
          </p:cNvSpPr>
          <p:nvPr>
            <p:ph type="title"/>
          </p:nvPr>
        </p:nvSpPr>
        <p:spPr/>
        <p:txBody>
          <a:bodyPr/>
          <a:lstStyle/>
          <a:p>
            <a:r>
              <a:rPr lang="en-US" altLang="en-US" dirty="0">
                <a:ea typeface="ＭＳ Ｐゴシック" panose="020B0600070205080204" pitchFamily="34" charset="-128"/>
              </a:rPr>
              <a:t>Fantasy Characters</a:t>
            </a:r>
          </a:p>
        </p:txBody>
      </p:sp>
      <p:pic>
        <p:nvPicPr>
          <p:cNvPr id="6" name="Picture 5">
            <a:extLst>
              <a:ext uri="{FF2B5EF4-FFF2-40B4-BE49-F238E27FC236}">
                <a16:creationId xmlns:a16="http://schemas.microsoft.com/office/drawing/2014/main" id="{BE5533CF-298B-26B1-EC8D-9D0FC6C2F171}"/>
              </a:ext>
            </a:extLst>
          </p:cNvPr>
          <p:cNvPicPr>
            <a:picLocks noChangeAspect="1"/>
          </p:cNvPicPr>
          <p:nvPr/>
        </p:nvPicPr>
        <p:blipFill>
          <a:blip r:embed="rId3"/>
          <a:stretch>
            <a:fillRect/>
          </a:stretch>
        </p:blipFill>
        <p:spPr>
          <a:xfrm>
            <a:off x="771070" y="1221696"/>
            <a:ext cx="3131458" cy="4062432"/>
          </a:xfrm>
          <a:prstGeom prst="rect">
            <a:avLst/>
          </a:prstGeom>
        </p:spPr>
      </p:pic>
      <p:sp>
        <p:nvSpPr>
          <p:cNvPr id="9" name="TextBox 8">
            <a:extLst>
              <a:ext uri="{FF2B5EF4-FFF2-40B4-BE49-F238E27FC236}">
                <a16:creationId xmlns:a16="http://schemas.microsoft.com/office/drawing/2014/main" id="{72796268-844B-102A-5AA0-BF355AC2AF48}"/>
              </a:ext>
            </a:extLst>
          </p:cNvPr>
          <p:cNvSpPr txBox="1"/>
          <p:nvPr/>
        </p:nvSpPr>
        <p:spPr>
          <a:xfrm>
            <a:off x="771070" y="5313138"/>
            <a:ext cx="2902859" cy="646331"/>
          </a:xfrm>
          <a:prstGeom prst="rect">
            <a:avLst/>
          </a:prstGeom>
          <a:noFill/>
        </p:spPr>
        <p:txBody>
          <a:bodyPr wrap="square" rtlCol="0">
            <a:spAutoFit/>
          </a:bodyPr>
          <a:lstStyle/>
          <a:p>
            <a:r>
              <a:rPr lang="en-US" dirty="0">
                <a:hlinkClick r:id="rId4"/>
              </a:rPr>
              <a:t>Teaching Guide at Simon &amp; Schuster</a:t>
            </a:r>
            <a:endParaRPr lang="en-US" dirty="0"/>
          </a:p>
        </p:txBody>
      </p:sp>
      <p:sp>
        <p:nvSpPr>
          <p:cNvPr id="10" name="TextBox 9">
            <a:extLst>
              <a:ext uri="{FF2B5EF4-FFF2-40B4-BE49-F238E27FC236}">
                <a16:creationId xmlns:a16="http://schemas.microsoft.com/office/drawing/2014/main" id="{ACEC105B-8626-8A7A-D238-DB1F930D3379}"/>
              </a:ext>
            </a:extLst>
          </p:cNvPr>
          <p:cNvSpPr txBox="1"/>
          <p:nvPr/>
        </p:nvSpPr>
        <p:spPr>
          <a:xfrm>
            <a:off x="771070" y="5959469"/>
            <a:ext cx="2755901" cy="923330"/>
          </a:xfrm>
          <a:prstGeom prst="rect">
            <a:avLst/>
          </a:prstGeom>
          <a:noFill/>
        </p:spPr>
        <p:txBody>
          <a:bodyPr wrap="square" rtlCol="0">
            <a:spAutoFit/>
          </a:bodyPr>
          <a:lstStyle/>
          <a:p>
            <a:r>
              <a:rPr lang="en-US" dirty="0">
                <a:hlinkClick r:id="rId5"/>
              </a:rPr>
              <a:t>13 min visit with Alex Willan on Facebook at Schuler Books</a:t>
            </a:r>
            <a:endParaRPr lang="en-US" dirty="0"/>
          </a:p>
        </p:txBody>
      </p:sp>
      <p:pic>
        <p:nvPicPr>
          <p:cNvPr id="2" name="Picture 1">
            <a:extLst>
              <a:ext uri="{FF2B5EF4-FFF2-40B4-BE49-F238E27FC236}">
                <a16:creationId xmlns:a16="http://schemas.microsoft.com/office/drawing/2014/main" id="{7DCE5C8E-A08B-B3B4-60F8-A8ED5128A54C}"/>
              </a:ext>
            </a:extLst>
          </p:cNvPr>
          <p:cNvPicPr>
            <a:picLocks noChangeAspect="1"/>
          </p:cNvPicPr>
          <p:nvPr/>
        </p:nvPicPr>
        <p:blipFill>
          <a:blip r:embed="rId6"/>
          <a:stretch>
            <a:fillRect/>
          </a:stretch>
        </p:blipFill>
        <p:spPr>
          <a:xfrm>
            <a:off x="4697935" y="1057166"/>
            <a:ext cx="3568086" cy="4391491"/>
          </a:xfrm>
          <a:prstGeom prst="rect">
            <a:avLst/>
          </a:prstGeom>
        </p:spPr>
      </p:pic>
      <p:sp>
        <p:nvSpPr>
          <p:cNvPr id="3" name="TextBox 2">
            <a:extLst>
              <a:ext uri="{FF2B5EF4-FFF2-40B4-BE49-F238E27FC236}">
                <a16:creationId xmlns:a16="http://schemas.microsoft.com/office/drawing/2014/main" id="{32CBD1CD-0825-F156-B21B-C8F1AA25D0F7}"/>
              </a:ext>
            </a:extLst>
          </p:cNvPr>
          <p:cNvSpPr txBox="1"/>
          <p:nvPr/>
        </p:nvSpPr>
        <p:spPr>
          <a:xfrm>
            <a:off x="6042549" y="5636303"/>
            <a:ext cx="2994212" cy="923330"/>
          </a:xfrm>
          <a:prstGeom prst="rect">
            <a:avLst/>
          </a:prstGeom>
          <a:noFill/>
        </p:spPr>
        <p:txBody>
          <a:bodyPr wrap="square" rtlCol="0">
            <a:spAutoFit/>
          </a:bodyPr>
          <a:lstStyle/>
          <a:p>
            <a:r>
              <a:rPr lang="en-US" dirty="0">
                <a:hlinkClick r:id="rId7"/>
              </a:rPr>
              <a:t>6 min Barnes and Noble Read Aloud by Christopher Denise</a:t>
            </a:r>
            <a:endParaRPr lang="en-US" dirty="0"/>
          </a:p>
        </p:txBody>
      </p:sp>
      <p:pic>
        <p:nvPicPr>
          <p:cNvPr id="4" name="Picture 3">
            <a:extLst>
              <a:ext uri="{FF2B5EF4-FFF2-40B4-BE49-F238E27FC236}">
                <a16:creationId xmlns:a16="http://schemas.microsoft.com/office/drawing/2014/main" id="{FCBA6B81-775C-466B-DB15-D40F11787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2378" y="5382198"/>
            <a:ext cx="15732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1BE9-D763-C5DC-B24A-9767C213CD0A}"/>
              </a:ext>
            </a:extLst>
          </p:cNvPr>
          <p:cNvSpPr>
            <a:spLocks noGrp="1"/>
          </p:cNvSpPr>
          <p:nvPr>
            <p:ph type="title"/>
          </p:nvPr>
        </p:nvSpPr>
        <p:spPr/>
        <p:txBody>
          <a:bodyPr/>
          <a:lstStyle/>
          <a:p>
            <a:r>
              <a:rPr lang="en-US" dirty="0"/>
              <a:t>Important messages</a:t>
            </a:r>
          </a:p>
        </p:txBody>
      </p:sp>
      <p:sp>
        <p:nvSpPr>
          <p:cNvPr id="3" name="TextBox 2">
            <a:extLst>
              <a:ext uri="{FF2B5EF4-FFF2-40B4-BE49-F238E27FC236}">
                <a16:creationId xmlns:a16="http://schemas.microsoft.com/office/drawing/2014/main" id="{5A4C9579-6814-7D8A-3703-7AC55E05F0D6}"/>
              </a:ext>
            </a:extLst>
          </p:cNvPr>
          <p:cNvSpPr txBox="1"/>
          <p:nvPr/>
        </p:nvSpPr>
        <p:spPr>
          <a:xfrm>
            <a:off x="291831" y="5372558"/>
            <a:ext cx="2684834" cy="646331"/>
          </a:xfrm>
          <a:prstGeom prst="rect">
            <a:avLst/>
          </a:prstGeom>
          <a:noFill/>
        </p:spPr>
        <p:txBody>
          <a:bodyPr wrap="square" rtlCol="0">
            <a:spAutoFit/>
          </a:bodyPr>
          <a:lstStyle/>
          <a:p>
            <a:r>
              <a:rPr lang="en-US" dirty="0">
                <a:hlinkClick r:id="rId3"/>
              </a:rPr>
              <a:t>1 min. intro with Peter H. Reynold</a:t>
            </a:r>
            <a:endParaRPr lang="en-US" dirty="0"/>
          </a:p>
        </p:txBody>
      </p:sp>
      <p:pic>
        <p:nvPicPr>
          <p:cNvPr id="8" name="Picture 7">
            <a:extLst>
              <a:ext uri="{FF2B5EF4-FFF2-40B4-BE49-F238E27FC236}">
                <a16:creationId xmlns:a16="http://schemas.microsoft.com/office/drawing/2014/main" id="{E1BF8246-095D-2205-E3A7-82FC044B4639}"/>
              </a:ext>
            </a:extLst>
          </p:cNvPr>
          <p:cNvPicPr>
            <a:picLocks noChangeAspect="1"/>
          </p:cNvPicPr>
          <p:nvPr/>
        </p:nvPicPr>
        <p:blipFill>
          <a:blip r:embed="rId4"/>
          <a:stretch>
            <a:fillRect/>
          </a:stretch>
        </p:blipFill>
        <p:spPr>
          <a:xfrm>
            <a:off x="291831" y="1175656"/>
            <a:ext cx="4114800" cy="4114800"/>
          </a:xfrm>
          <a:prstGeom prst="rect">
            <a:avLst/>
          </a:prstGeom>
        </p:spPr>
      </p:pic>
      <p:sp>
        <p:nvSpPr>
          <p:cNvPr id="9" name="TextBox 8">
            <a:extLst>
              <a:ext uri="{FF2B5EF4-FFF2-40B4-BE49-F238E27FC236}">
                <a16:creationId xmlns:a16="http://schemas.microsoft.com/office/drawing/2014/main" id="{1129933D-4456-E873-C665-02D2ABEDF009}"/>
              </a:ext>
            </a:extLst>
          </p:cNvPr>
          <p:cNvSpPr txBox="1"/>
          <p:nvPr/>
        </p:nvSpPr>
        <p:spPr>
          <a:xfrm>
            <a:off x="457200" y="6100991"/>
            <a:ext cx="3118757" cy="646331"/>
          </a:xfrm>
          <a:prstGeom prst="rect">
            <a:avLst/>
          </a:prstGeom>
          <a:noFill/>
        </p:spPr>
        <p:txBody>
          <a:bodyPr wrap="square" rtlCol="0">
            <a:spAutoFit/>
          </a:bodyPr>
          <a:lstStyle/>
          <a:p>
            <a:r>
              <a:rPr lang="en-US" dirty="0">
                <a:hlinkClick r:id="rId5"/>
              </a:rPr>
              <a:t>Peter H.Reynolds Themes Poster word docx</a:t>
            </a:r>
            <a:endParaRPr lang="en-US" dirty="0"/>
          </a:p>
        </p:txBody>
      </p:sp>
      <p:pic>
        <p:nvPicPr>
          <p:cNvPr id="6" name="Picture 5">
            <a:extLst>
              <a:ext uri="{FF2B5EF4-FFF2-40B4-BE49-F238E27FC236}">
                <a16:creationId xmlns:a16="http://schemas.microsoft.com/office/drawing/2014/main" id="{A14709CD-A245-D028-D942-A98BFFB7EEEE}"/>
              </a:ext>
            </a:extLst>
          </p:cNvPr>
          <p:cNvPicPr>
            <a:picLocks noChangeAspect="1"/>
          </p:cNvPicPr>
          <p:nvPr/>
        </p:nvPicPr>
        <p:blipFill>
          <a:blip r:embed="rId6"/>
          <a:stretch>
            <a:fillRect/>
          </a:stretch>
        </p:blipFill>
        <p:spPr>
          <a:xfrm>
            <a:off x="5226908" y="1369143"/>
            <a:ext cx="2971649" cy="3623962"/>
          </a:xfrm>
          <a:prstGeom prst="rect">
            <a:avLst/>
          </a:prstGeom>
        </p:spPr>
      </p:pic>
      <p:sp>
        <p:nvSpPr>
          <p:cNvPr id="10" name="TextBox 9">
            <a:extLst>
              <a:ext uri="{FF2B5EF4-FFF2-40B4-BE49-F238E27FC236}">
                <a16:creationId xmlns:a16="http://schemas.microsoft.com/office/drawing/2014/main" id="{1D5D9A82-3BE6-7167-FD56-F82B14B22930}"/>
              </a:ext>
            </a:extLst>
          </p:cNvPr>
          <p:cNvSpPr txBox="1"/>
          <p:nvPr/>
        </p:nvSpPr>
        <p:spPr>
          <a:xfrm>
            <a:off x="5348110" y="4782467"/>
            <a:ext cx="2397211" cy="1200329"/>
          </a:xfrm>
          <a:prstGeom prst="rect">
            <a:avLst/>
          </a:prstGeom>
          <a:noFill/>
        </p:spPr>
        <p:txBody>
          <a:bodyPr wrap="square" rtlCol="0">
            <a:spAutoFit/>
          </a:bodyPr>
          <a:lstStyle/>
          <a:p>
            <a:r>
              <a:rPr lang="en-US" dirty="0">
                <a:hlinkClick r:id="rId7"/>
              </a:rPr>
              <a:t>2 min. Lou Storytime read aloud with puppets and sound effects</a:t>
            </a:r>
            <a:endParaRPr lang="en-US" dirty="0"/>
          </a:p>
        </p:txBody>
      </p:sp>
      <p:sp>
        <p:nvSpPr>
          <p:cNvPr id="11" name="TextBox 10">
            <a:extLst>
              <a:ext uri="{FF2B5EF4-FFF2-40B4-BE49-F238E27FC236}">
                <a16:creationId xmlns:a16="http://schemas.microsoft.com/office/drawing/2014/main" id="{2C2D9A2E-4644-33D2-4D0D-E9075D3D4EDF}"/>
              </a:ext>
            </a:extLst>
          </p:cNvPr>
          <p:cNvSpPr txBox="1"/>
          <p:nvPr/>
        </p:nvSpPr>
        <p:spPr>
          <a:xfrm>
            <a:off x="5369010" y="5950536"/>
            <a:ext cx="2687444" cy="646331"/>
          </a:xfrm>
          <a:prstGeom prst="rect">
            <a:avLst/>
          </a:prstGeom>
          <a:noFill/>
        </p:spPr>
        <p:txBody>
          <a:bodyPr wrap="square" rtlCol="0">
            <a:spAutoFit/>
          </a:bodyPr>
          <a:lstStyle/>
          <a:p>
            <a:r>
              <a:rPr lang="en-US" dirty="0">
                <a:hlinkClick r:id="rId8"/>
              </a:rPr>
              <a:t>1 min. cut paper "Lou" with Breanna Carzoo</a:t>
            </a:r>
            <a:endParaRPr lang="en-US" dirty="0"/>
          </a:p>
        </p:txBody>
      </p:sp>
    </p:spTree>
    <p:extLst>
      <p:ext uri="{BB962C8B-B14F-4D97-AF65-F5344CB8AC3E}">
        <p14:creationId xmlns:p14="http://schemas.microsoft.com/office/powerpoint/2010/main" val="142337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8EA5-273D-49EE-CDFB-970EC3B4A182}"/>
              </a:ext>
            </a:extLst>
          </p:cNvPr>
          <p:cNvSpPr>
            <a:spLocks noGrp="1"/>
          </p:cNvSpPr>
          <p:nvPr>
            <p:ph type="title"/>
          </p:nvPr>
        </p:nvSpPr>
        <p:spPr/>
        <p:txBody>
          <a:bodyPr/>
          <a:lstStyle/>
          <a:p>
            <a:r>
              <a:rPr lang="en-US" dirty="0"/>
              <a:t>Scary Series</a:t>
            </a:r>
          </a:p>
        </p:txBody>
      </p:sp>
      <p:pic>
        <p:nvPicPr>
          <p:cNvPr id="4" name="Picture 3">
            <a:extLst>
              <a:ext uri="{FF2B5EF4-FFF2-40B4-BE49-F238E27FC236}">
                <a16:creationId xmlns:a16="http://schemas.microsoft.com/office/drawing/2014/main" id="{229F634B-D907-F33D-C465-F5C89F8A35B0}"/>
              </a:ext>
            </a:extLst>
          </p:cNvPr>
          <p:cNvPicPr>
            <a:picLocks noChangeAspect="1"/>
          </p:cNvPicPr>
          <p:nvPr/>
        </p:nvPicPr>
        <p:blipFill>
          <a:blip r:embed="rId3"/>
          <a:stretch>
            <a:fillRect/>
          </a:stretch>
        </p:blipFill>
        <p:spPr>
          <a:xfrm>
            <a:off x="843063" y="1219929"/>
            <a:ext cx="3728937" cy="4927524"/>
          </a:xfrm>
          <a:prstGeom prst="rect">
            <a:avLst/>
          </a:prstGeom>
        </p:spPr>
      </p:pic>
      <p:sp>
        <p:nvSpPr>
          <p:cNvPr id="5" name="TextBox 4">
            <a:extLst>
              <a:ext uri="{FF2B5EF4-FFF2-40B4-BE49-F238E27FC236}">
                <a16:creationId xmlns:a16="http://schemas.microsoft.com/office/drawing/2014/main" id="{D79C4852-CF85-8764-4ED6-1A612073DCCB}"/>
              </a:ext>
            </a:extLst>
          </p:cNvPr>
          <p:cNvSpPr txBox="1"/>
          <p:nvPr/>
        </p:nvSpPr>
        <p:spPr>
          <a:xfrm>
            <a:off x="5263978" y="2594919"/>
            <a:ext cx="2940908" cy="369332"/>
          </a:xfrm>
          <a:prstGeom prst="rect">
            <a:avLst/>
          </a:prstGeom>
          <a:noFill/>
        </p:spPr>
        <p:txBody>
          <a:bodyPr wrap="square" rtlCol="0">
            <a:spAutoFit/>
          </a:bodyPr>
          <a:lstStyle/>
          <a:p>
            <a:r>
              <a:rPr lang="en-US" dirty="0">
                <a:hlinkClick r:id="rId4"/>
              </a:rPr>
              <a:t>1 min. trailer at Simon Kids</a:t>
            </a:r>
            <a:endParaRPr lang="en-US" dirty="0"/>
          </a:p>
        </p:txBody>
      </p:sp>
      <p:sp>
        <p:nvSpPr>
          <p:cNvPr id="6" name="TextBox 5">
            <a:extLst>
              <a:ext uri="{FF2B5EF4-FFF2-40B4-BE49-F238E27FC236}">
                <a16:creationId xmlns:a16="http://schemas.microsoft.com/office/drawing/2014/main" id="{688F4C78-770B-A918-EC50-9752199149C4}"/>
              </a:ext>
            </a:extLst>
          </p:cNvPr>
          <p:cNvSpPr txBox="1"/>
          <p:nvPr/>
        </p:nvSpPr>
        <p:spPr>
          <a:xfrm>
            <a:off x="5486400" y="4374292"/>
            <a:ext cx="2718486" cy="923330"/>
          </a:xfrm>
          <a:prstGeom prst="rect">
            <a:avLst/>
          </a:prstGeom>
          <a:noFill/>
        </p:spPr>
        <p:txBody>
          <a:bodyPr wrap="square" rtlCol="0">
            <a:spAutoFit/>
          </a:bodyPr>
          <a:lstStyle/>
          <a:p>
            <a:r>
              <a:rPr lang="en-US" dirty="0">
                <a:hlinkClick r:id="rId5"/>
              </a:rPr>
              <a:t>11 min. read aloud by Aaron Reynolds at Simon. Kids</a:t>
            </a:r>
            <a:endParaRPr lang="en-US" dirty="0"/>
          </a:p>
        </p:txBody>
      </p:sp>
    </p:spTree>
    <p:extLst>
      <p:ext uri="{BB962C8B-B14F-4D97-AF65-F5344CB8AC3E}">
        <p14:creationId xmlns:p14="http://schemas.microsoft.com/office/powerpoint/2010/main" val="335292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21E9-DBAD-BD49-8525-BE1E35BEA124}"/>
              </a:ext>
            </a:extLst>
          </p:cNvPr>
          <p:cNvSpPr>
            <a:spLocks noGrp="1"/>
          </p:cNvSpPr>
          <p:nvPr>
            <p:ph type="title"/>
          </p:nvPr>
        </p:nvSpPr>
        <p:spPr/>
        <p:txBody>
          <a:bodyPr/>
          <a:lstStyle/>
          <a:p>
            <a:r>
              <a:rPr lang="en-US" dirty="0"/>
              <a:t>STEM</a:t>
            </a:r>
          </a:p>
        </p:txBody>
      </p:sp>
      <p:pic>
        <p:nvPicPr>
          <p:cNvPr id="10" name="Picture 9">
            <a:extLst>
              <a:ext uri="{FF2B5EF4-FFF2-40B4-BE49-F238E27FC236}">
                <a16:creationId xmlns:a16="http://schemas.microsoft.com/office/drawing/2014/main" id="{C0AF2A4C-75BC-1F4A-A74F-2F5ED4D50132}"/>
              </a:ext>
            </a:extLst>
          </p:cNvPr>
          <p:cNvPicPr>
            <a:picLocks noChangeAspect="1"/>
          </p:cNvPicPr>
          <p:nvPr/>
        </p:nvPicPr>
        <p:blipFill>
          <a:blip r:embed="rId3"/>
          <a:stretch>
            <a:fillRect/>
          </a:stretch>
        </p:blipFill>
        <p:spPr>
          <a:xfrm>
            <a:off x="472989" y="2199702"/>
            <a:ext cx="4099011" cy="3173428"/>
          </a:xfrm>
          <a:prstGeom prst="rect">
            <a:avLst/>
          </a:prstGeom>
        </p:spPr>
      </p:pic>
      <p:pic>
        <p:nvPicPr>
          <p:cNvPr id="4" name="Picture 3">
            <a:extLst>
              <a:ext uri="{FF2B5EF4-FFF2-40B4-BE49-F238E27FC236}">
                <a16:creationId xmlns:a16="http://schemas.microsoft.com/office/drawing/2014/main" id="{4359BB20-062C-D2C6-50C1-97D247176905}"/>
              </a:ext>
            </a:extLst>
          </p:cNvPr>
          <p:cNvPicPr>
            <a:picLocks noChangeAspect="1"/>
          </p:cNvPicPr>
          <p:nvPr/>
        </p:nvPicPr>
        <p:blipFill>
          <a:blip r:embed="rId4"/>
          <a:stretch>
            <a:fillRect/>
          </a:stretch>
        </p:blipFill>
        <p:spPr>
          <a:xfrm>
            <a:off x="5221423" y="983757"/>
            <a:ext cx="3922577" cy="4890486"/>
          </a:xfrm>
          <a:prstGeom prst="rect">
            <a:avLst/>
          </a:prstGeom>
        </p:spPr>
      </p:pic>
      <p:sp>
        <p:nvSpPr>
          <p:cNvPr id="3" name="TextBox 2">
            <a:extLst>
              <a:ext uri="{FF2B5EF4-FFF2-40B4-BE49-F238E27FC236}">
                <a16:creationId xmlns:a16="http://schemas.microsoft.com/office/drawing/2014/main" id="{B25F47F5-23A5-2694-FC7F-336C8C42BDB5}"/>
              </a:ext>
            </a:extLst>
          </p:cNvPr>
          <p:cNvSpPr txBox="1"/>
          <p:nvPr/>
        </p:nvSpPr>
        <p:spPr>
          <a:xfrm>
            <a:off x="6326659" y="6054811"/>
            <a:ext cx="2360141" cy="646331"/>
          </a:xfrm>
          <a:prstGeom prst="rect">
            <a:avLst/>
          </a:prstGeom>
          <a:noFill/>
        </p:spPr>
        <p:txBody>
          <a:bodyPr wrap="square" rtlCol="0">
            <a:spAutoFit/>
          </a:bodyPr>
          <a:lstStyle/>
          <a:p>
            <a:r>
              <a:rPr lang="en-US" dirty="0">
                <a:hlinkClick r:id="rId5"/>
              </a:rPr>
              <a:t>4 min.  </a:t>
            </a:r>
            <a:r>
              <a:rPr lang="en-US">
                <a:hlinkClick r:id="rId5"/>
              </a:rPr>
              <a:t>Read Aloud on YouTube</a:t>
            </a:r>
            <a:endParaRPr lang="en-US" dirty="0"/>
          </a:p>
        </p:txBody>
      </p:sp>
      <p:sp>
        <p:nvSpPr>
          <p:cNvPr id="5" name="TextBox 4">
            <a:extLst>
              <a:ext uri="{FF2B5EF4-FFF2-40B4-BE49-F238E27FC236}">
                <a16:creationId xmlns:a16="http://schemas.microsoft.com/office/drawing/2014/main" id="{B616EED4-D08C-554C-17D4-9E0599D4E408}"/>
              </a:ext>
            </a:extLst>
          </p:cNvPr>
          <p:cNvSpPr txBox="1"/>
          <p:nvPr/>
        </p:nvSpPr>
        <p:spPr>
          <a:xfrm>
            <a:off x="1013254" y="5609968"/>
            <a:ext cx="3361038" cy="923330"/>
          </a:xfrm>
          <a:prstGeom prst="rect">
            <a:avLst/>
          </a:prstGeom>
          <a:noFill/>
        </p:spPr>
        <p:txBody>
          <a:bodyPr wrap="square" rtlCol="0">
            <a:spAutoFit/>
          </a:bodyPr>
          <a:lstStyle/>
          <a:p>
            <a:r>
              <a:rPr lang="en-US" dirty="0">
                <a:hlinkClick r:id="rId6"/>
              </a:rPr>
              <a:t>9 minute read-aloud at Read Aloud Children's Books and Fun Stuff</a:t>
            </a:r>
            <a:endParaRPr lang="en-US" dirty="0"/>
          </a:p>
        </p:txBody>
      </p:sp>
    </p:spTree>
    <p:extLst>
      <p:ext uri="{BB962C8B-B14F-4D97-AF65-F5344CB8AC3E}">
        <p14:creationId xmlns:p14="http://schemas.microsoft.com/office/powerpoint/2010/main" val="1416351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CD4D-7861-74E7-FF5D-E5D8B662191A}"/>
              </a:ext>
            </a:extLst>
          </p:cNvPr>
          <p:cNvSpPr>
            <a:spLocks noGrp="1"/>
          </p:cNvSpPr>
          <p:nvPr>
            <p:ph type="title"/>
          </p:nvPr>
        </p:nvSpPr>
        <p:spPr/>
        <p:txBody>
          <a:bodyPr/>
          <a:lstStyle/>
          <a:p>
            <a:r>
              <a:rPr lang="en-US" dirty="0"/>
              <a:t>Colorado Author</a:t>
            </a:r>
          </a:p>
        </p:txBody>
      </p:sp>
      <p:sp>
        <p:nvSpPr>
          <p:cNvPr id="9" name="TextBox 8">
            <a:extLst>
              <a:ext uri="{FF2B5EF4-FFF2-40B4-BE49-F238E27FC236}">
                <a16:creationId xmlns:a16="http://schemas.microsoft.com/office/drawing/2014/main" id="{6A60C0C0-B161-67D6-8A98-62362BD26D7C}"/>
              </a:ext>
            </a:extLst>
          </p:cNvPr>
          <p:cNvSpPr txBox="1"/>
          <p:nvPr/>
        </p:nvSpPr>
        <p:spPr>
          <a:xfrm>
            <a:off x="457200" y="5775901"/>
            <a:ext cx="3135086" cy="369332"/>
          </a:xfrm>
          <a:prstGeom prst="rect">
            <a:avLst/>
          </a:prstGeom>
          <a:noFill/>
        </p:spPr>
        <p:txBody>
          <a:bodyPr wrap="square" rtlCol="0">
            <a:spAutoFit/>
          </a:bodyPr>
          <a:lstStyle/>
          <a:p>
            <a:r>
              <a:rPr lang="en-US" dirty="0">
                <a:hlinkClick r:id="rId3"/>
              </a:rPr>
              <a:t>Swim, Jim! Activity sheets</a:t>
            </a:r>
            <a:endParaRPr lang="en-US" dirty="0"/>
          </a:p>
        </p:txBody>
      </p:sp>
      <p:pic>
        <p:nvPicPr>
          <p:cNvPr id="11" name="Picture 10">
            <a:extLst>
              <a:ext uri="{FF2B5EF4-FFF2-40B4-BE49-F238E27FC236}">
                <a16:creationId xmlns:a16="http://schemas.microsoft.com/office/drawing/2014/main" id="{7A0D63DF-A0AF-1449-EC33-82B687FCDC3D}"/>
              </a:ext>
            </a:extLst>
          </p:cNvPr>
          <p:cNvPicPr>
            <a:picLocks noChangeAspect="1"/>
          </p:cNvPicPr>
          <p:nvPr/>
        </p:nvPicPr>
        <p:blipFill>
          <a:blip r:embed="rId4"/>
          <a:stretch>
            <a:fillRect/>
          </a:stretch>
        </p:blipFill>
        <p:spPr>
          <a:xfrm>
            <a:off x="2063750" y="1295400"/>
            <a:ext cx="5016500" cy="4267200"/>
          </a:xfrm>
          <a:prstGeom prst="rect">
            <a:avLst/>
          </a:prstGeom>
        </p:spPr>
      </p:pic>
      <p:sp>
        <p:nvSpPr>
          <p:cNvPr id="12" name="TextBox 11">
            <a:extLst>
              <a:ext uri="{FF2B5EF4-FFF2-40B4-BE49-F238E27FC236}">
                <a16:creationId xmlns:a16="http://schemas.microsoft.com/office/drawing/2014/main" id="{42B6CA98-E55A-780B-7AF2-DED580B6C282}"/>
              </a:ext>
            </a:extLst>
          </p:cNvPr>
          <p:cNvSpPr txBox="1"/>
          <p:nvPr/>
        </p:nvSpPr>
        <p:spPr>
          <a:xfrm>
            <a:off x="5387546" y="5960567"/>
            <a:ext cx="3299254" cy="369332"/>
          </a:xfrm>
          <a:prstGeom prst="rect">
            <a:avLst/>
          </a:prstGeom>
          <a:noFill/>
        </p:spPr>
        <p:txBody>
          <a:bodyPr wrap="square" rtlCol="0">
            <a:spAutoFit/>
          </a:bodyPr>
          <a:lstStyle/>
          <a:p>
            <a:r>
              <a:rPr lang="en-US" dirty="0">
                <a:hlinkClick r:id="rId5"/>
              </a:rPr>
              <a:t>8 min. read aloud on YouTube</a:t>
            </a:r>
            <a:endParaRPr lang="en-US" dirty="0"/>
          </a:p>
        </p:txBody>
      </p:sp>
      <p:sp>
        <p:nvSpPr>
          <p:cNvPr id="3" name="TextBox 2">
            <a:extLst>
              <a:ext uri="{FF2B5EF4-FFF2-40B4-BE49-F238E27FC236}">
                <a16:creationId xmlns:a16="http://schemas.microsoft.com/office/drawing/2014/main" id="{EEB96B63-7384-3D03-B226-CE3E5489B6E2}"/>
              </a:ext>
            </a:extLst>
          </p:cNvPr>
          <p:cNvSpPr txBox="1"/>
          <p:nvPr/>
        </p:nvSpPr>
        <p:spPr>
          <a:xfrm>
            <a:off x="2842056" y="6145233"/>
            <a:ext cx="2644346" cy="646331"/>
          </a:xfrm>
          <a:prstGeom prst="rect">
            <a:avLst/>
          </a:prstGeom>
          <a:noFill/>
        </p:spPr>
        <p:txBody>
          <a:bodyPr wrap="square" rtlCol="0">
            <a:spAutoFit/>
          </a:bodyPr>
          <a:lstStyle/>
          <a:p>
            <a:r>
              <a:rPr lang="en-US" dirty="0">
                <a:hlinkClick r:id="rId6"/>
              </a:rPr>
              <a:t>Kaz Windness shares 2 minutes of Swim Jim</a:t>
            </a:r>
            <a:endParaRPr lang="en-US" dirty="0"/>
          </a:p>
        </p:txBody>
      </p:sp>
    </p:spTree>
    <p:extLst>
      <p:ext uri="{BB962C8B-B14F-4D97-AF65-F5344CB8AC3E}">
        <p14:creationId xmlns:p14="http://schemas.microsoft.com/office/powerpoint/2010/main" val="180814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A1A6-86C9-922E-3E21-3D7256A847F7}"/>
              </a:ext>
            </a:extLst>
          </p:cNvPr>
          <p:cNvSpPr>
            <a:spLocks noGrp="1"/>
          </p:cNvSpPr>
          <p:nvPr>
            <p:ph type="title"/>
          </p:nvPr>
        </p:nvSpPr>
        <p:spPr/>
        <p:txBody>
          <a:bodyPr/>
          <a:lstStyle/>
          <a:p>
            <a:r>
              <a:rPr lang="en-US" dirty="0"/>
              <a:t>Humor</a:t>
            </a:r>
          </a:p>
        </p:txBody>
      </p:sp>
      <p:pic>
        <p:nvPicPr>
          <p:cNvPr id="5" name="Picture 4">
            <a:extLst>
              <a:ext uri="{FF2B5EF4-FFF2-40B4-BE49-F238E27FC236}">
                <a16:creationId xmlns:a16="http://schemas.microsoft.com/office/drawing/2014/main" id="{0A8F8B12-26F5-198D-47D5-F0AD6B50E859}"/>
              </a:ext>
            </a:extLst>
          </p:cNvPr>
          <p:cNvPicPr>
            <a:picLocks noChangeAspect="1"/>
          </p:cNvPicPr>
          <p:nvPr/>
        </p:nvPicPr>
        <p:blipFill>
          <a:blip r:embed="rId3"/>
          <a:stretch>
            <a:fillRect/>
          </a:stretch>
        </p:blipFill>
        <p:spPr>
          <a:xfrm>
            <a:off x="352012" y="1136821"/>
            <a:ext cx="4111595" cy="4584357"/>
          </a:xfrm>
          <a:prstGeom prst="rect">
            <a:avLst/>
          </a:prstGeom>
        </p:spPr>
      </p:pic>
      <p:sp>
        <p:nvSpPr>
          <p:cNvPr id="7" name="TextBox 6">
            <a:extLst>
              <a:ext uri="{FF2B5EF4-FFF2-40B4-BE49-F238E27FC236}">
                <a16:creationId xmlns:a16="http://schemas.microsoft.com/office/drawing/2014/main" id="{652E0D1F-BC9C-47DE-A9BA-AA3D27135F75}"/>
              </a:ext>
            </a:extLst>
          </p:cNvPr>
          <p:cNvSpPr txBox="1"/>
          <p:nvPr/>
        </p:nvSpPr>
        <p:spPr>
          <a:xfrm>
            <a:off x="991358" y="5937030"/>
            <a:ext cx="3472249" cy="646331"/>
          </a:xfrm>
          <a:prstGeom prst="rect">
            <a:avLst/>
          </a:prstGeom>
          <a:noFill/>
        </p:spPr>
        <p:txBody>
          <a:bodyPr wrap="square" rtlCol="0">
            <a:spAutoFit/>
          </a:bodyPr>
          <a:lstStyle/>
          <a:p>
            <a:r>
              <a:rPr lang="en-US" dirty="0">
                <a:hlinkClick r:id="rId4"/>
              </a:rPr>
              <a:t>5 min. Barnes &amp; Noble Read Aloud by Max Greenfield</a:t>
            </a:r>
            <a:endParaRPr lang="en-US" dirty="0"/>
          </a:p>
        </p:txBody>
      </p:sp>
      <p:pic>
        <p:nvPicPr>
          <p:cNvPr id="8" name="Picture 7">
            <a:extLst>
              <a:ext uri="{FF2B5EF4-FFF2-40B4-BE49-F238E27FC236}">
                <a16:creationId xmlns:a16="http://schemas.microsoft.com/office/drawing/2014/main" id="{D6857922-6173-DB1C-317C-C1E613294C02}"/>
              </a:ext>
            </a:extLst>
          </p:cNvPr>
          <p:cNvPicPr>
            <a:picLocks noChangeAspect="1"/>
          </p:cNvPicPr>
          <p:nvPr/>
        </p:nvPicPr>
        <p:blipFill>
          <a:blip r:embed="rId5"/>
          <a:stretch>
            <a:fillRect/>
          </a:stretch>
        </p:blipFill>
        <p:spPr>
          <a:xfrm>
            <a:off x="4777441" y="1139567"/>
            <a:ext cx="3656199" cy="4714059"/>
          </a:xfrm>
          <a:prstGeom prst="rect">
            <a:avLst/>
          </a:prstGeom>
        </p:spPr>
      </p:pic>
      <p:sp>
        <p:nvSpPr>
          <p:cNvPr id="9" name="TextBox 8">
            <a:extLst>
              <a:ext uri="{FF2B5EF4-FFF2-40B4-BE49-F238E27FC236}">
                <a16:creationId xmlns:a16="http://schemas.microsoft.com/office/drawing/2014/main" id="{27B7C84C-DE11-BD5C-23AF-A79F62A3D943}"/>
              </a:ext>
            </a:extLst>
          </p:cNvPr>
          <p:cNvSpPr txBox="1"/>
          <p:nvPr/>
        </p:nvSpPr>
        <p:spPr>
          <a:xfrm>
            <a:off x="5684108" y="5937030"/>
            <a:ext cx="2570206" cy="923330"/>
          </a:xfrm>
          <a:prstGeom prst="rect">
            <a:avLst/>
          </a:prstGeom>
          <a:noFill/>
        </p:spPr>
        <p:txBody>
          <a:bodyPr wrap="square" rtlCol="0">
            <a:spAutoFit/>
          </a:bodyPr>
          <a:lstStyle/>
          <a:p>
            <a:r>
              <a:rPr lang="en-US" dirty="0">
                <a:hlinkClick r:id="rId6"/>
              </a:rPr>
              <a:t>5 min. read aloud with Coucilman Goode Plainfield PL</a:t>
            </a:r>
            <a:endParaRPr lang="en-US" dirty="0"/>
          </a:p>
        </p:txBody>
      </p:sp>
    </p:spTree>
    <p:extLst>
      <p:ext uri="{BB962C8B-B14F-4D97-AF65-F5344CB8AC3E}">
        <p14:creationId xmlns:p14="http://schemas.microsoft.com/office/powerpoint/2010/main" val="403174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A6A027C-8F52-DE9B-FE7A-542DC341D5FD}"/>
              </a:ext>
            </a:extLst>
          </p:cNvPr>
          <p:cNvSpPr>
            <a:spLocks noGrp="1"/>
          </p:cNvSpPr>
          <p:nvPr>
            <p:ph type="title"/>
          </p:nvPr>
        </p:nvSpPr>
        <p:spPr/>
        <p:txBody>
          <a:bodyPr/>
          <a:lstStyle/>
          <a:p>
            <a:r>
              <a:rPr lang="en-US" altLang="en-US" dirty="0">
                <a:ea typeface="ＭＳ Ｐゴシック" panose="020B0600070205080204" pitchFamily="34" charset="-128"/>
              </a:rPr>
              <a:t>2025 Nomination Guidelines</a:t>
            </a:r>
          </a:p>
        </p:txBody>
      </p:sp>
      <p:sp>
        <p:nvSpPr>
          <p:cNvPr id="44034" name="Content Placeholder 2">
            <a:extLst>
              <a:ext uri="{FF2B5EF4-FFF2-40B4-BE49-F238E27FC236}">
                <a16:creationId xmlns:a16="http://schemas.microsoft.com/office/drawing/2014/main" id="{8DD3E090-FCD3-3905-33BE-EABD00A0250A}"/>
              </a:ext>
            </a:extLst>
          </p:cNvPr>
          <p:cNvSpPr>
            <a:spLocks noGrp="1"/>
          </p:cNvSpPr>
          <p:nvPr>
            <p:ph idx="1"/>
          </p:nvPr>
        </p:nvSpPr>
        <p:spPr>
          <a:xfrm>
            <a:off x="457200" y="1600200"/>
            <a:ext cx="8229600" cy="4800600"/>
          </a:xfrm>
        </p:spPr>
        <p:txBody>
          <a:bodyPr/>
          <a:lstStyle/>
          <a:p>
            <a:r>
              <a:rPr lang="en-US" altLang="en-US" dirty="0">
                <a:ea typeface="ＭＳ Ｐゴシック" panose="020B0600070205080204" pitchFamily="34" charset="-128"/>
              </a:rPr>
              <a:t>Copyright 2020 – 2023</a:t>
            </a:r>
          </a:p>
          <a:p>
            <a:r>
              <a:rPr lang="en-US" altLang="en-US" dirty="0">
                <a:ea typeface="ＭＳ Ｐゴシック" panose="020B0600070205080204" pitchFamily="34" charset="-128"/>
              </a:rPr>
              <a:t>One title per author, not last year’s winners</a:t>
            </a:r>
          </a:p>
          <a:p>
            <a:r>
              <a:rPr lang="en-US" altLang="en-US" dirty="0">
                <a:ea typeface="ＭＳ Ｐゴシック" panose="020B0600070205080204" pitchFamily="34" charset="-128"/>
              </a:rPr>
              <a:t>Book prior to any other format (production)</a:t>
            </a:r>
          </a:p>
          <a:p>
            <a:r>
              <a:rPr lang="en-US" altLang="en-US" dirty="0">
                <a:ea typeface="ＭＳ Ｐゴシック" panose="020B0600070205080204" pitchFamily="34" charset="-128"/>
              </a:rPr>
              <a:t># of schools before # of nominations</a:t>
            </a:r>
          </a:p>
          <a:p>
            <a:r>
              <a:rPr lang="en-US" altLang="en-US" dirty="0">
                <a:ea typeface="ＭＳ Ｐゴシック" panose="020B0600070205080204" pitchFamily="34" charset="-128"/>
              </a:rPr>
              <a:t>Each school can submit up to 20 titles when they vote before March 1, 2024</a:t>
            </a:r>
          </a:p>
          <a:p>
            <a:r>
              <a:rPr lang="en-US" altLang="en-US" dirty="0">
                <a:ea typeface="ＭＳ Ｐゴシック" panose="020B0600070205080204" pitchFamily="34" charset="-128"/>
              </a:rPr>
              <a:t>Children may vote for 1 PB and 1 JB if they have read or heard at least 3 in the category</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59139</TotalTime>
  <Words>2518</Words>
  <Application>Microsoft Macintosh PowerPoint</Application>
  <PresentationFormat>On-screen Show (4:3)</PresentationFormat>
  <Paragraphs>192</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 Neue</vt:lpstr>
      <vt:lpstr>museo-sans</vt:lpstr>
      <vt:lpstr>neue-haas-grotesk-text</vt:lpstr>
      <vt:lpstr>Zapfino</vt:lpstr>
      <vt:lpstr>Office Theme</vt:lpstr>
      <vt:lpstr>Colorado Children’s Book Award 2023 winners and 2024 nominees</vt:lpstr>
      <vt:lpstr>Colorado Children’s Book Awards</vt:lpstr>
      <vt:lpstr>Fantasy Characters</vt:lpstr>
      <vt:lpstr>Important messages</vt:lpstr>
      <vt:lpstr>Scary Series</vt:lpstr>
      <vt:lpstr>STEM</vt:lpstr>
      <vt:lpstr>Colorado Author</vt:lpstr>
      <vt:lpstr>Humor</vt:lpstr>
      <vt:lpstr>2025 Nomination Guidelines</vt:lpstr>
      <vt:lpstr>PowerPoint Presentation</vt:lpstr>
      <vt:lpstr>Novel in Verse</vt:lpstr>
      <vt:lpstr>Historical Fiction</vt:lpstr>
      <vt:lpstr>Fantasy</vt:lpstr>
      <vt:lpstr>Series </vt:lpstr>
      <vt:lpstr>Graphic Beginning Reader</vt:lpstr>
      <vt:lpstr>Graphic Novel</vt:lpstr>
      <vt:lpstr>School Stories</vt:lpstr>
      <vt:lpstr>2025 Nomination Guidelines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Adams County IRA </dc:title>
  <dc:creator>Marcie Haloin</dc:creator>
  <cp:keywords/>
  <cp:lastModifiedBy>Marcie Haloin</cp:lastModifiedBy>
  <cp:revision>620</cp:revision>
  <cp:lastPrinted>2021-09-23T05:08:47Z</cp:lastPrinted>
  <dcterms:created xsi:type="dcterms:W3CDTF">2014-07-31T03:31:43Z</dcterms:created>
  <dcterms:modified xsi:type="dcterms:W3CDTF">2023-08-30T14:02:39Z</dcterms:modified>
</cp:coreProperties>
</file>