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7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87027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20http://teacher.scholastic.com/poetry/index.htm?eml=BNL/e/20150311////MARNL/featured//WID///&amp;ym_MID=1567793&amp;ym_rid=6553082" TargetMode="External"/><Relationship Id="rId4" Type="http://schemas.openxmlformats.org/officeDocument/2006/relationships/hyperlink" Target="http://www.poemfarm.amylv.com/" TargetMode="External"/><Relationship Id="rId5" Type="http://schemas.openxmlformats.org/officeDocument/2006/relationships/hyperlink" Target="www.gigglepoetry.com" TargetMode="External"/><Relationship Id="rId6" Type="http://schemas.openxmlformats.org/officeDocument/2006/relationships/hyperlink" Target="www.gottabook.blogspot.com" TargetMode="External"/><Relationship Id="rId7" Type="http://schemas.openxmlformats.org/officeDocument/2006/relationships/hyperlink" Target="www.nowaterriver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www.maryleehahn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5/03/01/style/bringing-a-daughter-back-from-the-brink-with-poems.html?smid=fb-nytimes&amp;smtyp=cur&amp;bicmp=AD&amp;bicmlukp=WT.mc_id&amp;bicmst=1409232722000&amp;bicmet=1419773522000&amp;_r=2" TargetMode="External"/><Relationship Id="rId4" Type="http://schemas.openxmlformats.org/officeDocument/2006/relationships/hyperlink" Target="http://www.theatlantic.com/education/archive/2014/04/why-teaching-poetry-is-so-important/360346/?utm_campaign=SocialFlow&amp;utm_source=facebook.com&amp;utm_medium=referra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5/03/01/style/bringing-a-daughter-back-from-the-brink-with-poems.html?smid=fb-nytimes&amp;smtyp=cur&amp;bicmp=AD&amp;bicmlukp=WT.mc_id&amp;bicmst=1409232722000&amp;bicmet=1419773522000&amp;_r=2" TargetMode="External"/><Relationship Id="rId4" Type="http://schemas.openxmlformats.org/officeDocument/2006/relationships/hyperlink" Target="http://www.theatlantic.com/education/archive/2014/04/why-teaching-poetry-is-so-important/360346/?utm_campaign=SocialFlow&amp;utm_source=facebook.com&amp;utm_medium=referra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Nothing Better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than Poetry!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Carol Wilcox- carwilc306@gmail.com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poetry?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Poetry on a daily basis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Poetry as a center/station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Poetry notebooks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Poetry Friday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Poetry Notebooks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2F1F58"/>
                </a:solidFill>
              </a:rPr>
              <a:t>Find a poem you like</a:t>
            </a:r>
          </a:p>
          <a:p>
            <a:pPr marL="457200" lvl="0" indent="-406400" rtl="0">
              <a:lnSpc>
                <a:spcPct val="115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2F1F58"/>
                </a:solidFill>
              </a:rPr>
              <a:t>Make copies for children</a:t>
            </a:r>
          </a:p>
          <a:p>
            <a:pPr marL="457200" lvl="0" indent="-406400" rtl="0">
              <a:lnSpc>
                <a:spcPct val="115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2F1F58"/>
                </a:solidFill>
              </a:rPr>
              <a:t>Read poem aloud (practice first)</a:t>
            </a:r>
          </a:p>
          <a:p>
            <a:pPr marL="457200" lvl="0" indent="-406400" rtl="0">
              <a:lnSpc>
                <a:spcPct val="115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2F1F58"/>
                </a:solidFill>
              </a:rPr>
              <a:t>Have children read poem with you several times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Explore meaning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2400"/>
              </a:spcBef>
              <a:buNone/>
            </a:pPr>
            <a:r>
              <a:rPr lang="en" sz="2800">
                <a:solidFill>
                  <a:srgbClr val="2F1F58"/>
                </a:solidFill>
              </a:rPr>
              <a:t>Talk about what the poem means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•</a:t>
            </a:r>
            <a:r>
              <a:rPr lang="en" sz="2600" i="1">
                <a:solidFill>
                  <a:srgbClr val="2F1F58"/>
                </a:solidFill>
              </a:rPr>
              <a:t>What picture do you have in your head?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•</a:t>
            </a:r>
            <a:r>
              <a:rPr lang="en" sz="2600" i="1">
                <a:solidFill>
                  <a:srgbClr val="2F1F58"/>
                </a:solidFill>
              </a:rPr>
              <a:t>What lines in the poem create that picture for you?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•</a:t>
            </a:r>
            <a:r>
              <a:rPr lang="en" sz="2600" i="1">
                <a:solidFill>
                  <a:srgbClr val="2F1F58"/>
                </a:solidFill>
              </a:rPr>
              <a:t>Easy to work on gist (main idea):</a:t>
            </a:r>
          </a:p>
          <a:p>
            <a:pPr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-This poem is mostly about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Visualize Poetry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2400"/>
              </a:spcBef>
              <a:buNone/>
            </a:pPr>
            <a:r>
              <a:rPr lang="en" sz="2800">
                <a:solidFill>
                  <a:srgbClr val="2F1F58"/>
                </a:solidFill>
              </a:rPr>
              <a:t>- Underline _____ details that cause you to have pictures in your head.</a:t>
            </a:r>
          </a:p>
          <a:p>
            <a:pPr rtl="0">
              <a:lnSpc>
                <a:spcPct val="115000"/>
              </a:lnSpc>
              <a:spcBef>
                <a:spcPts val="2400"/>
              </a:spcBef>
              <a:buNone/>
            </a:pPr>
            <a:r>
              <a:rPr lang="en" sz="2800">
                <a:solidFill>
                  <a:srgbClr val="2F1F58"/>
                </a:solidFill>
              </a:rPr>
              <a:t>-Draw the picture this poem makes in your head.</a:t>
            </a:r>
          </a:p>
          <a:p>
            <a:pPr rtl="0">
              <a:lnSpc>
                <a:spcPct val="115000"/>
              </a:lnSpc>
              <a:spcBef>
                <a:spcPts val="2400"/>
              </a:spcBef>
              <a:buNone/>
            </a:pPr>
            <a:r>
              <a:rPr lang="en" sz="2800">
                <a:solidFill>
                  <a:srgbClr val="2F1F58"/>
                </a:solidFill>
              </a:rPr>
              <a:t> Be sure to include the details you underlined.</a:t>
            </a:r>
          </a:p>
          <a:p>
            <a:pPr rtl="0">
              <a:lnSpc>
                <a:spcPct val="115000"/>
              </a:lnSpc>
              <a:spcBef>
                <a:spcPts val="2400"/>
              </a:spcBef>
              <a:buNone/>
            </a:pPr>
            <a:r>
              <a:rPr lang="en" sz="2800">
                <a:solidFill>
                  <a:srgbClr val="2F1F58"/>
                </a:solidFill>
              </a:rPr>
              <a:t>- Could have children label the details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Perform the poem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2400"/>
              </a:spcBef>
              <a:buNone/>
            </a:pPr>
            <a:r>
              <a:rPr lang="en" sz="2800">
                <a:solidFill>
                  <a:srgbClr val="2F1F58"/>
                </a:solidFill>
              </a:rPr>
              <a:t>Teach children how to mark text</a:t>
            </a:r>
          </a:p>
          <a:p>
            <a:pPr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•Where do you want to pause?</a:t>
            </a:r>
          </a:p>
          <a:p>
            <a:pPr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•Where do you want to read slower/faster?</a:t>
            </a:r>
          </a:p>
          <a:p>
            <a:pPr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•Where do you want to read more softly/louder?</a:t>
            </a:r>
          </a:p>
          <a:p>
            <a:pPr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2F1F58"/>
                </a:solidFill>
              </a:rPr>
              <a:t>•What words do you especially want to emphasize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poetry to cross disciplines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J. Patrick Lewis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VOICES FROM THE MARCH ON WASHINGTON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Laura Purdie Salas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Rock Can Be, A Leaf Can Be, Water Can Be, Cousin of Clouds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Joyce Sidman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Poetry teaches us play with language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Douglas Florian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DINOTHESAURUS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UNBEELIEVABLES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POETREES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HOME RUN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Lemonade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great poetry resources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Poetry Friday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National Poetry Month (April) </a:t>
            </a:r>
            <a:r>
              <a:rPr lang="en" u="sng">
                <a:solidFill>
                  <a:schemeClr val="hlink"/>
                </a:solidFill>
                <a:hlinkClick r:id="rId3"/>
              </a:rPr>
              <a:t>(Scholastic)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The Poem Farm- Amy Ludwig Vanderwater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www.gigglepoetry.com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www.gottabook.blogspot.com</a:t>
            </a:r>
            <a:r>
              <a:rPr lang="en"/>
              <a:t> (30 poets for 30 days)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www.nowaterriver.com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Poetry Friday Anthology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 rtl="0">
              <a:lnSpc>
                <a:spcPct val="152727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2400"/>
              <a:t>-36 poems for each grade level, K-5 (a poem-a-week for the 9 months of the typical school year).</a:t>
            </a:r>
          </a:p>
          <a:p>
            <a:pPr marL="457200" indent="-228600" rtl="0">
              <a:lnSpc>
                <a:spcPct val="152727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2400"/>
              <a:t>- Each has ideas of things you can do with it. </a:t>
            </a:r>
          </a:p>
          <a:p>
            <a:pPr marL="457200" lvl="0" indent="-228600" rtl="0">
              <a:lnSpc>
                <a:spcPct val="152727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2400"/>
              <a:t>Also POETRY FRIDAY FOR MIDDLE SCHOOL, POETRY FRIDAY ANTHOLOGY FOR SCIENCE, POETRY FRIDAY ANTHOLOGY FOR CELEBRATIONS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Anthologies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TWENTIETH CENTURY CHILDREN’S POETRY TREASURY- Jack Prelutsky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POEMS TO LEARN BY HEART- Caroline Kennedy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NATIONAL GEOGRAPHIC BOOK OF ANIMAL POETRY- J. Patrick Lewis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Mary Lee Hahn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526775" y="996925"/>
            <a:ext cx="7160099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 b="1"/>
              <a:t>A Note to My Students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Stop me if I start to preach.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That’s not my job;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I’m here to teach.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endParaRPr sz="1100"/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And if I talk and talk and talk,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remind me — gently –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I should stop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endParaRPr sz="1100"/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and listen more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and let </a:t>
            </a:r>
            <a:r>
              <a:rPr lang="en" sz="1100" i="1"/>
              <a:t>you</a:t>
            </a:r>
            <a:r>
              <a:rPr lang="en" sz="1100"/>
              <a:t> speak,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discover, wonder,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endParaRPr sz="1100"/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think,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think,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think.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endParaRPr sz="1100"/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100"/>
              <a:t>©Mary Lee Hahn, 2015</a:t>
            </a:r>
          </a:p>
          <a:p>
            <a:pPr rtl="0">
              <a:lnSpc>
                <a:spcPct val="140000"/>
              </a:lnSpc>
              <a:spcBef>
                <a:spcPts val="0"/>
              </a:spcBef>
              <a:buNone/>
            </a:pPr>
            <a:endParaRPr sz="1100"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Children’s poets I love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Poetry?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NY Times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Atlantic Monthly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Poetry?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NY Times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Atlantic Monthly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Found Poetry!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I wasn’t going to talk her out of how dire things were on the planet, but could she, even so, find reasons to put shoes on each day? Raising a child who had no hope for the future seemed like my biggest failure ever.</a:t>
            </a:r>
          </a:p>
          <a:p>
            <a:pPr marL="0" indent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I normally don’t invite poetry into my daily life. As an ecologist, I embrace science. But all I had to offer her at that point were the thoughts of others who struggled to make a meaningful life and had put those thoughts into the best, sparest words they could.</a:t>
            </a:r>
          </a:p>
          <a:p>
            <a:pPr marL="0" indent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It suddenly struck me — I the one who loves science, data, facts and reason — that when push comes to shove, it was poetry I could count on. Poetry knew where hope lived and could elicit that lump in the throat that reminds me it’s all worth it. Science couldn’t do that.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Poetry?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F1F58"/>
                </a:solidFill>
              </a:rPr>
              <a:t>Short, easy for struggling readers to be successful</a:t>
            </a:r>
          </a:p>
          <a:p>
            <a:pPr marL="457200" lvl="0" indent="-381000" rtl="0">
              <a:lnSpc>
                <a:spcPct val="150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F1F58"/>
                </a:solidFill>
              </a:rPr>
              <a:t>Develops comprehension, e.g. visualizing</a:t>
            </a:r>
          </a:p>
          <a:p>
            <a:pPr marL="457200" lvl="0" indent="-381000" rtl="0">
              <a:lnSpc>
                <a:spcPct val="150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F1F58"/>
                </a:solidFill>
              </a:rPr>
              <a:t>Develops fluency through repeated readings</a:t>
            </a:r>
          </a:p>
          <a:p>
            <a:pPr marL="457200" lvl="0" indent="-381000" rtl="0">
              <a:lnSpc>
                <a:spcPct val="150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F1F58"/>
                </a:solidFill>
              </a:rPr>
              <a:t>Develops vocabulary</a:t>
            </a:r>
          </a:p>
          <a:p>
            <a:pPr marL="457200" lvl="0" indent="-381000" rtl="0">
              <a:lnSpc>
                <a:spcPct val="150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F1F58"/>
                </a:solidFill>
              </a:rPr>
              <a:t>Helps us see the world in new ways</a:t>
            </a:r>
          </a:p>
          <a:p>
            <a:pPr marL="457200" lvl="0" indent="-381000" rtl="0">
              <a:lnSpc>
                <a:spcPct val="150000"/>
              </a:lnSpc>
              <a:spcBef>
                <a:spcPts val="2400"/>
              </a:spcBef>
              <a:buClr>
                <a:srgbClr val="2F1F5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2F1F58"/>
                </a:solidFill>
              </a:rPr>
              <a:t>Promotes a love of language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Spring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Rain beats down,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roots stretch up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They’ll meet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 a flower.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i="1"/>
              <a:t>Raymond Souster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Daffodils- Ralph Fletcher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00400" indent="0" algn="l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   They put on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 little show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simply by being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 yellow.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Their stems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darkly green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against the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faded brown barn.</a:t>
            </a:r>
          </a:p>
          <a:p>
            <a:pPr algn="ctr" rtl="0">
              <a:lnSpc>
                <a:spcPct val="134750"/>
              </a:lnSpc>
              <a:spcBef>
                <a:spcPts val="0"/>
              </a:spcBef>
              <a:buNone/>
            </a:pPr>
            <a:endParaRPr sz="1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Happy Meeting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Rain meets dust: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soft, cinnamon kisses.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Quick noisy coursip,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then marriage: mud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Joyce Sidman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Macintosh PowerPoint</Application>
  <PresentationFormat>On-screen Show (16:9)</PresentationFormat>
  <Paragraphs>129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label</vt:lpstr>
      <vt:lpstr>Nothing Better than Poetry!</vt:lpstr>
      <vt:lpstr>Mary Lee Hahn</vt:lpstr>
      <vt:lpstr>Why Poetry?</vt:lpstr>
      <vt:lpstr>Why Poetry?</vt:lpstr>
      <vt:lpstr>Found Poetry! </vt:lpstr>
      <vt:lpstr>Why Poetry?</vt:lpstr>
      <vt:lpstr>Spring</vt:lpstr>
      <vt:lpstr>Daffodils- Ralph Fletcher</vt:lpstr>
      <vt:lpstr>A Happy Meeting</vt:lpstr>
      <vt:lpstr>How poetry?</vt:lpstr>
      <vt:lpstr>Poetry Notebooks</vt:lpstr>
      <vt:lpstr>Explore meaning</vt:lpstr>
      <vt:lpstr>Visualize Poetry</vt:lpstr>
      <vt:lpstr>Perform the poem</vt:lpstr>
      <vt:lpstr>Use poetry to cross disciplines</vt:lpstr>
      <vt:lpstr>Poetry teaches us play with language</vt:lpstr>
      <vt:lpstr>Some great poetry resources</vt:lpstr>
      <vt:lpstr>Poetry Friday Anthology</vt:lpstr>
      <vt:lpstr>Anthologies</vt:lpstr>
      <vt:lpstr>Children’s poets I love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Better than Poetry!</dc:title>
  <cp:lastModifiedBy>Marcie Haloin</cp:lastModifiedBy>
  <cp:revision>1</cp:revision>
  <dcterms:modified xsi:type="dcterms:W3CDTF">2015-03-12T02:42:03Z</dcterms:modified>
</cp:coreProperties>
</file>