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71" r:id="rId3"/>
    <p:sldId id="392" r:id="rId4"/>
    <p:sldId id="425" r:id="rId5"/>
    <p:sldId id="420" r:id="rId6"/>
    <p:sldId id="426" r:id="rId7"/>
    <p:sldId id="427" r:id="rId8"/>
    <p:sldId id="428" r:id="rId9"/>
    <p:sldId id="433" r:id="rId10"/>
    <p:sldId id="418" r:id="rId11"/>
    <p:sldId id="434" r:id="rId12"/>
    <p:sldId id="404" r:id="rId13"/>
    <p:sldId id="364" r:id="rId14"/>
    <p:sldId id="373" r:id="rId15"/>
    <p:sldId id="429" r:id="rId16"/>
    <p:sldId id="260" r:id="rId17"/>
    <p:sldId id="430" r:id="rId18"/>
    <p:sldId id="380" r:id="rId19"/>
    <p:sldId id="431" r:id="rId20"/>
    <p:sldId id="388" r:id="rId21"/>
    <p:sldId id="432" r:id="rId22"/>
    <p:sldId id="435" r:id="rId23"/>
    <p:sldId id="436" r:id="rId24"/>
    <p:sldId id="437" r:id="rId25"/>
    <p:sldId id="438" r:id="rId26"/>
    <p:sldId id="43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21"/>
    <p:restoredTop sz="94693"/>
  </p:normalViewPr>
  <p:slideViewPr>
    <p:cSldViewPr snapToGrid="0" snapToObjects="1">
      <p:cViewPr varScale="1">
        <p:scale>
          <a:sx n="70" d="100"/>
          <a:sy n="70" d="100"/>
        </p:scale>
        <p:origin x="216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E20017-CA8A-D04F-B0F0-AF90F270E2DF}" type="datetimeFigureOut">
              <a:rPr lang="en-US" smtClean="0"/>
              <a:t>1/27/20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36ADD4-A44A-D644-B0B1-28BF70284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992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>
            <a:extLst>
              <a:ext uri="{FF2B5EF4-FFF2-40B4-BE49-F238E27FC236}">
                <a16:creationId xmlns:a16="http://schemas.microsoft.com/office/drawing/2014/main" id="{BB65CBA2-3D0E-6746-A7A0-941A5CFE0F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8" name="Notes Placeholder 2">
            <a:extLst>
              <a:ext uri="{FF2B5EF4-FFF2-40B4-BE49-F238E27FC236}">
                <a16:creationId xmlns:a16="http://schemas.microsoft.com/office/drawing/2014/main" id="{6763F782-89F9-E940-80FE-EDBD8E5ADB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New Kid -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5-8; RL: 3.6</a:t>
            </a:r>
          </a:p>
          <a:p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Seventh grader Jordan Banks stars in an honest graphic novel about starting over at a new school where diversity is low and the struggle to fit in is real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 just for kids as a teacher this made me reflect in good ways.  Calling students by their names. Set in New York. Humor -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.  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5059" name="Slide Number Placeholder 3">
            <a:extLst>
              <a:ext uri="{FF2B5EF4-FFF2-40B4-BE49-F238E27FC236}">
                <a16:creationId xmlns:a16="http://schemas.microsoft.com/office/drawing/2014/main" id="{C64ED80A-63DC-5445-8EF9-01376A6923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682192A-EDA6-1B49-A5E1-54C604F8B3F9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43625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Guts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Stargazing –</a:t>
            </a:r>
          </a:p>
          <a:p>
            <a:r>
              <a:rPr lang="en-US" dirty="0"/>
              <a:t>    Story of Moon and Christine unlikely best friends in Chinese American Community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Jen Wang draws on her childhood to paint a deeply personal yet wholly relatable friendship story that’s at turns joyful, heart-wrenching, and full of hope.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Best Friends - IL: 3-6; RL: 4.6  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Sixth grade is supposed to be perfect, but Shannon has difficulty understanding the rules.  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Guts -IL: 3-6; RL: 3.6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TC and Pop Culture Classroom brought her to CO and it was the largest author visit I’ve attended in Denver.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0EEA6-9CEF-244D-A901-F3337A3A4E3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15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>
            <a:extLst>
              <a:ext uri="{FF2B5EF4-FFF2-40B4-BE49-F238E27FC236}">
                <a16:creationId xmlns:a16="http://schemas.microsoft.com/office/drawing/2014/main" id="{2ABD92E1-5A65-C348-AA86-3E3C967E3B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8" name="Notes Placeholder 2">
            <a:extLst>
              <a:ext uri="{FF2B5EF4-FFF2-40B4-BE49-F238E27FC236}">
                <a16:creationId xmlns:a16="http://schemas.microsoft.com/office/drawing/2014/main" id="{6C3B7D2B-3044-734A-8E37-EB0A166D5C0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The Undefeated – Black History all year round IL: K-3; RL: 2.5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Originally performed for ESPN's The Undefeated, this poem is a love letter to black life in the United States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70659" name="Slide Number Placeholder 3">
            <a:extLst>
              <a:ext uri="{FF2B5EF4-FFF2-40B4-BE49-F238E27FC236}">
                <a16:creationId xmlns:a16="http://schemas.microsoft.com/office/drawing/2014/main" id="{C7CBBC0B-61F9-9649-813D-8AA728377C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4B83C06-1937-6B43-96BC-2DA16834F290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8291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>
            <a:extLst>
              <a:ext uri="{FF2B5EF4-FFF2-40B4-BE49-F238E27FC236}">
                <a16:creationId xmlns:a16="http://schemas.microsoft.com/office/drawing/2014/main" id="{C37D4A97-CDCB-6447-9C46-8B70388A40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Notes Placeholder 2">
            <a:extLst>
              <a:ext uri="{FF2B5EF4-FFF2-40B4-BE49-F238E27FC236}">
                <a16:creationId xmlns:a16="http://schemas.microsoft.com/office/drawing/2014/main" id="{46518CA3-12E5-EB48-B2F5-73AF3C6919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As Bear Meets the woodland creatures they join him taking an adventure down the river together.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I loved Sheep 101 a couple of years ago. Author's note "This story says, "Take a chance! "Hop on Board", "Work Together" Trust Each Other" "Share the </a:t>
            </a:r>
            <a:r>
              <a:rPr lang="en-US" altLang="en-US" dirty="0" err="1">
                <a:ea typeface="ＭＳ Ｐゴシック" panose="020B0600070205080204" pitchFamily="34" charset="-128"/>
              </a:rPr>
              <a:t>adventure"Endpapers</a:t>
            </a:r>
            <a:r>
              <a:rPr lang="en-US" altLang="en-US" dirty="0">
                <a:ea typeface="ＭＳ Ｐゴシック" panose="020B0600070205080204" pitchFamily="34" charset="-128"/>
              </a:rPr>
              <a:t> are map of the story.  Story of unity not tribalism.  Building Community.  </a:t>
            </a:r>
          </a:p>
        </p:txBody>
      </p:sp>
      <p:sp>
        <p:nvSpPr>
          <p:cNvPr id="51203" name="Slide Number Placeholder 3">
            <a:extLst>
              <a:ext uri="{FF2B5EF4-FFF2-40B4-BE49-F238E27FC236}">
                <a16:creationId xmlns:a16="http://schemas.microsoft.com/office/drawing/2014/main" id="{7E94C851-3325-574C-9D5D-C914423F23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F336F35-6AC8-9A4B-A860-10A55C2F0C7E}" type="slidenum">
              <a:rPr lang="en-US" altLang="en-US" smtClean="0">
                <a:latin typeface="Calibri" panose="020F0502020204030204" pitchFamily="34" charset="0"/>
              </a:rPr>
              <a:pPr/>
              <a:t>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83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>
            <a:extLst>
              <a:ext uri="{FF2B5EF4-FFF2-40B4-BE49-F238E27FC236}">
                <a16:creationId xmlns:a16="http://schemas.microsoft.com/office/drawing/2014/main" id="{1E2922AC-E6B0-594C-91B4-1A4F942D3E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8" name="Notes Placeholder 2">
            <a:extLst>
              <a:ext uri="{FF2B5EF4-FFF2-40B4-BE49-F238E27FC236}">
                <a16:creationId xmlns:a16="http://schemas.microsoft.com/office/drawing/2014/main" id="{7B98D08F-FE8B-5A48-913C-FB75C81309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 IL: K-3; RL: 2.8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 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When Daisy Ramona zooms around her neighborhood with her papi on his motorcycle, she sees the people and places she's always known. She also sees a community that is rapidly changing around her.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Vamos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 IL: K-3; RL: 2.1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Follow Little Lobo and his dog Bernabe as they deliver supplies to a variety of vendors, selling everything from sweets to sombreros, portraits to pinatas, carved masks to comic books!English and Spanish words interspersed!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5059" name="Slide Number Placeholder 3">
            <a:extLst>
              <a:ext uri="{FF2B5EF4-FFF2-40B4-BE49-F238E27FC236}">
                <a16:creationId xmlns:a16="http://schemas.microsoft.com/office/drawing/2014/main" id="{61EDE8FF-FD7B-A446-97EF-9EE29728DC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D029294-4F79-B748-8DF3-4EDF81878333}" type="slidenum">
              <a:rPr lang="en-US" altLang="en-US" smtClean="0">
                <a:latin typeface="Calibri" panose="020F0502020204030204" pitchFamily="34" charset="0"/>
              </a:rPr>
              <a:pPr/>
              <a:t>10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64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DE1546CD-CC5B-4F45-A63A-DACA09FC0A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96EA8A4A-49E4-8947-897A-01EBA22865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K-3 amazing endpapers list Indiginous tribes - Refer to Indian No More</a:t>
            </a: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04E3FB69-DEE8-0C48-A231-795A7D7862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FFEE127-794B-B143-8D1B-9CB64B80AA09}" type="slidenum">
              <a:rPr lang="en-US" altLang="en-US" smtClean="0">
                <a:latin typeface="Calibri" panose="020F0502020204030204" pitchFamily="34" charset="0"/>
              </a:rPr>
              <a:pPr/>
              <a:t>12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57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>
            <a:extLst>
              <a:ext uri="{FF2B5EF4-FFF2-40B4-BE49-F238E27FC236}">
                <a16:creationId xmlns:a16="http://schemas.microsoft.com/office/drawing/2014/main" id="{359D9E1F-D9A8-1A47-AFA4-3D984CB753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4" name="Notes Placeholder 2">
            <a:extLst>
              <a:ext uri="{FF2B5EF4-FFF2-40B4-BE49-F238E27FC236}">
                <a16:creationId xmlns:a16="http://schemas.microsoft.com/office/drawing/2014/main" id="{614AB58A-EFAC-0641-B95A-39B50AAF1C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Other Words for Home RL 5.3 930L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Jude must leave Syria to eventually make her home in </a:t>
            </a:r>
            <a:r>
              <a:rPr lang="en-US" altLang="en-US" dirty="0" err="1">
                <a:ea typeface="ＭＳ Ｐゴシック" panose="020B0600070205080204" pitchFamily="34" charset="-128"/>
              </a:rPr>
              <a:t>Cincinatti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 Promise of Change: One Girl’s Story of the Fight for School Equity </a:t>
            </a:r>
          </a:p>
        </p:txBody>
      </p:sp>
      <p:sp>
        <p:nvSpPr>
          <p:cNvPr id="79875" name="Slide Number Placeholder 3">
            <a:extLst>
              <a:ext uri="{FF2B5EF4-FFF2-40B4-BE49-F238E27FC236}">
                <a16:creationId xmlns:a16="http://schemas.microsoft.com/office/drawing/2014/main" id="{5494D691-80FF-EC44-B7BB-FDEE3398BD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8D87C45-779A-EC46-A7FE-085E2A925323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3929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>
            <a:extLst>
              <a:ext uri="{FF2B5EF4-FFF2-40B4-BE49-F238E27FC236}">
                <a16:creationId xmlns:a16="http://schemas.microsoft.com/office/drawing/2014/main" id="{7E8B44A2-118B-A84E-B61A-E7E24759F0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2" name="Notes Placeholder 2">
            <a:extLst>
              <a:ext uri="{FF2B5EF4-FFF2-40B4-BE49-F238E27FC236}">
                <a16:creationId xmlns:a16="http://schemas.microsoft.com/office/drawing/2014/main" id="{FBE8C44D-9667-8D43-AE24-C3C3AB7105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 IL: K-3; RL: 2.9 In </a:t>
            </a:r>
            <a:r>
              <a:rPr lang="en-US" altLang="en-US" i="1">
                <a:ea typeface="ＭＳ Ｐゴシック" panose="020B0600070205080204" pitchFamily="34" charset="-128"/>
              </a:rPr>
              <a:t>Just Ask</a:t>
            </a:r>
            <a:r>
              <a:rPr lang="en-US" altLang="en-US">
                <a:ea typeface="ＭＳ Ｐゴシック" panose="020B0600070205080204" pitchFamily="34" charset="-128"/>
              </a:rPr>
              <a:t>, United States Supreme Court Justice Sonia Sotomayor celebrates the different abilities kids (and people of all ages) have. Using her own experience as a child who was diagnosed with diabetes, Justice Sotomayor writes about children with all sorts of challenges--and looks at the special powers those kids have as well. As the kids work together to build a community garden, asking questions of each other along the way, this book encourages readers to do the same: When we come across someone who is different from us but we're not sure why, all we have to do is </a:t>
            </a:r>
            <a:r>
              <a:rPr lang="en-US" altLang="en-US" i="1">
                <a:ea typeface="ＭＳ Ｐゴシック" panose="020B0600070205080204" pitchFamily="34" charset="-128"/>
              </a:rPr>
              <a:t>Just Ask</a:t>
            </a:r>
          </a:p>
          <a:p>
            <a:endParaRPr lang="en-US" altLang="en-US" i="1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IL: 3-6; RL: 4.1 free-verse narrative perfectly captures the tension leading up to the writing the speech as each adviser urged his own ideas while remaining a supportive community.</a:t>
            </a:r>
          </a:p>
        </p:txBody>
      </p:sp>
      <p:sp>
        <p:nvSpPr>
          <p:cNvPr id="66563" name="Slide Number Placeholder 3">
            <a:extLst>
              <a:ext uri="{FF2B5EF4-FFF2-40B4-BE49-F238E27FC236}">
                <a16:creationId xmlns:a16="http://schemas.microsoft.com/office/drawing/2014/main" id="{2DEF97AF-9277-CB47-9DC9-77EE4B4FD2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945BB07-9327-4A4C-9621-6CFD88E5DD00}" type="slidenum">
              <a:rPr lang="en-US" altLang="en-US" smtClean="0">
                <a:latin typeface="Calibri" panose="020F0502020204030204" pitchFamily="34" charset="0"/>
              </a:rPr>
              <a:pPr/>
              <a:t>14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011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>
            <a:extLst>
              <a:ext uri="{FF2B5EF4-FFF2-40B4-BE49-F238E27FC236}">
                <a16:creationId xmlns:a16="http://schemas.microsoft.com/office/drawing/2014/main" id="{03E746E5-7B62-A84A-B9DB-61144FFCCE1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4" name="Notes Placeholder 2">
            <a:extLst>
              <a:ext uri="{FF2B5EF4-FFF2-40B4-BE49-F238E27FC236}">
                <a16:creationId xmlns:a16="http://schemas.microsoft.com/office/drawing/2014/main" id="{3B1CA2BE-3125-7C4A-B28E-BAF0C586259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Each Tiny Spark 680L,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   Own Voices Story where author has a child with some of the traits of the main character.  Covers a lot of how students can do research and follow their own interests.  Also follows a theme of parents in the military.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Sixth-grader Emilia Torres struggles with ADHD, her controlling abuela, her mother's work commitments, her father's distance after returning from deployment, evolving friendships, and a conflict over school redistricting.</a:t>
            </a:r>
          </a:p>
          <a:p>
            <a:endParaRPr lang="en-US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Shouting at the Rain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one also hones in on how we can change our perspective to understand that things aren't usually as bad as we think they are. Several memorable moments:</a:t>
            </a:r>
            <a:br>
              <a:rPr lang="en-US" dirty="0"/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For teachers who need examples of Beers/Probst signposts, there is a perfect Words of the Wiser scene on pp. 199-201.</a:t>
            </a:r>
            <a:br>
              <a:rPr lang="en-US" dirty="0"/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precious moment between Delsie and Grammy at the end of chapter 40 - reminds me of the scene in Inside Out (might be my favorite Pixar movie) among Sadness, Bing Bong, and Joy about Riley.</a:t>
            </a:r>
            <a:br>
              <a:rPr lang="en-US" dirty="0"/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anagrams!</a:t>
            </a:r>
            <a:br>
              <a:rPr lang="en-US" dirty="0"/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Mullaly's beautiful Dear Reader letter and Acknowledgements</a:t>
            </a:r>
          </a:p>
          <a:p>
            <a:endParaRPr lang="en-US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Song for a Whale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IL: 3-6; RL: 5.6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fixing the class computer to repairing old radios, twelve-year-old Iris is a tech genius. But she's the only deaf person in her school, so people often treat her like she's not very smart. Deaf Culture. Author is a sign language interpreter. </a:t>
            </a:r>
          </a:p>
          <a:p>
            <a:endParaRPr lang="en-US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69635" name="Slide Number Placeholder 3">
            <a:extLst>
              <a:ext uri="{FF2B5EF4-FFF2-40B4-BE49-F238E27FC236}">
                <a16:creationId xmlns:a16="http://schemas.microsoft.com/office/drawing/2014/main" id="{957B9BC9-E1EC-724B-9339-524ED4CBC4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97589C5-E60D-2C42-8FC3-17E3920EBA20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0167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Chick &amp; Brain – replacements for Dick &amp; Jane – Silly, funny, two friends with both visual and verbal humor.</a:t>
            </a:r>
          </a:p>
          <a:p>
            <a:endParaRPr lang="en-US" dirty="0"/>
          </a:p>
          <a:p>
            <a:r>
              <a:rPr lang="en-US" dirty="0"/>
              <a:t>Monkey &amp; Cake Series – 330L -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Schrödinger's cat meets 'Piggy &amp; Elephant’ </a:t>
            </a:r>
          </a:p>
          <a:p>
            <a:endParaRPr lang="en-US" dirty="0"/>
          </a:p>
          <a:p>
            <a:r>
              <a:rPr lang="en-US" dirty="0"/>
              <a:t>Fox &amp; Chick Quiet Boat Ride 400L– 3 chapters with humorous stories understanding personalities and friendships.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0EEA6-9CEF-244D-A901-F3337A3A4E3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146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6F412-3B05-604C-9F6A-8C16E8CBAC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1B049D-65D6-814A-98BB-E47695DCA9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3DB4E-A93E-7349-8E18-55C248BF7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78792-58B7-9C49-993A-60D3A5D0DAE1}" type="datetimeFigureOut">
              <a:rPr lang="en-US" smtClean="0"/>
              <a:t>1/27/20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2B447-6FD5-2448-AB70-B236F6581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195D3-ED4C-F34A-A07B-4C8924568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AA943-58D4-8747-A6A5-7DC065B57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039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2F7A4-52D8-A44F-9DF0-F123FC73A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15C09D-8A68-1B47-915E-8B957D37D1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F01C8-4447-7245-AF20-A11ECAD8D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78792-58B7-9C49-993A-60D3A5D0DAE1}" type="datetimeFigureOut">
              <a:rPr lang="en-US" smtClean="0"/>
              <a:t>1/27/20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46DDD-857A-1946-9D1B-2FDA8EE06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08A87-F6EE-874C-9A2F-6324A3888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AA943-58D4-8747-A6A5-7DC065B57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63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A3D2FB-21CF-4344-A0BE-F0A0A49657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2F15F5-B75F-7949-90EC-D898D0F500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6C4F7-5CBD-C040-AB7D-ACAE35982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78792-58B7-9C49-993A-60D3A5D0DAE1}" type="datetimeFigureOut">
              <a:rPr lang="en-US" smtClean="0"/>
              <a:t>1/27/20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671AF-5B80-5643-A670-0591B06FB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62AE8-0839-BC43-8CFB-F6FE58BE7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AA943-58D4-8747-A6A5-7DC065B57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69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8424E-45BB-754F-A803-C64742315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8F68F-837F-D240-9FF9-409283575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CFBF2-1BE6-7C4F-AF79-F47572545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78792-58B7-9C49-993A-60D3A5D0DAE1}" type="datetimeFigureOut">
              <a:rPr lang="en-US" smtClean="0"/>
              <a:t>1/27/20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25A6B-A4EA-2549-99FE-1DF2525EE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07AC6-4B5C-3641-8B7E-C1FE09E37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AA943-58D4-8747-A6A5-7DC065B57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06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B4633-D0E0-D940-B697-61A4C98DC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84ACE5-323F-E446-9282-92164B18A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46B5F-DE87-3548-B4BC-B7B6CFD68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78792-58B7-9C49-993A-60D3A5D0DAE1}" type="datetimeFigureOut">
              <a:rPr lang="en-US" smtClean="0"/>
              <a:t>1/27/20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A4AD1-3EBA-3346-8718-BF3EEE31F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CC11A-36D2-FB48-86F0-17F128B96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AA943-58D4-8747-A6A5-7DC065B57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4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D6D17-0F72-454D-99F9-2942817C0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40D57-BE5D-7E4E-9383-846E706037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68D9E7-75CE-AA4F-9CFA-9133F2308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0CE3A1-2D5D-6445-BE6D-4DF15A538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78792-58B7-9C49-993A-60D3A5D0DAE1}" type="datetimeFigureOut">
              <a:rPr lang="en-US" smtClean="0"/>
              <a:t>1/27/20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9447F6-F206-C147-921E-CE201AB8C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8C4CD1-C096-FB47-863F-F63508B41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AA943-58D4-8747-A6A5-7DC065B57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95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F2F8D-A806-3043-B264-1BD6CBDE3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10542-5632-E94E-8AF5-3DD8D786D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73280-E231-4B42-BCA9-AD509CA0A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E71A68-EAB2-0A42-B3FA-20C04454AA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C8F39C-2262-9442-91DC-01A87DC46C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915938-7D32-6042-8FC1-00F931C11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78792-58B7-9C49-993A-60D3A5D0DAE1}" type="datetimeFigureOut">
              <a:rPr lang="en-US" smtClean="0"/>
              <a:t>1/27/20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0C846B-F9B3-E94C-9D30-385199F1F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164268-AFFF-284D-9DA5-A5BF9C7AD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AA943-58D4-8747-A6A5-7DC065B57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61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676B2-F90D-2643-A928-DE8F526EE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D9C0A0-B202-4D41-AFD0-D1F2D68D0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78792-58B7-9C49-993A-60D3A5D0DAE1}" type="datetimeFigureOut">
              <a:rPr lang="en-US" smtClean="0"/>
              <a:t>1/27/20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A8DC93-06DF-2F48-9B28-14789B09C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69CC7B-0E35-CA40-9D99-74A12B798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AA943-58D4-8747-A6A5-7DC065B57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42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693A62-A80B-FE42-AF27-49FBC5090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78792-58B7-9C49-993A-60D3A5D0DAE1}" type="datetimeFigureOut">
              <a:rPr lang="en-US" smtClean="0"/>
              <a:t>1/27/20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D03856-35C1-0445-8669-F1DE4A1BD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39CDA-D886-1B4C-B812-7106DBE93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AA943-58D4-8747-A6A5-7DC065B57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84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72FFA-20F7-F146-B9F6-73AEB77A4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8E7B4-7EB7-D448-B34C-9E3413E50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44FBE0-9E8C-9249-B0FE-6A18227AC4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A5E5E7-47CC-8C48-A0B0-F608504A3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78792-58B7-9C49-993A-60D3A5D0DAE1}" type="datetimeFigureOut">
              <a:rPr lang="en-US" smtClean="0"/>
              <a:t>1/27/20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6F200-6F2B-D543-80CC-D37E59E57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4A466A-2B4B-AE46-979A-E21E71C3A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AA943-58D4-8747-A6A5-7DC065B57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28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7219B-5825-304F-A76E-72EB8A15B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0E23D3-3426-D449-AAB7-69BACC117B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BA9421-0120-9C4B-9DB3-0BF07D3B5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0363A-D914-6E49-9B32-F56E5E633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78792-58B7-9C49-993A-60D3A5D0DAE1}" type="datetimeFigureOut">
              <a:rPr lang="en-US" smtClean="0"/>
              <a:t>1/27/20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133681-46C1-8942-BBE1-E52AAE025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3D5FBB-4BE6-3045-BCD6-62F0ACACF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AA943-58D4-8747-A6A5-7DC065B57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944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583DBF-2FD6-0243-A4A7-0F79157AE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E30F6C-F834-794A-989F-283585303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5BEE85-1BC5-4D4E-9AB3-F1A6F5803F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78792-58B7-9C49-993A-60D3A5D0DAE1}" type="datetimeFigureOut">
              <a:rPr lang="en-US" smtClean="0"/>
              <a:t>1/27/20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715C2-D57D-3D45-951E-8C7BBC747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BDCC9-A277-924B-A7F1-1F966A2A68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AA943-58D4-8747-A6A5-7DC065B57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426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hyperlink" Target="http://www.theclassroombookshelf.com/2019/05/celebrate-family-community-and-the-thrill-of-the-ride-with-my-papi-has-a-motorcycle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eachingbooks.net/book_reading.cgi?id=17330" TargetMode="External"/><Relationship Id="rId5" Type="http://schemas.openxmlformats.org/officeDocument/2006/relationships/hyperlink" Target="https://www.publishersweekly.com/pw/by-topic/childrens/childrens-authors/article/81498-q-a-with-kevin-noble-maillard-and-juana-martinez-neal.html" TargetMode="External"/><Relationship Id="rId4" Type="http://schemas.openxmlformats.org/officeDocument/2006/relationships/hyperlink" Target="https://us.macmillan.com/books/9781626727465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7" Type="http://schemas.openxmlformats.org/officeDocument/2006/relationships/image" Target="../media/image3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f"/><Relationship Id="rId4" Type="http://schemas.openxmlformats.org/officeDocument/2006/relationships/hyperlink" Target="https://www.today.com/video/justice-sonia-sotomayor-encourages-kids-to-just-ask-in-new-book-68155461773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7" Type="http://schemas.openxmlformats.org/officeDocument/2006/relationships/image" Target="../media/image3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openxmlformats.org/officeDocument/2006/relationships/hyperlink" Target="http://images.randomhouse.com/teachers_guides/9780451479723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7" Type="http://schemas.openxmlformats.org/officeDocument/2006/relationships/image" Target="../media/image4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tiff"/><Relationship Id="rId5" Type="http://schemas.openxmlformats.org/officeDocument/2006/relationships/image" Target="../media/image43.tiff"/><Relationship Id="rId4" Type="http://schemas.openxmlformats.org/officeDocument/2006/relationships/hyperlink" Target="https://www.youtube.com/watch?v=112GDphXz9A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1.jpg"/><Relationship Id="rId7" Type="http://schemas.openxmlformats.org/officeDocument/2006/relationships/hyperlink" Target="https://www.youtube.com/watch?v=DluRrU1Lp6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OCy7gjdMvjU" TargetMode="External"/><Relationship Id="rId5" Type="http://schemas.openxmlformats.org/officeDocument/2006/relationships/hyperlink" Target="http://www.theclassroombookshelf.com/2019/05/new-kid-by-jerry-craft-is-a-middle-school-must-read/" TargetMode="External"/><Relationship Id="rId4" Type="http://schemas.openxmlformats.org/officeDocument/2006/relationships/hyperlink" Target="https://www.youtube.com/watch?v=BpmqqHl_zOA" TargetMode="External"/><Relationship Id="rId9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7" Type="http://schemas.openxmlformats.org/officeDocument/2006/relationships/image" Target="../media/image4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tiff"/><Relationship Id="rId5" Type="http://schemas.openxmlformats.org/officeDocument/2006/relationships/image" Target="../media/image51.tiff"/><Relationship Id="rId4" Type="http://schemas.openxmlformats.org/officeDocument/2006/relationships/hyperlink" Target="https://us.macmillan.com/books/9781250183880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tiff"/><Relationship Id="rId5" Type="http://schemas.openxmlformats.org/officeDocument/2006/relationships/image" Target="../media/image61.tiff"/><Relationship Id="rId4" Type="http://schemas.openxmlformats.org/officeDocument/2006/relationships/image" Target="../media/image60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eandlow.com/uploads/loaded_document/749/IndianNoMore_TeachersGuide.pdf" TargetMode="External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tiff"/><Relationship Id="rId5" Type="http://schemas.openxmlformats.org/officeDocument/2006/relationships/image" Target="../media/image64.tiff"/><Relationship Id="rId4" Type="http://schemas.openxmlformats.org/officeDocument/2006/relationships/hyperlink" Target="http://www.theclassroombookshelf.com/2020/01/shedding-light-on-20th-century-termination-and-relocation-efforts-with-indian-no-more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achingbooks.net/book_reading.cgi?id=16219" TargetMode="External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hyperlink" Target="https://www.teachingbooks.net/pronounce.cgi?aid=18785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hyperlink" Target="https://vimeo.com/33661656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z1BH4iuOkU" TargetMode="External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E97BA-44BA-5443-8236-E3846B7DCB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2020 ALA (American Library Association)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CFA9F9-7CC5-2940-B993-8C6184D4CC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YM (Youth Media) Award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586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3">
            <a:extLst>
              <a:ext uri="{FF2B5EF4-FFF2-40B4-BE49-F238E27FC236}">
                <a16:creationId xmlns:a16="http://schemas.microsoft.com/office/drawing/2014/main" id="{6B0CA01F-D60E-FA4F-8796-BCF2525C9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4" y="774881"/>
            <a:ext cx="3765550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TextBox 4">
            <a:extLst>
              <a:ext uri="{FF2B5EF4-FFF2-40B4-BE49-F238E27FC236}">
                <a16:creationId xmlns:a16="http://schemas.microsoft.com/office/drawing/2014/main" id="{FC56A45C-5FF7-7448-B1E9-6F275F9F5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8652" y="1386863"/>
            <a:ext cx="24749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hlinkClick r:id="rId4"/>
              </a:rPr>
              <a:t>Lesson plans from the classroom bookshelf blog 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44035" name="Title 1">
            <a:extLst>
              <a:ext uri="{FF2B5EF4-FFF2-40B4-BE49-F238E27FC236}">
                <a16:creationId xmlns:a16="http://schemas.microsoft.com/office/drawing/2014/main" id="{24E218FF-4B31-6D4D-BA7E-052D07F4B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Pura Belpre Illustrator Honor Books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4036" name="Picture 6">
            <a:extLst>
              <a:ext uri="{FF2B5EF4-FFF2-40B4-BE49-F238E27FC236}">
                <a16:creationId xmlns:a16="http://schemas.microsoft.com/office/drawing/2014/main" id="{D64E1D19-F750-1F4E-AB86-D06665DC7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7" y="2801075"/>
            <a:ext cx="3743325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BAA311-B172-5942-8275-0E4E98F759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768" y="3429000"/>
            <a:ext cx="3330864" cy="315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71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1ED8A-7FFF-CC40-A14F-CBB79628F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Pura Bel pre Author Honor Books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9803B9-EEDA-2747-9F9E-44E9FF76A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482001"/>
            <a:ext cx="1456460" cy="22138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175A51-E081-914F-8A14-B7EE10381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4445" y="1286728"/>
            <a:ext cx="2091690" cy="309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A39FA8-9E75-2A43-B35F-662BF3F6C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50" y="1449820"/>
            <a:ext cx="4038600" cy="4914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73CD55-B671-1749-B4B2-29B40F7A38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5655" y="3663638"/>
            <a:ext cx="24257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59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3">
            <a:extLst>
              <a:ext uri="{FF2B5EF4-FFF2-40B4-BE49-F238E27FC236}">
                <a16:creationId xmlns:a16="http://schemas.microsoft.com/office/drawing/2014/main" id="{87CF3610-57F0-BA48-B18F-786594509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41043"/>
            <a:ext cx="5115791" cy="510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TextBox 4">
            <a:extLst>
              <a:ext uri="{FF2B5EF4-FFF2-40B4-BE49-F238E27FC236}">
                <a16:creationId xmlns:a16="http://schemas.microsoft.com/office/drawing/2014/main" id="{CD6F3172-211E-6246-B311-D039942C5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4779964"/>
            <a:ext cx="2452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hlinkClick r:id="rId4"/>
              </a:rPr>
              <a:t>Macmillan peek inside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1987" name="TextBox 1">
            <a:extLst>
              <a:ext uri="{FF2B5EF4-FFF2-40B4-BE49-F238E27FC236}">
                <a16:creationId xmlns:a16="http://schemas.microsoft.com/office/drawing/2014/main" id="{1C41E3DD-B1C8-8448-94C7-A24C24253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1638" y="2527300"/>
            <a:ext cx="2259012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hlinkClick r:id="rId5"/>
              </a:rPr>
              <a:t>publishersweekly print interview with author and illustrator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1988" name="TextBox 1">
            <a:extLst>
              <a:ext uri="{FF2B5EF4-FFF2-40B4-BE49-F238E27FC236}">
                <a16:creationId xmlns:a16="http://schemas.microsoft.com/office/drawing/2014/main" id="{14409B95-6CE5-C949-A7AD-E21D689B2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4050" y="5648325"/>
            <a:ext cx="21034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hlinkClick r:id="rId6"/>
              </a:rPr>
              <a:t>meet the author 5 min. recording at teaching books.net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6EB75D-C9F5-CB4D-BAB5-8B09A540D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Seibert  Medal Informational </a:t>
            </a:r>
          </a:p>
        </p:txBody>
      </p:sp>
    </p:spTree>
    <p:extLst>
      <p:ext uri="{BB962C8B-B14F-4D97-AF65-F5344CB8AC3E}">
        <p14:creationId xmlns:p14="http://schemas.microsoft.com/office/powerpoint/2010/main" val="4169879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>
            <a:extLst>
              <a:ext uri="{FF2B5EF4-FFF2-40B4-BE49-F238E27FC236}">
                <a16:creationId xmlns:a16="http://schemas.microsoft.com/office/drawing/2014/main" id="{EF23637C-FBC6-B846-ADFD-7EA663522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Siebert Honor Books for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Informational Books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0E2424-B560-8147-81EA-FADD0FA86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4549" y="237857"/>
            <a:ext cx="2853502" cy="43075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064EEA-A087-6B48-9E2D-AA9922017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1300" y="4862440"/>
            <a:ext cx="1905000" cy="1905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919C61-FB72-A448-A9A4-6D9DB34708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9666" y="3139281"/>
            <a:ext cx="2297545" cy="34463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DADFBC-AA71-EA46-9FDC-5A1609B74B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93" y="1733190"/>
            <a:ext cx="2812182" cy="28121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085196-592A-F441-BABF-DA78F93935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2" y="2680349"/>
            <a:ext cx="18288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786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>
            <a:extLst>
              <a:ext uri="{FF2B5EF4-FFF2-40B4-BE49-F238E27FC236}">
                <a16:creationId xmlns:a16="http://schemas.microsoft.com/office/drawing/2014/main" id="{476B90F4-E4A1-7544-A020-A7531EA7E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dirty="0">
                <a:ea typeface="ＭＳ Ｐゴシック" panose="020B0600070205080204" pitchFamily="34" charset="-128"/>
              </a:rPr>
              <a:t>Schneider Family Picture Book Award – Disability Experience</a:t>
            </a:r>
          </a:p>
        </p:txBody>
      </p:sp>
      <p:pic>
        <p:nvPicPr>
          <p:cNvPr id="65538" name="Picture 1">
            <a:extLst>
              <a:ext uri="{FF2B5EF4-FFF2-40B4-BE49-F238E27FC236}">
                <a16:creationId xmlns:a16="http://schemas.microsoft.com/office/drawing/2014/main" id="{42B6E949-15DF-0D4E-9B30-9DEA84801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10448"/>
            <a:ext cx="3347394" cy="410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Box 2">
            <a:extLst>
              <a:ext uri="{FF2B5EF4-FFF2-40B4-BE49-F238E27FC236}">
                <a16:creationId xmlns:a16="http://schemas.microsoft.com/office/drawing/2014/main" id="{87F7F9B6-BF27-F447-916D-3FBB40D41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426" y="6111876"/>
            <a:ext cx="34083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hlinkClick r:id="rId4"/>
              </a:rPr>
              <a:t>Interview with Justice Sotomayor on Today Show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581D2F-B9B0-CE48-9E15-62524D6F4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6350" y="2171699"/>
            <a:ext cx="3184814" cy="396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28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8B5AD-8B64-2F4E-B55A-658A4E359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Stonewall Book Award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F99C76-F2CE-5147-8651-9BD11B011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31" y="1690687"/>
            <a:ext cx="3997893" cy="36710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2C361F-200C-654F-921C-3CCACC8F4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996" y="1924050"/>
            <a:ext cx="1993900" cy="3009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F00A82-49EA-6E46-9841-8A68795883DB}"/>
              </a:ext>
            </a:extLst>
          </p:cNvPr>
          <p:cNvSpPr txBox="1"/>
          <p:nvPr/>
        </p:nvSpPr>
        <p:spPr>
          <a:xfrm>
            <a:off x="8021782" y="4933950"/>
            <a:ext cx="2597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Honor Book (other honor books were YA)</a:t>
            </a:r>
          </a:p>
        </p:txBody>
      </p:sp>
    </p:spTree>
    <p:extLst>
      <p:ext uri="{BB962C8B-B14F-4D97-AF65-F5344CB8AC3E}">
        <p14:creationId xmlns:p14="http://schemas.microsoft.com/office/powerpoint/2010/main" val="1087149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55EFD98F-84FC-494A-A887-90E0D021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330200"/>
            <a:ext cx="8229600" cy="1143000"/>
          </a:xfrm>
        </p:spPr>
        <p:txBody>
          <a:bodyPr/>
          <a:lstStyle/>
          <a:p>
            <a:r>
              <a:rPr lang="en-US" dirty="0"/>
              <a:t>Schneider Family Book Award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A4ECF5-8AF3-164E-B57D-D4A13D6DE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3567" y="671977"/>
            <a:ext cx="3000885" cy="4529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0004A0-8C68-5D42-877F-956276266BB9}"/>
              </a:ext>
            </a:extLst>
          </p:cNvPr>
          <p:cNvSpPr txBox="1"/>
          <p:nvPr/>
        </p:nvSpPr>
        <p:spPr>
          <a:xfrm>
            <a:off x="7125675" y="6211696"/>
            <a:ext cx="4898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Each Tiny Spark Teacher's Guide at Random House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F362F9-8C1B-D144-9CED-B4B50A0D1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056" y="881444"/>
            <a:ext cx="3000885" cy="45727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7A2349-0072-504E-A4BC-CFE77EDB7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3119" y="1681585"/>
            <a:ext cx="2400300" cy="1485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0EAE5B-1634-9C4C-9847-9297BD18AC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1455" y="4605907"/>
            <a:ext cx="1143000" cy="1143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E07A1A-C63D-3147-89C9-828EE596FF49}"/>
              </a:ext>
            </a:extLst>
          </p:cNvPr>
          <p:cNvSpPr txBox="1"/>
          <p:nvPr/>
        </p:nvSpPr>
        <p:spPr>
          <a:xfrm>
            <a:off x="10449418" y="5522170"/>
            <a:ext cx="217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Honor Book</a:t>
            </a:r>
          </a:p>
        </p:txBody>
      </p:sp>
    </p:spTree>
    <p:extLst>
      <p:ext uri="{BB962C8B-B14F-4D97-AF65-F5344CB8AC3E}">
        <p14:creationId xmlns:p14="http://schemas.microsoft.com/office/powerpoint/2010/main" val="2959482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121CF-EDF5-3B42-BE97-8978BC012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Geisel Medal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FBBF9A-BFD5-514B-BF55-EDBCF6498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72" y="1690688"/>
            <a:ext cx="1676400" cy="3009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C70CD6-2E2B-0644-ABC7-CA185D91E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875" y="4138613"/>
            <a:ext cx="1911350" cy="191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40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65E8C-5492-0042-85B9-A25C37E7A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7318"/>
            <a:ext cx="10515600" cy="1325563"/>
          </a:xfrm>
        </p:spPr>
        <p:txBody>
          <a:bodyPr/>
          <a:lstStyle/>
          <a:p>
            <a:r>
              <a:rPr lang="en-US" dirty="0"/>
              <a:t>Geisel Honor Books – Beginning Reader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E043D5-E7C6-9141-8EA3-313C19341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" y="1071562"/>
            <a:ext cx="3143250" cy="47148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3F3769-14F6-AA43-A93A-BC9A8F902340}"/>
              </a:ext>
            </a:extLst>
          </p:cNvPr>
          <p:cNvSpPr txBox="1"/>
          <p:nvPr/>
        </p:nvSpPr>
        <p:spPr>
          <a:xfrm>
            <a:off x="1104900" y="5934670"/>
            <a:ext cx="2019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30 min. Cece Bell at 2019 National Book Festival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FFD2B7-A04B-494A-9194-076599B5F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1449" y="1555757"/>
            <a:ext cx="3143250" cy="43107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CEEFE8-F2FF-D140-9BF6-47407BAEDD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9973" y="2143125"/>
            <a:ext cx="3812027" cy="4714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E4F954-EBD1-0542-A288-C8C897A693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3317" y="44442"/>
            <a:ext cx="2098683" cy="209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113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F4E09-E679-DE45-942A-14A0FA850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Asian Pacific Award/Picture Books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424691-5DD2-9B47-923E-172157F8D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7400" y="4858422"/>
            <a:ext cx="1879600" cy="190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5B2469-11E7-C949-B4EC-E30F89A7E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4794250"/>
            <a:ext cx="2400300" cy="165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467DA9-86C1-C741-BAA1-45C0B8497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323975"/>
            <a:ext cx="4038600" cy="5168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7B8A6B-8C84-D74F-B885-6875A510FC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7100" y="1949753"/>
            <a:ext cx="3312680" cy="29584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2B5EE5-C855-1D42-8616-FBB78A53415B}"/>
              </a:ext>
            </a:extLst>
          </p:cNvPr>
          <p:cNvSpPr txBox="1"/>
          <p:nvPr/>
        </p:nvSpPr>
        <p:spPr>
          <a:xfrm>
            <a:off x="8499764" y="3631594"/>
            <a:ext cx="3034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Honor Book</a:t>
            </a:r>
          </a:p>
        </p:txBody>
      </p:sp>
    </p:spTree>
    <p:extLst>
      <p:ext uri="{BB962C8B-B14F-4D97-AF65-F5344CB8AC3E}">
        <p14:creationId xmlns:p14="http://schemas.microsoft.com/office/powerpoint/2010/main" val="3333874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D3251-C9EF-7245-B14C-6F18A2574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274638"/>
            <a:ext cx="9110663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/>
              <a:t>Newbery Medal</a:t>
            </a:r>
            <a:r>
              <a:rPr lang="en-US" dirty="0"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F9313C-C397-BC43-8A4D-42EA6365F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115" y="1379538"/>
            <a:ext cx="3281892" cy="49228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9CE040-5A46-454A-9188-8ED0B39FFE67}"/>
              </a:ext>
            </a:extLst>
          </p:cNvPr>
          <p:cNvSpPr txBox="1"/>
          <p:nvPr/>
        </p:nvSpPr>
        <p:spPr>
          <a:xfrm>
            <a:off x="4457700" y="3429000"/>
            <a:ext cx="2248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1 min trailer New Kid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15EFD0-659F-AC44-B9FC-242E79E42C0E}"/>
              </a:ext>
            </a:extLst>
          </p:cNvPr>
          <p:cNvSpPr txBox="1"/>
          <p:nvPr/>
        </p:nvSpPr>
        <p:spPr>
          <a:xfrm>
            <a:off x="5436335" y="1417638"/>
            <a:ext cx="1955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New Kid at The Classroom Bookshelf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C69EF5-499B-974F-B2D0-C2269D383A16}"/>
              </a:ext>
            </a:extLst>
          </p:cNvPr>
          <p:cNvSpPr txBox="1"/>
          <p:nvPr/>
        </p:nvSpPr>
        <p:spPr>
          <a:xfrm>
            <a:off x="8882743" y="4126593"/>
            <a:ext cx="2841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5 min.  for adults with Jerry Craft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D73D8A-2017-6342-8C5B-C35DD75051CA}"/>
              </a:ext>
            </a:extLst>
          </p:cNvPr>
          <p:cNvSpPr txBox="1"/>
          <p:nvPr/>
        </p:nvSpPr>
        <p:spPr>
          <a:xfrm>
            <a:off x="8523514" y="2710543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7"/>
              </a:rPr>
              <a:t>5 min. blindfolded drawing challenge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532080-6884-074B-ADE3-481B6068B5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6334" y="4126593"/>
            <a:ext cx="1929665" cy="19489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3D6066-81E5-9F4F-A14E-5BE2A89AD8D3}"/>
              </a:ext>
            </a:extLst>
          </p:cNvPr>
          <p:cNvSpPr txBox="1"/>
          <p:nvPr/>
        </p:nvSpPr>
        <p:spPr>
          <a:xfrm>
            <a:off x="7758425" y="5904789"/>
            <a:ext cx="2248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 Coretta Scott King Author Medal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F07CF8-7A5A-5A4D-9C5C-401D08F67E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6870" y="3742965"/>
            <a:ext cx="1905000" cy="1854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B1F4CD-0D8C-F04B-BF63-96D085076EC8}"/>
              </a:ext>
            </a:extLst>
          </p:cNvPr>
          <p:cNvSpPr txBox="1"/>
          <p:nvPr/>
        </p:nvSpPr>
        <p:spPr>
          <a:xfrm>
            <a:off x="4610100" y="6227955"/>
            <a:ext cx="2248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 Newbery Medal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454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65374-70EE-F144-9147-1493C9429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Asian Pacific Children’s </a:t>
            </a:r>
            <a:r>
              <a:rPr lang="en-US" dirty="0" err="1"/>
              <a:t>Literture</a:t>
            </a: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D7B73B-0E16-0047-99FE-50FA7F876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071" y="1690688"/>
            <a:ext cx="2826801" cy="41068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A3F1A2-7404-5A4C-8A08-02638B84C1E6}"/>
              </a:ext>
            </a:extLst>
          </p:cNvPr>
          <p:cNvSpPr txBox="1"/>
          <p:nvPr/>
        </p:nvSpPr>
        <p:spPr>
          <a:xfrm>
            <a:off x="1613300" y="6123543"/>
            <a:ext cx="2612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Peek Inside at Macmillan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961EDE-1866-3E48-B4FC-332E77092A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2919" y="1894561"/>
            <a:ext cx="2666422" cy="40251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5A7A05-7162-0349-ADE9-AFF0E4021C43}"/>
              </a:ext>
            </a:extLst>
          </p:cNvPr>
          <p:cNvSpPr txBox="1"/>
          <p:nvPr/>
        </p:nvSpPr>
        <p:spPr>
          <a:xfrm>
            <a:off x="9164782" y="6123543"/>
            <a:ext cx="2189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Honor Book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3E7A01-A47A-194C-BE0F-09D0485CBE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5027" y="4773468"/>
            <a:ext cx="2400300" cy="1651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65044F-648A-9C4E-99AF-A40088D5E2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3129" y="4014669"/>
            <a:ext cx="18796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64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C89D4-6B28-6641-86FF-F7D8F3BAB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Sydney Taylor Book Award Picture Books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F463B2-8E5E-B34D-866F-D0E000C76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734" y="1690688"/>
            <a:ext cx="2019300" cy="259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74DBD6-3EC3-4642-93D7-EAA07B1E2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9879" y="1944942"/>
            <a:ext cx="2019300" cy="2463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C383F1-F550-474F-8EC4-A86CB3372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5784" y="4578096"/>
            <a:ext cx="1676400" cy="2070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9543E5-2D1D-8641-88DB-2BA722DC79A3}"/>
              </a:ext>
            </a:extLst>
          </p:cNvPr>
          <p:cNvSpPr txBox="1"/>
          <p:nvPr/>
        </p:nvSpPr>
        <p:spPr>
          <a:xfrm>
            <a:off x="10021824" y="5413248"/>
            <a:ext cx="1697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Honor Books</a:t>
            </a:r>
          </a:p>
        </p:txBody>
      </p:sp>
    </p:spTree>
    <p:extLst>
      <p:ext uri="{BB962C8B-B14F-4D97-AF65-F5344CB8AC3E}">
        <p14:creationId xmlns:p14="http://schemas.microsoft.com/office/powerpoint/2010/main" val="3099930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879D1-18A2-C341-9C5C-5AB57C6C6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Sydney Taylor Book Award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0D853D-9013-6B4E-BA8A-258C9D0AD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77542"/>
            <a:ext cx="2019300" cy="2832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F01B75-2A9F-E54B-8869-CBBC87FB2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038" y="1632839"/>
            <a:ext cx="2382277" cy="35923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95EEF5-7F9C-3A49-8A51-D10E5BC81C3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984750" y="2000250"/>
            <a:ext cx="2222500" cy="285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A2EFB5-8FB3-0F40-A7D1-3CB918797216}"/>
              </a:ext>
            </a:extLst>
          </p:cNvPr>
          <p:cNvSpPr txBox="1"/>
          <p:nvPr/>
        </p:nvSpPr>
        <p:spPr>
          <a:xfrm>
            <a:off x="6858000" y="5705856"/>
            <a:ext cx="3255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Honor Books</a:t>
            </a:r>
          </a:p>
        </p:txBody>
      </p:sp>
    </p:spTree>
    <p:extLst>
      <p:ext uri="{BB962C8B-B14F-4D97-AF65-F5344CB8AC3E}">
        <p14:creationId xmlns:p14="http://schemas.microsoft.com/office/powerpoint/2010/main" val="2764807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6300C-3117-4446-B4F1-E65CF09CE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American Indian Youth Literature Award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C877AF-1C27-694F-87C1-99ADA9CCC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" y="1409700"/>
            <a:ext cx="4038600" cy="4038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200BF7-2007-4D43-A1C1-4A7E79A914A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474208" y="1198150"/>
            <a:ext cx="2019300" cy="2565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08690E-9A89-AE46-BA11-06D6B5E9C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0349" y="1690688"/>
            <a:ext cx="965200" cy="1092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42B610-1502-C045-86AC-5EF72D00F5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0349" y="3216148"/>
            <a:ext cx="3022600" cy="3022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B52B70-7809-9E46-9C7E-06C9A0362D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7979" y="4054475"/>
            <a:ext cx="20193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24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62FA4-77C0-9442-8BB1-F3111DE4E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American Indian Youth Middle Grade Book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69428A-C731-3542-883E-480A7398F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2740060" cy="41100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13018E-081F-CD44-8B67-2B15237D47F8}"/>
              </a:ext>
            </a:extLst>
          </p:cNvPr>
          <p:cNvSpPr txBox="1"/>
          <p:nvPr/>
        </p:nvSpPr>
        <p:spPr>
          <a:xfrm>
            <a:off x="2925301" y="5976211"/>
            <a:ext cx="2740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teachers guide at Lee and Low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B9DF3F-CF7E-F34F-ABA6-B8C82B8B4E16}"/>
              </a:ext>
            </a:extLst>
          </p:cNvPr>
          <p:cNvSpPr txBox="1"/>
          <p:nvPr/>
        </p:nvSpPr>
        <p:spPr>
          <a:xfrm>
            <a:off x="3578260" y="3105834"/>
            <a:ext cx="2677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classroom bookshelf blog for indian-no-more/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C89547-C675-0D4B-B545-D29926DB53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3966" y="1399716"/>
            <a:ext cx="1993900" cy="3009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63E859-3D1A-4D43-8C38-E796169F8F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0944" y="1723957"/>
            <a:ext cx="3163035" cy="47545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360D08-FCAA-0F4E-BAB3-F6347BC15D70}"/>
              </a:ext>
            </a:extLst>
          </p:cNvPr>
          <p:cNvSpPr txBox="1"/>
          <p:nvPr/>
        </p:nvSpPr>
        <p:spPr>
          <a:xfrm>
            <a:off x="10021824" y="5084064"/>
            <a:ext cx="1700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Honor Books</a:t>
            </a:r>
          </a:p>
        </p:txBody>
      </p:sp>
    </p:spTree>
    <p:extLst>
      <p:ext uri="{BB962C8B-B14F-4D97-AF65-F5344CB8AC3E}">
        <p14:creationId xmlns:p14="http://schemas.microsoft.com/office/powerpoint/2010/main" val="20855687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2FF23-545D-4349-BCDD-7C563B8A1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presentation does not include any Young Adult Books</a:t>
            </a:r>
          </a:p>
        </p:txBody>
      </p:sp>
    </p:spTree>
    <p:extLst>
      <p:ext uri="{BB962C8B-B14F-4D97-AF65-F5344CB8AC3E}">
        <p14:creationId xmlns:p14="http://schemas.microsoft.com/office/powerpoint/2010/main" val="29905698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12DEC-9D92-D346-BCD0-0941F60AE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9CFCF-F87A-2141-A374-79F40220F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45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C9DEF-7F19-2747-B3EB-73F1C7D6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2020 Newbery Honor Books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46ECF3-8074-C14D-BE8B-2959CBA1E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7"/>
            <a:ext cx="3162300" cy="47736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AE1539-EF08-1E4C-A937-940FB4D2B172}"/>
              </a:ext>
            </a:extLst>
          </p:cNvPr>
          <p:cNvSpPr txBox="1"/>
          <p:nvPr/>
        </p:nvSpPr>
        <p:spPr>
          <a:xfrm>
            <a:off x="4610100" y="2057400"/>
            <a:ext cx="1485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2 min. author interview at teaching books.net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E870E8-4A05-5947-AB48-447A7E97FA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0864" y="282801"/>
            <a:ext cx="1858725" cy="2815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CCF2BF-82A7-1A48-A2B5-ECB47C3450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8075" y="3265715"/>
            <a:ext cx="1943100" cy="30099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707B385-C8F0-5846-B66C-5AFAB7DE5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865" y="3759429"/>
            <a:ext cx="2656531" cy="2516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810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>
            <a:extLst>
              <a:ext uri="{FF2B5EF4-FFF2-40B4-BE49-F238E27FC236}">
                <a16:creationId xmlns:a16="http://schemas.microsoft.com/office/drawing/2014/main" id="{29446176-416B-B241-B84C-9A8FEBDB7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                         Poetry</a:t>
            </a:r>
          </a:p>
        </p:txBody>
      </p:sp>
      <p:pic>
        <p:nvPicPr>
          <p:cNvPr id="69634" name="Picture 2">
            <a:extLst>
              <a:ext uri="{FF2B5EF4-FFF2-40B4-BE49-F238E27FC236}">
                <a16:creationId xmlns:a16="http://schemas.microsoft.com/office/drawing/2014/main" id="{5448AEF4-FA58-3945-A042-DC5409EE5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97809"/>
            <a:ext cx="3786188" cy="358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Box 3">
            <a:extLst>
              <a:ext uri="{FF2B5EF4-FFF2-40B4-BE49-F238E27FC236}">
                <a16:creationId xmlns:a16="http://schemas.microsoft.com/office/drawing/2014/main" id="{6AF9CF23-B967-884F-9BE4-DC410C1BB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248" y="5339557"/>
            <a:ext cx="38908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Audio clip download from </a:t>
            </a:r>
            <a:r>
              <a:rPr lang="en-US" altLang="en-US" sz="1800" dirty="0" err="1">
                <a:latin typeface="Arial" panose="020B0604020202020204" pitchFamily="34" charset="0"/>
              </a:rPr>
              <a:t>hmhbooks</a:t>
            </a:r>
            <a:endParaRPr lang="en-US" altLang="en-US" sz="1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Using code in book </a:t>
            </a:r>
          </a:p>
        </p:txBody>
      </p:sp>
      <p:sp>
        <p:nvSpPr>
          <p:cNvPr id="69636" name="TextBox 1">
            <a:extLst>
              <a:ext uri="{FF2B5EF4-FFF2-40B4-BE49-F238E27FC236}">
                <a16:creationId xmlns:a16="http://schemas.microsoft.com/office/drawing/2014/main" id="{3FF5A960-7574-264D-8135-69FD2D2F0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9788" y="4462464"/>
            <a:ext cx="169545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hlinkClick r:id="rId4"/>
              </a:rPr>
              <a:t>How to pronounce Kwame Alexander at TeachingBooks.net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95A7B3-5D17-2547-8D82-001A9981E2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5365" y="90772"/>
            <a:ext cx="1422400" cy="142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E9B13A-A6C9-E04A-9C3C-A94F8B0A7F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8011" y="151284"/>
            <a:ext cx="1422400" cy="1428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29A23A-0E92-7A47-9054-5FCC902D5980}"/>
              </a:ext>
            </a:extLst>
          </p:cNvPr>
          <p:cNvSpPr txBox="1"/>
          <p:nvPr/>
        </p:nvSpPr>
        <p:spPr>
          <a:xfrm>
            <a:off x="7415212" y="2591792"/>
            <a:ext cx="3938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 Caldecott Medal, 2020 Newbery Honor, 2020 Coretta Scott King Book Award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C647DF-58B5-6847-8AAF-F69171374F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2205" y="151285"/>
            <a:ext cx="1472223" cy="14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20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BFD43E67-A65E-BE45-826F-3C054CA50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2020 Caldecott Honor Books</a:t>
            </a:r>
          </a:p>
        </p:txBody>
      </p:sp>
      <p:pic>
        <p:nvPicPr>
          <p:cNvPr id="50178" name="Picture 3">
            <a:extLst>
              <a:ext uri="{FF2B5EF4-FFF2-40B4-BE49-F238E27FC236}">
                <a16:creationId xmlns:a16="http://schemas.microsoft.com/office/drawing/2014/main" id="{141135DE-FA45-3843-9C79-5D2DE81DA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1417638"/>
            <a:ext cx="3433763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4">
            <a:extLst>
              <a:ext uri="{FF2B5EF4-FFF2-40B4-BE49-F238E27FC236}">
                <a16:creationId xmlns:a16="http://schemas.microsoft.com/office/drawing/2014/main" id="{E69635B2-CFB5-E24E-9A8F-68EA77D60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677" y="5440362"/>
            <a:ext cx="25273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hlinkClick r:id="rId4"/>
              </a:rPr>
              <a:t>8 minutes bookchat with the illustrator at Little Brown Books for Adults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667F5E-4241-F745-82A0-B4D8F928F6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3677" y="2105891"/>
            <a:ext cx="2221807" cy="25571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B15-88E6-9A43-866C-A27242BBD3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7259" y="1233200"/>
            <a:ext cx="2452254" cy="24522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07D0E2-589D-AA4F-8138-00DA4C7C40B1}"/>
              </a:ext>
            </a:extLst>
          </p:cNvPr>
          <p:cNvSpPr txBox="1"/>
          <p:nvPr/>
        </p:nvSpPr>
        <p:spPr>
          <a:xfrm>
            <a:off x="4457700" y="6075555"/>
            <a:ext cx="2248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 Newbery Medal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49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C15DC-9F37-F847-A3DC-2A9B83C0C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2020 Coretta Scott King Author Honor Books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245452-5193-5B42-88A3-2B75ABAE3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35" y="1802459"/>
            <a:ext cx="2986511" cy="3300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B3EC11-D348-6448-834C-B31D76E3D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350" y="2419350"/>
            <a:ext cx="2019300" cy="2019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8DD603-2189-9541-BEC9-EC3648279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700" y="1504950"/>
            <a:ext cx="3022600" cy="3848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DCE5A8-6A1F-E547-9756-9BFEA114E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750" y="1690688"/>
            <a:ext cx="3412652" cy="341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9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4F6F2-0704-DB4C-9C95-B9E05F27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CSK/John Steptoe New Talent Award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3ED714-A5C7-D14C-96A5-2CAA5AD0C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90688"/>
            <a:ext cx="2984500" cy="4521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70320C-68E2-9E4A-A642-C42E639FE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032" y="1931554"/>
            <a:ext cx="2978938" cy="375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14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CF1DA-7D37-EA42-8434-D6CF87F79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Pura Belpre Award – Portray Affirm and Celebrate Latino Experience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7C3157-25CF-C445-8843-0F506F588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3269673" cy="4954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B3050C-5052-F347-A812-6AEABF75A24D}"/>
              </a:ext>
            </a:extLst>
          </p:cNvPr>
          <p:cNvSpPr txBox="1"/>
          <p:nvPr/>
        </p:nvSpPr>
        <p:spPr>
          <a:xfrm>
            <a:off x="4461163" y="5846544"/>
            <a:ext cx="3269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5 min with Rick Riordan and Carlos Hernandez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46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368AD-E6A9-4A48-82B9-69D315D48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Pura Belpre Illustrator Award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5E1525-0A46-BD4B-9E75-1FC2CC7C8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854" y="1428891"/>
            <a:ext cx="4175414" cy="485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9086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</TotalTime>
  <Words>1225</Words>
  <Application>Microsoft Macintosh PowerPoint</Application>
  <PresentationFormat>Widescreen</PresentationFormat>
  <Paragraphs>124</Paragraphs>
  <Slides>26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2020 ALA (American Library Association)</vt:lpstr>
      <vt:lpstr>Newbery Medal </vt:lpstr>
      <vt:lpstr>2020 Newbery Honor Books </vt:lpstr>
      <vt:lpstr>                         Poetry</vt:lpstr>
      <vt:lpstr>2020 Caldecott Honor Books</vt:lpstr>
      <vt:lpstr>2020 Coretta Scott King Author Honor Books</vt:lpstr>
      <vt:lpstr>CSK/John Steptoe New Talent Award</vt:lpstr>
      <vt:lpstr>Pura Belpre Award – Portray Affirm and Celebrate Latino Experience</vt:lpstr>
      <vt:lpstr>Pura Belpre Illustrator Award</vt:lpstr>
      <vt:lpstr>Pura Belpre Illustrator Honor Books</vt:lpstr>
      <vt:lpstr>Pura Bel pre Author Honor Books </vt:lpstr>
      <vt:lpstr>Seibert  Medal Informational </vt:lpstr>
      <vt:lpstr>Siebert Honor Books for Informational Books</vt:lpstr>
      <vt:lpstr>Schneider Family Picture Book Award – Disability Experience</vt:lpstr>
      <vt:lpstr>Stonewall Book Award</vt:lpstr>
      <vt:lpstr>Schneider Family Book Award</vt:lpstr>
      <vt:lpstr>Geisel Medal</vt:lpstr>
      <vt:lpstr>Geisel Honor Books – Beginning Reader</vt:lpstr>
      <vt:lpstr>Asian Pacific Award/Picture Books</vt:lpstr>
      <vt:lpstr>Asian Pacific Children’s Literture </vt:lpstr>
      <vt:lpstr>Sydney Taylor Book Award Picture Books</vt:lpstr>
      <vt:lpstr>Sydney Taylor Book Award</vt:lpstr>
      <vt:lpstr>American Indian Youth Literature Award</vt:lpstr>
      <vt:lpstr>American Indian Youth Middle Grade Book</vt:lpstr>
      <vt:lpstr>This presentation does not include any Young Adult Books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Marcie Haloin</dc:creator>
  <cp:lastModifiedBy>Marcie Haloin</cp:lastModifiedBy>
  <cp:revision>34</cp:revision>
  <dcterms:created xsi:type="dcterms:W3CDTF">2020-01-28T02:57:31Z</dcterms:created>
  <dcterms:modified xsi:type="dcterms:W3CDTF">2020-01-28T17:15:25Z</dcterms:modified>
</cp:coreProperties>
</file>