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template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86" r:id="rId4"/>
    <p:sldId id="277" r:id="rId5"/>
    <p:sldId id="259" r:id="rId6"/>
    <p:sldId id="268" r:id="rId7"/>
    <p:sldId id="297" r:id="rId8"/>
    <p:sldId id="269" r:id="rId9"/>
    <p:sldId id="260" r:id="rId10"/>
    <p:sldId id="265" r:id="rId11"/>
    <p:sldId id="287" r:id="rId12"/>
    <p:sldId id="272" r:id="rId13"/>
    <p:sldId id="266" r:id="rId14"/>
    <p:sldId id="267" r:id="rId15"/>
    <p:sldId id="278" r:id="rId16"/>
    <p:sldId id="280" r:id="rId17"/>
    <p:sldId id="290" r:id="rId18"/>
    <p:sldId id="293" r:id="rId19"/>
    <p:sldId id="289" r:id="rId20"/>
    <p:sldId id="294" r:id="rId21"/>
    <p:sldId id="298" r:id="rId22"/>
    <p:sldId id="299" r:id="rId23"/>
    <p:sldId id="302" r:id="rId24"/>
    <p:sldId id="303" r:id="rId25"/>
    <p:sldId id="304" r:id="rId26"/>
    <p:sldId id="306" r:id="rId27"/>
    <p:sldId id="307" r:id="rId28"/>
    <p:sldId id="270" r:id="rId29"/>
    <p:sldId id="274" r:id="rId30"/>
    <p:sldId id="288" r:id="rId31"/>
    <p:sldId id="305" r:id="rId32"/>
    <p:sldId id="257" r:id="rId33"/>
    <p:sldId id="291" r:id="rId34"/>
    <p:sldId id="279" r:id="rId35"/>
    <p:sldId id="271" r:id="rId36"/>
    <p:sldId id="283" r:id="rId37"/>
    <p:sldId id="285" r:id="rId38"/>
    <p:sldId id="295" r:id="rId39"/>
    <p:sldId id="301" r:id="rId4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rgbClr val="FFCCCC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>
      <p:cViewPr varScale="1">
        <p:scale>
          <a:sx n="112" d="100"/>
          <a:sy n="112" d="100"/>
        </p:scale>
        <p:origin x="440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84"/>
    </p:cViewPr>
  </p:sorterViewPr>
  <p:notesViewPr>
    <p:cSldViewPr>
      <p:cViewPr varScale="1">
        <p:scale>
          <a:sx n="81" d="100"/>
          <a:sy n="81" d="100"/>
        </p:scale>
        <p:origin x="-129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F7ECF2F-B180-E444-95B4-705A4311264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id="{EB7109C0-FCDF-2E4B-900C-F34FB928491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CC07A2B8-B36E-6F46-B239-B16A9E81A687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>
            <a:extLst>
              <a:ext uri="{FF2B5EF4-FFF2-40B4-BE49-F238E27FC236}">
                <a16:creationId xmlns:a16="http://schemas.microsoft.com/office/drawing/2014/main" id="{F812F67F-A9DD-824B-9F77-2E40D06FC1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523E0003-90E9-3D47-BC34-FAEB02B77E2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5DA01F2F-ABD0-BC43-93FA-4EB83C72CB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7556D8A-E813-AB49-90EA-971EFDED28E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62C2E0B4-AAF1-EC4A-BDC9-E7E2AFF159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EB042872-7718-8140-89BC-D6419849D7F1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FA27D25-5DC3-B948-8705-A08352ACABE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224843E-C622-4E43-AB22-CC14A26DB6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3C6223F5-BFB0-9C40-8BAE-58C6251A222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EED087-FE42-D04D-9EC3-1BFFAD6863B1}" type="slidenum">
              <a:rPr lang="en-US" altLang="en-US" sz="1200"/>
              <a:pPr/>
              <a:t>11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57FC0C89-E866-204B-A7B1-E0237F63DAF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E1124169-A90B-CB4E-8DF4-900F2DAA55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4CB4C709-EA23-254A-BD52-CE5661FFEC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9F364C2-146D-B042-A2BF-A1FC694B0EE7}" type="slidenum">
              <a:rPr lang="en-US" altLang="en-US" sz="1200"/>
              <a:pPr/>
              <a:t>12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0266BE84-6A32-DB40-8326-EED3D1B3FF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66C15EA1-7066-874F-81AB-93748A6452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C668D280-44AA-DC4D-841E-E989472770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3BCC4BD-A3A9-1E46-9B5C-B20C75BE289C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838A6B4D-A74B-754A-8F67-6B3E57802C0A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28FE76B-8355-254B-9F2D-36AFD7D0CC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170D0147-4937-674B-ACD5-CB92119415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A003051-0C7B-3A45-BF02-BFFF93B9AD7A}" type="slidenum">
              <a:rPr lang="en-US" altLang="en-US" sz="1200"/>
              <a:pPr/>
              <a:t>14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E16C401-8A58-EA48-BD1E-6D03325B8FA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C8862EEC-35E0-9F4B-96ED-4F287DCA4E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A20A052A-052F-0248-8202-DF279EC4D9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43BFB87E-54C0-5B47-9F16-F3128D89A1A9}" type="slidenum">
              <a:rPr lang="en-US" altLang="en-US" sz="1200"/>
              <a:pPr/>
              <a:t>15</a:t>
            </a:fld>
            <a:endParaRPr lang="en-US" altLang="en-US" sz="120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AA8DC7CD-F2D4-0949-8AA7-AE9EF1608B9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FE7B0B90-038A-1E4D-9F22-98C3E2939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19D70260-96A1-2C42-A2CC-AC5A6DB924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46CEE1F-37A9-6A44-8A53-6EF8D42E6D9D}" type="slidenum">
              <a:rPr lang="en-US" altLang="en-US" sz="1200"/>
              <a:pPr/>
              <a:t>16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1EB61E4-274A-3F45-97DA-A24F39E98D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272F1F2E-431D-434B-BFC1-51D5125E2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B9EA6109-104F-1B4E-A8F3-F1DFDB120F8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77788A2E-02B7-5449-9730-6CC8B70A8A0E}" type="slidenum">
              <a:rPr lang="en-US" altLang="en-US" sz="1200"/>
              <a:pPr/>
              <a:t>17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5078CFCA-17D6-764D-B2A7-DB252A462F1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989E61A-9D23-DA42-B2BF-B7A17C8360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857261FE-26B1-9147-9575-CF3B91462B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2C281176-C758-6944-AC42-E901EC259C44}" type="slidenum">
              <a:rPr lang="en-US" altLang="en-US" sz="1200"/>
              <a:pPr/>
              <a:t>18</a:t>
            </a:fld>
            <a:endParaRPr lang="en-US" altLang="en-US" sz="1200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469071E-157D-F042-AED8-59C653B01F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82FF6444-CFD8-8A48-83C1-48B570CE5E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8D9F2283-5053-1C42-B62A-EB59E05B50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6468EC9-6FA2-8846-832D-95D51D532508}" type="slidenum">
              <a:rPr lang="en-US" altLang="en-US" sz="1200"/>
              <a:pPr/>
              <a:t>19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8F2D8BE-98A0-084B-B4D8-BD2230813D75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B8289BF-CD8C-6949-BBDB-BF9C7B60AD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>
            <a:extLst>
              <a:ext uri="{FF2B5EF4-FFF2-40B4-BE49-F238E27FC236}">
                <a16:creationId xmlns:a16="http://schemas.microsoft.com/office/drawing/2014/main" id="{45EB4705-1365-CE4C-8BED-552D6429AE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6024A2F9-C9DF-FA42-8B6C-BBA2DE28BA6E}" type="slidenum">
              <a:rPr lang="en-US" altLang="en-US" sz="1200"/>
              <a:pPr/>
              <a:t>28</a:t>
            </a:fld>
            <a:endParaRPr lang="en-US" altLang="en-US" sz="1200"/>
          </a:p>
        </p:txBody>
      </p:sp>
      <p:sp>
        <p:nvSpPr>
          <p:cNvPr id="64514" name="Rectangle 1026">
            <a:extLst>
              <a:ext uri="{FF2B5EF4-FFF2-40B4-BE49-F238E27FC236}">
                <a16:creationId xmlns:a16="http://schemas.microsoft.com/office/drawing/2014/main" id="{1E4FC76B-4925-B144-A244-AAC484A823D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1027">
            <a:extLst>
              <a:ext uri="{FF2B5EF4-FFF2-40B4-BE49-F238E27FC236}">
                <a16:creationId xmlns:a16="http://schemas.microsoft.com/office/drawing/2014/main" id="{3193EE0C-87DD-BF4B-9C67-0A77F9681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DAA17EB8-4F42-ED45-AE5A-9555A3F911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76AD284-21D2-DD44-BCAB-EB7796F4A230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DB0D6B6B-16AF-534F-BDE9-866EDA84341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1197E4B-D09E-834F-AD8E-74262022AC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>
            <a:extLst>
              <a:ext uri="{FF2B5EF4-FFF2-40B4-BE49-F238E27FC236}">
                <a16:creationId xmlns:a16="http://schemas.microsoft.com/office/drawing/2014/main" id="{30D409DA-4B30-7F46-9C98-9BEDB0999C0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942C3018-FDC0-E341-9FE4-011DAE5AD163}" type="slidenum">
              <a:rPr lang="en-US" altLang="en-US" sz="1200"/>
              <a:pPr/>
              <a:t>29</a:t>
            </a:fld>
            <a:endParaRPr lang="en-US" altLang="en-US" sz="1200"/>
          </a:p>
        </p:txBody>
      </p:sp>
      <p:sp>
        <p:nvSpPr>
          <p:cNvPr id="66562" name="Rectangle 1026">
            <a:extLst>
              <a:ext uri="{FF2B5EF4-FFF2-40B4-BE49-F238E27FC236}">
                <a16:creationId xmlns:a16="http://schemas.microsoft.com/office/drawing/2014/main" id="{3D1BE045-4879-BB40-A036-6B5841C40E3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1027">
            <a:extLst>
              <a:ext uri="{FF2B5EF4-FFF2-40B4-BE49-F238E27FC236}">
                <a16:creationId xmlns:a16="http://schemas.microsoft.com/office/drawing/2014/main" id="{B7CF31FE-F474-8F4A-887F-82EE235620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7">
            <a:extLst>
              <a:ext uri="{FF2B5EF4-FFF2-40B4-BE49-F238E27FC236}">
                <a16:creationId xmlns:a16="http://schemas.microsoft.com/office/drawing/2014/main" id="{B7B69C43-34C5-5E40-BA70-8D74096E53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00689DF5-A8E6-994C-BB07-01D6672700BC}" type="slidenum">
              <a:rPr lang="en-US" altLang="en-US" sz="1200"/>
              <a:pPr/>
              <a:t>30</a:t>
            </a:fld>
            <a:endParaRPr lang="en-US" altLang="en-US" sz="1200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B5492D18-5F9D-F04E-B780-5CFD3D5F5C4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4445535F-9C43-9743-8434-29428A6C71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>
            <a:extLst>
              <a:ext uri="{FF2B5EF4-FFF2-40B4-BE49-F238E27FC236}">
                <a16:creationId xmlns:a16="http://schemas.microsoft.com/office/drawing/2014/main" id="{282ACD2F-EE23-C041-AAC4-8DF757FAE3D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C07E97-482A-F64B-BDC6-636FC22E978B}" type="slidenum">
              <a:rPr lang="en-US" altLang="en-US" sz="1200"/>
              <a:pPr/>
              <a:t>32</a:t>
            </a:fld>
            <a:endParaRPr lang="en-US" altLang="en-US" sz="1200"/>
          </a:p>
        </p:txBody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DE4CEFDF-1838-2646-9321-2B392B059BF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>
            <a:extLst>
              <a:ext uri="{FF2B5EF4-FFF2-40B4-BE49-F238E27FC236}">
                <a16:creationId xmlns:a16="http://schemas.microsoft.com/office/drawing/2014/main" id="{7CD90F38-2E48-9145-A109-06A64C0E6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>
            <a:extLst>
              <a:ext uri="{FF2B5EF4-FFF2-40B4-BE49-F238E27FC236}">
                <a16:creationId xmlns:a16="http://schemas.microsoft.com/office/drawing/2014/main" id="{8B40328E-4511-A84D-90B7-99D6395165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8A33EC1A-9B6B-0C41-BE77-3D5B267DB9F5}" type="slidenum">
              <a:rPr lang="en-US" altLang="en-US" sz="1200"/>
              <a:pPr/>
              <a:t>33</a:t>
            </a:fld>
            <a:endParaRPr lang="en-US" altLang="en-US" sz="1200"/>
          </a:p>
        </p:txBody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B3BFE44C-63E0-A541-AEE3-091BAB8BB2C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3399BD98-4FF5-D446-AF38-E121EF9859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>
            <a:extLst>
              <a:ext uri="{FF2B5EF4-FFF2-40B4-BE49-F238E27FC236}">
                <a16:creationId xmlns:a16="http://schemas.microsoft.com/office/drawing/2014/main" id="{7E8CE1CA-ADED-AF44-B5D2-25E6FAF4B7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F4071C9-6E8B-CC42-9BAF-65380C0EEEF6}" type="slidenum">
              <a:rPr lang="en-US" altLang="en-US" sz="1200"/>
              <a:pPr/>
              <a:t>34</a:t>
            </a:fld>
            <a:endParaRPr lang="en-US" altLang="en-US" sz="1200"/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289BA9C6-C6FB-EF42-AAE9-90D66B663D5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489696D6-403C-2B49-B8C8-608908B305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>
            <a:extLst>
              <a:ext uri="{FF2B5EF4-FFF2-40B4-BE49-F238E27FC236}">
                <a16:creationId xmlns:a16="http://schemas.microsoft.com/office/drawing/2014/main" id="{D95F8285-91E2-454D-A181-CA25DEC2AE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650C8E9-6839-DF42-9EFE-B389F01EFFBA}" type="slidenum">
              <a:rPr lang="en-US" altLang="en-US" sz="1200"/>
              <a:pPr/>
              <a:t>35</a:t>
            </a:fld>
            <a:endParaRPr lang="en-US" altLang="en-US" sz="1200"/>
          </a:p>
        </p:txBody>
      </p:sp>
      <p:sp>
        <p:nvSpPr>
          <p:cNvPr id="77826" name="Rectangle 2">
            <a:extLst>
              <a:ext uri="{FF2B5EF4-FFF2-40B4-BE49-F238E27FC236}">
                <a16:creationId xmlns:a16="http://schemas.microsoft.com/office/drawing/2014/main" id="{3A557B5F-775D-A64F-AB2E-72475ACDABD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67C4F002-916C-B34C-840F-F64A3CE5B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>
            <a:extLst>
              <a:ext uri="{FF2B5EF4-FFF2-40B4-BE49-F238E27FC236}">
                <a16:creationId xmlns:a16="http://schemas.microsoft.com/office/drawing/2014/main" id="{B2F61D53-6257-7D4A-99F0-630BB9120A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0178238-D4BF-8949-ACBC-97609A4B0328}" type="slidenum">
              <a:rPr lang="en-US" altLang="en-US" sz="1200"/>
              <a:pPr/>
              <a:t>36</a:t>
            </a:fld>
            <a:endParaRPr lang="en-US" altLang="en-US" sz="1200"/>
          </a:p>
        </p:txBody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67DA6FE-8AED-2048-A258-90C8FE1742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C1F22B0F-0A7C-1C45-91A2-2AC5CF2D7D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>
            <a:extLst>
              <a:ext uri="{FF2B5EF4-FFF2-40B4-BE49-F238E27FC236}">
                <a16:creationId xmlns:a16="http://schemas.microsoft.com/office/drawing/2014/main" id="{D50833D6-EE27-5F40-B20E-F782804E35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CCEF9DF6-B95C-284F-B0FC-6117BA5E34A7}" type="slidenum">
              <a:rPr lang="en-US" altLang="en-US" sz="1200"/>
              <a:pPr/>
              <a:t>37</a:t>
            </a:fld>
            <a:endParaRPr lang="en-US" altLang="en-US" sz="1200"/>
          </a:p>
        </p:txBody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E516E559-67F1-3246-9EA5-9E8C1786497B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F90FC34A-27C8-5C42-85B2-D6DF03178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DA99CD5B-BF53-AE4F-ADE2-7480C45E7F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A47673AF-9CAB-5548-B8EA-EE5E19B4655C}" type="slidenum">
              <a:rPr lang="en-US" altLang="en-US" sz="1200"/>
              <a:pPr/>
              <a:t>3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7CCEBD98-A26E-0D4E-8A0A-B3347C24C19E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201FA00-A5C3-DB4F-9775-6BB8DE1BCD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762722A4-6DE0-3040-A5DD-66D49E9D37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21D5673-DEA2-D646-8C9F-FAD1259CE174}" type="slidenum">
              <a:rPr lang="en-US" altLang="en-US" sz="1200"/>
              <a:pPr/>
              <a:t>4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91B0D786-D9A8-C54B-B057-7D854011CF83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07EE239-4118-B14B-8AA5-95987772E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089C4F73-568D-2648-A693-31AC2D915E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5DBEA62-6732-0349-8199-E7CC66018B8A}" type="slidenum">
              <a:rPr lang="en-US" altLang="en-US" sz="1200"/>
              <a:pPr/>
              <a:t>5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93F6E189-30CB-5740-8837-E490F8E4A37F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81B3F0A6-4EBE-794B-8D59-3D50C9384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C9D250D1-5535-BB43-842D-7796CC7C55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1AC1EDC3-DDFD-3F4C-AB2A-D85CAA1763E5}" type="slidenum">
              <a:rPr lang="en-US" altLang="en-US" sz="1200"/>
              <a:pPr/>
              <a:t>6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B18EDB70-0F60-5444-AA92-12D583B14961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C3505C04-D06B-C940-A035-C3A70B979A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58FDF6F9-1E53-0E4C-9FF7-6D3CD81E2C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37FB4113-F0FD-E842-95AF-E5F1675AD0E0}" type="slidenum">
              <a:rPr lang="en-US" altLang="en-US" sz="1200"/>
              <a:pPr/>
              <a:t>8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78B9A3CA-ECDB-5249-A3A0-6B783886BD0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C952F3D9-B1A6-8C49-97B4-5C456D7C53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7840646C-9A85-6A4A-A6BE-198076A02C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DF2889AF-4E4B-D545-B56E-0450BB270F51}" type="slidenum">
              <a:rPr lang="en-US" altLang="en-US" sz="1200"/>
              <a:pPr/>
              <a:t>9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34F9BCC-8EF0-0A43-A64C-D1FAB917B1E9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2C1E996F-3041-FC45-B1B6-3E177A7B43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0D6F2304-057B-D34A-95BA-C536E71802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6AB4B3C-EB10-6E4E-849D-88162BD476A7}" type="slidenum">
              <a:rPr lang="en-US" altLang="en-US" sz="1200"/>
              <a:pPr/>
              <a:t>10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C3F6E6AB-1156-294E-B498-8D44AA66F0B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ECF7EA0D-F062-C248-9DC3-9E186378C4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" pitchFamily="2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F1CC41-A246-E341-A59B-3B1F6A3F74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164C90-7B4B-274D-95FD-DB7378EAAD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A9A03B5-44C9-9740-B121-FFEEF1EA79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7B1F2D-36BE-F64D-BA4C-12E24B3EDC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734949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DD7830-EF05-E549-BA2B-866CCF196B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66E31C9-263D-3F44-B670-E569D7F416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99ECBA-8D05-0044-9791-98B6AEE68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774E95-97B0-2F43-A53A-B53652CB4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803570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F7F2C2-D410-984A-8991-F5F468EDC3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1D6127-D9CF-4B45-925C-D85B84321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FCB456-CAE2-6449-9A71-C4DAD53A1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22A268-5D7D-9F40-A43E-7E0D0B4732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57914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0C86391-B93F-264B-AF2E-56AA98C4B0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AB7DA49-675F-FB41-A136-E6A4703C92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FE960C0-63C2-0C4B-9879-AF035D8399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F63931-0E3C-7C44-B9E6-1DDC4E2101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8278729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84386E-A8B3-D54D-B12A-F811B7C77C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658A85-8413-7246-AD02-BEF86311D4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F276A4-602A-964E-B40B-3CD30CD993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E703BF-664D-634E-98D3-3CD42EDEAF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837788"/>
      </p:ext>
    </p:extLst>
  </p:cSld>
  <p:clrMapOvr>
    <a:masterClrMapping/>
  </p:clrMapOvr>
  <p:transition spd="med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465A96B-0724-084C-AE09-86D3BB8C0D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9F395D3-4BA3-074B-BCCE-86B99DD4E0C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E3BEC0F-83C2-224C-98D9-66FE85A27D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9F9863-5BA8-3C4C-A573-CD7AEA67CD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244119"/>
      </p:ext>
    </p:extLst>
  </p:cSld>
  <p:clrMapOvr>
    <a:masterClrMapping/>
  </p:clrMapOvr>
  <p:transition spd="med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94796C-A378-E045-9EAA-9A279B0B3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10AF6-1612-0746-B685-73A10CA629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1B2CC1-89F1-B54B-BF93-296DDD8200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5C74B2-C09F-E841-A278-804E7DC386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0701228"/>
      </p:ext>
    </p:extLst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03CBA1-3ED4-9546-9693-6F3D7F31F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62704B-6791-7242-B0FD-7A5D80F60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55A94-D2C2-3B48-A8A5-095941792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C38838-1574-F54C-A839-6CD0313317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333240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272D6D2-F12B-A649-AF58-77DFA3C1FC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E95C9D-DBDC-E74F-8293-360D5B394C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70E3E3-4F13-1E47-BB7C-D10F4DF1E6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C7F7BC-40DD-6845-81E8-8F7AA7832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234902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1690CE-ED8D-F942-A8EB-CDA0121E54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755D7E-AB72-0145-B473-FCD0B6BD2E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CE1F38-BC92-6546-9D27-E702904B5B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06851-C553-EF4E-8237-C540F35CA8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722836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1108913-4ABF-5847-8CBA-D8068ACBDE4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BA4BC85-BB14-1C41-ABB0-E80D57A6D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B8C82DE-1405-4F41-82FE-B20A536175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528F70-FB44-4C4E-8C8F-C84B7D70B5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2177176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D70CC17-3E8F-9B43-8C45-AE30600EFB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B61108-AD1D-ED4D-928E-0FF16223EF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39D466D-9542-3146-9E4C-04B35357B8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A55A0B-B928-9246-A395-F9300E5E67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552621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E6AC546-5C74-F04E-B68C-9BF4FFBA7B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1E48135-C74C-DF40-BB4A-7137FDD277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8DD2FA0-8430-8242-AFE5-7D89A0868A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B9014-9A10-6643-8BA7-8B79BE3805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028020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38BB7E-5166-0D47-B4C4-F1B2DC5534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836330-966D-264B-9002-C119204778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F6A05A-9539-914B-9D8E-BB0C315185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C85CD-D2AC-CE47-B295-FDA5B50DA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3239513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DDA931-9D6C-E348-9A38-8813FB80D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1EB62E-32AB-2441-8B68-AAD8BD898C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44111F-AA03-8F4A-A533-4B72BC7665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DD1F23-AA39-1149-8B06-9E5E2CD58E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174388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275EE54-29C1-D748-B3AA-D9034B66C1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F00E60C-9613-394B-93C2-685626CD2B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3D57311-FB8C-9C42-834F-B128728BB10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solidFill>
                  <a:schemeClr val="tx1"/>
                </a:solidFill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D5E47E2-5B7B-3A47-9AB1-38713FD2CF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solidFill>
                  <a:schemeClr val="tx1"/>
                </a:solidFill>
                <a:latin typeface="Times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C6BCDA4-B5B9-664D-B9AF-29E32B88078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chemeClr val="tx1"/>
                </a:solidFill>
              </a:defRPr>
            </a:lvl1pPr>
          </a:lstStyle>
          <a:p>
            <a:fld id="{F4A185AE-B814-7B45-AC82-1A7F3505ACF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6" charset="-128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2" Type="http://schemas.openxmlformats.org/officeDocument/2006/relationships/video" Target="\woodsclip.mov" TargetMode="External"/><Relationship Id="rId1" Type="http://schemas.microsoft.com/office/2007/relationships/media" Target="\woodsclip.mov" TargetMode="Externa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46.jpeg"/><Relationship Id="rId18" Type="http://schemas.openxmlformats.org/officeDocument/2006/relationships/image" Target="../media/image151.jpeg"/><Relationship Id="rId3" Type="http://schemas.openxmlformats.org/officeDocument/2006/relationships/image" Target="../media/image136.jpeg"/><Relationship Id="rId21" Type="http://schemas.openxmlformats.org/officeDocument/2006/relationships/image" Target="../media/image154.jpeg"/><Relationship Id="rId7" Type="http://schemas.openxmlformats.org/officeDocument/2006/relationships/image" Target="../media/image140.jpeg"/><Relationship Id="rId12" Type="http://schemas.openxmlformats.org/officeDocument/2006/relationships/image" Target="../media/image145.jpeg"/><Relationship Id="rId17" Type="http://schemas.openxmlformats.org/officeDocument/2006/relationships/image" Target="../media/image150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9.tiff"/><Relationship Id="rId20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5" Type="http://schemas.openxmlformats.org/officeDocument/2006/relationships/image" Target="../media/image148.jpeg"/><Relationship Id="rId10" Type="http://schemas.openxmlformats.org/officeDocument/2006/relationships/image" Target="../media/image143.jpeg"/><Relationship Id="rId19" Type="http://schemas.openxmlformats.org/officeDocument/2006/relationships/image" Target="../media/image152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Relationship Id="rId14" Type="http://schemas.openxmlformats.org/officeDocument/2006/relationships/image" Target="../media/image147.jpeg"/><Relationship Id="rId22" Type="http://schemas.openxmlformats.org/officeDocument/2006/relationships/image" Target="../media/image155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21" Type="http://schemas.openxmlformats.org/officeDocument/2006/relationships/image" Target="../media/image51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3">
            <a:extLst>
              <a:ext uri="{FF2B5EF4-FFF2-40B4-BE49-F238E27FC236}">
                <a16:creationId xmlns:a16="http://schemas.microsoft.com/office/drawing/2014/main" id="{02B9BA08-FCFA-1145-8A04-B49F417B9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0"/>
            <a:ext cx="556260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50000"/>
              </a:lnSpc>
              <a:spcBef>
                <a:spcPct val="50000"/>
              </a:spcBef>
            </a:pPr>
            <a:endParaRPr lang="en-US" altLang="en-US" sz="4000" b="1" i="0" u="sng">
              <a:solidFill>
                <a:srgbClr val="CCFF33"/>
              </a:solidFill>
              <a:latin typeface="Palatino" pitchFamily="2" charset="77"/>
            </a:endParaRP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b="1" i="0" u="sng">
                <a:solidFill>
                  <a:srgbClr val="CCFF33"/>
                </a:solidFill>
                <a:latin typeface="Palatino" pitchFamily="2" charset="77"/>
              </a:rPr>
              <a:t>Colorado Children</a:t>
            </a:r>
            <a:r>
              <a:rPr lang="ja-JP" altLang="en-US" sz="4000" b="1" i="0" u="sng">
                <a:solidFill>
                  <a:srgbClr val="CCFF33"/>
                </a:solidFill>
                <a:latin typeface="Palatino" pitchFamily="2" charset="77"/>
              </a:rPr>
              <a:t>’</a:t>
            </a:r>
            <a:r>
              <a:rPr lang="en-US" altLang="ja-JP" sz="4000" b="1" i="0" u="sng">
                <a:solidFill>
                  <a:srgbClr val="CCFF33"/>
                </a:solidFill>
                <a:latin typeface="Palatino" pitchFamily="2" charset="77"/>
              </a:rPr>
              <a:t>s </a:t>
            </a:r>
          </a:p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altLang="en-US" sz="4000" b="1" i="0" u="sng">
                <a:solidFill>
                  <a:srgbClr val="CCFF33"/>
                </a:solidFill>
                <a:latin typeface="Palatino" pitchFamily="2" charset="77"/>
              </a:rPr>
              <a:t>Book Award</a:t>
            </a:r>
            <a:endParaRPr lang="en-US" altLang="en-US" i="0">
              <a:solidFill>
                <a:srgbClr val="CCFF33"/>
              </a:solidFill>
              <a:latin typeface="New York" pitchFamily="1" charset="0"/>
            </a:endParaRP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1102D7A5-9D97-374D-B4DC-90B8E5E3E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181600"/>
            <a:ext cx="9144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i="0" dirty="0">
                <a:solidFill>
                  <a:srgbClr val="800000"/>
                </a:solidFill>
                <a:latin typeface="Palatino" pitchFamily="2" charset="77"/>
              </a:rPr>
              <a:t>A Quick History Updated by</a:t>
            </a:r>
          </a:p>
          <a:p>
            <a:pPr algn="ctr">
              <a:spcBef>
                <a:spcPct val="50000"/>
              </a:spcBef>
            </a:pPr>
            <a:r>
              <a:rPr lang="en-US" altLang="en-US" b="1" i="0" dirty="0">
                <a:solidFill>
                  <a:srgbClr val="800000"/>
                </a:solidFill>
                <a:latin typeface="Palatino" pitchFamily="2" charset="77"/>
              </a:rPr>
              <a:t> Marcie Haloin February 2022</a:t>
            </a:r>
          </a:p>
        </p:txBody>
      </p:sp>
      <p:pic>
        <p:nvPicPr>
          <p:cNvPr id="18435" name="Picture 1" descr="A Marcie.jpg">
            <a:extLst>
              <a:ext uri="{FF2B5EF4-FFF2-40B4-BE49-F238E27FC236}">
                <a16:creationId xmlns:a16="http://schemas.microsoft.com/office/drawing/2014/main" id="{8729EBFE-E466-E64C-A99D-6EA7C805A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2376488"/>
            <a:ext cx="2260600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3" descr="logo1.jpg">
            <a:extLst>
              <a:ext uri="{FF2B5EF4-FFF2-40B4-BE49-F238E27FC236}">
                <a16:creationId xmlns:a16="http://schemas.microsoft.com/office/drawing/2014/main" id="{99352820-227C-114A-81FD-A2DF0FE4A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6263"/>
            <a:ext cx="2755900" cy="309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82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>
            <a:extLst>
              <a:ext uri="{FF2B5EF4-FFF2-40B4-BE49-F238E27FC236}">
                <a16:creationId xmlns:a16="http://schemas.microsoft.com/office/drawing/2014/main" id="{7AF85356-D9D2-F947-95D9-C833FF9E9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838200"/>
            <a:ext cx="69342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0">
                <a:solidFill>
                  <a:srgbClr val="CC3300"/>
                </a:solidFill>
                <a:latin typeface="Palatino" pitchFamily="2" charset="77"/>
              </a:rPr>
              <a:t>Some authors who have come in the past are:</a:t>
            </a:r>
          </a:p>
        </p:txBody>
      </p:sp>
      <p:pic>
        <p:nvPicPr>
          <p:cNvPr id="15373" name="Picture 13">
            <a:extLst>
              <a:ext uri="{FF2B5EF4-FFF2-40B4-BE49-F238E27FC236}">
                <a16:creationId xmlns:a16="http://schemas.microsoft.com/office/drawing/2014/main" id="{9DBCE5C8-CDA9-F74B-9016-E99C4D2E1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13" y="4343400"/>
            <a:ext cx="3536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 Box 14">
            <a:extLst>
              <a:ext uri="{FF2B5EF4-FFF2-40B4-BE49-F238E27FC236}">
                <a16:creationId xmlns:a16="http://schemas.microsoft.com/office/drawing/2014/main" id="{029CEA0C-01AD-EA44-9D67-1E961597A2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048000"/>
            <a:ext cx="36576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/>
              <a:t>Bruce Degen and JoAnna Cole - For </a:t>
            </a:r>
            <a:r>
              <a:rPr lang="en-US" altLang="en-US" sz="3600" u="sng"/>
              <a:t>Magic Schoolbus at the Waterworks</a:t>
            </a:r>
            <a:r>
              <a:rPr lang="en-US" altLang="en-US" sz="3600"/>
              <a:t> in 1989</a:t>
            </a:r>
          </a:p>
        </p:txBody>
      </p:sp>
      <p:pic>
        <p:nvPicPr>
          <p:cNvPr id="15377" name="Picture 17">
            <a:extLst>
              <a:ext uri="{FF2B5EF4-FFF2-40B4-BE49-F238E27FC236}">
                <a16:creationId xmlns:a16="http://schemas.microsoft.com/office/drawing/2014/main" id="{249D897F-4423-C245-B3E9-1EC125A62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423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48FE9690-18ED-3348-83B6-1A82B2A44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2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utoUpdateAnimBg="0"/>
      <p:bldP spid="15374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1029">
            <a:extLst>
              <a:ext uri="{FF2B5EF4-FFF2-40B4-BE49-F238E27FC236}">
                <a16:creationId xmlns:a16="http://schemas.microsoft.com/office/drawing/2014/main" id="{73F4284F-AB0F-4642-A854-86792B4C3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590800"/>
            <a:ext cx="358140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1030">
            <a:extLst>
              <a:ext uri="{FF2B5EF4-FFF2-40B4-BE49-F238E27FC236}">
                <a16:creationId xmlns:a16="http://schemas.microsoft.com/office/drawing/2014/main" id="{2027F3D6-3CE6-3743-875A-5B012064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209800"/>
            <a:ext cx="4343400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/>
              <a:t>Mrs. Alvin Schwartz for </a:t>
            </a:r>
            <a:r>
              <a:rPr lang="en-US" altLang="en-US" sz="3600" u="sng"/>
              <a:t>Scary Stories </a:t>
            </a:r>
            <a:r>
              <a:rPr lang="en-US" altLang="en-US" sz="3600"/>
              <a:t>3 by Alvin Schwartz and</a:t>
            </a:r>
          </a:p>
          <a:p>
            <a:pPr>
              <a:spcBef>
                <a:spcPct val="50000"/>
              </a:spcBef>
            </a:pPr>
            <a:r>
              <a:rPr lang="en-US" altLang="en-US" sz="3600"/>
              <a:t>Janet Stevens and Paula Robertson  for </a:t>
            </a:r>
            <a:r>
              <a:rPr lang="en-US" altLang="en-US" sz="3600" u="sng"/>
              <a:t>The Dog Who Had Kittens</a:t>
            </a:r>
            <a:r>
              <a:rPr lang="en-US" altLang="en-US" sz="3600"/>
              <a:t> in 1995</a:t>
            </a:r>
          </a:p>
        </p:txBody>
      </p:sp>
      <p:pic>
        <p:nvPicPr>
          <p:cNvPr id="37891" name="Picture 1031">
            <a:extLst>
              <a:ext uri="{FF2B5EF4-FFF2-40B4-BE49-F238E27FC236}">
                <a16:creationId xmlns:a16="http://schemas.microsoft.com/office/drawing/2014/main" id="{1CF671B2-DCC0-424C-B694-ED55AFC56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423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8DDDEC6F-98C9-6644-ADD4-9E22936A8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752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FBFDD8C2-C040-9549-B75B-ABAC44824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026">
            <a:extLst>
              <a:ext uri="{FF2B5EF4-FFF2-40B4-BE49-F238E27FC236}">
                <a16:creationId xmlns:a16="http://schemas.microsoft.com/office/drawing/2014/main" id="{8296039F-2AF1-3F4F-B182-5ADBC9981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762000"/>
            <a:ext cx="434340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i="0">
                <a:solidFill>
                  <a:srgbClr val="CC3300"/>
                </a:solidFill>
                <a:latin typeface="Palatino" pitchFamily="2" charset="77"/>
              </a:rPr>
              <a:t>James Gurney for</a:t>
            </a:r>
          </a:p>
          <a:p>
            <a:pPr>
              <a:spcBef>
                <a:spcPct val="50000"/>
              </a:spcBef>
            </a:pPr>
            <a:r>
              <a:rPr lang="en-US" altLang="en-US" sz="3600" b="1" i="0">
                <a:solidFill>
                  <a:srgbClr val="CC3300"/>
                </a:solidFill>
                <a:latin typeface="Palatino" pitchFamily="2" charset="77"/>
              </a:rPr>
              <a:t> </a:t>
            </a:r>
            <a:r>
              <a:rPr lang="en-US" altLang="en-US" sz="3600" b="1" i="0" u="sng">
                <a:solidFill>
                  <a:srgbClr val="CC3300"/>
                </a:solidFill>
                <a:latin typeface="Palatino" pitchFamily="2" charset="77"/>
              </a:rPr>
              <a:t>Dinotopia</a:t>
            </a:r>
            <a:r>
              <a:rPr lang="en-US" altLang="en-US" sz="3600" b="1" i="0">
                <a:solidFill>
                  <a:srgbClr val="CC3300"/>
                </a:solidFill>
                <a:latin typeface="Palatino" pitchFamily="2" charset="77"/>
              </a:rPr>
              <a:t> in 1994</a:t>
            </a:r>
          </a:p>
        </p:txBody>
      </p:sp>
      <p:pic>
        <p:nvPicPr>
          <p:cNvPr id="39938" name="Picture 1031">
            <a:extLst>
              <a:ext uri="{FF2B5EF4-FFF2-40B4-BE49-F238E27FC236}">
                <a16:creationId xmlns:a16="http://schemas.microsoft.com/office/drawing/2014/main" id="{F070DF83-1EDF-0B46-A251-D97871CF0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142398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1032">
            <a:extLst>
              <a:ext uri="{FF2B5EF4-FFF2-40B4-BE49-F238E27FC236}">
                <a16:creationId xmlns:a16="http://schemas.microsoft.com/office/drawing/2014/main" id="{4C6DA370-88DC-014F-90EB-C7CEC89C0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048000"/>
            <a:ext cx="4206875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33">
            <a:extLst>
              <a:ext uri="{FF2B5EF4-FFF2-40B4-BE49-F238E27FC236}">
                <a16:creationId xmlns:a16="http://schemas.microsoft.com/office/drawing/2014/main" id="{5B61CB45-472D-4147-BDCC-D38D10BBC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362200"/>
            <a:ext cx="3836988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86CA9171-C8B7-D342-A749-70185E283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"/>
            <a:ext cx="2514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D92D07B8-A127-1842-8A10-89B8B3EF6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"/>
            <a:ext cx="8839200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0">
                <a:solidFill>
                  <a:schemeClr val="bg1"/>
                </a:solidFill>
                <a:latin typeface="Palatino" pitchFamily="2" charset="77"/>
              </a:rPr>
              <a:t>In 1987 when </a:t>
            </a:r>
            <a:r>
              <a:rPr lang="en-US" altLang="en-US" b="1" i="0" u="sng">
                <a:solidFill>
                  <a:schemeClr val="bg1"/>
                </a:solidFill>
                <a:latin typeface="Palatino" pitchFamily="2" charset="77"/>
              </a:rPr>
              <a:t>King Bidgood in the Bathtub</a:t>
            </a:r>
            <a:r>
              <a:rPr lang="en-US" altLang="en-US" b="1" i="0">
                <a:solidFill>
                  <a:schemeClr val="bg1"/>
                </a:solidFill>
                <a:latin typeface="Palatino" pitchFamily="2" charset="77"/>
              </a:rPr>
              <a:t> won, Audrey and Don Wood sent a videotape to say thanks!</a:t>
            </a:r>
          </a:p>
          <a:p>
            <a:pPr>
              <a:spcBef>
                <a:spcPct val="50000"/>
              </a:spcBef>
            </a:pPr>
            <a:endParaRPr lang="en-US" altLang="en-US" i="0">
              <a:solidFill>
                <a:schemeClr val="bg1"/>
              </a:solidFill>
              <a:latin typeface="Palatino" pitchFamily="2" charset="77"/>
            </a:endParaRP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DDAA6CF0-AA98-8346-86C3-B546596AE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0"/>
            <a:ext cx="4749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woodsclip.mov" descr="/Users/marciehaloin/Desktop/CCBA2009/CCBA History 2008/CCBA History Media/woodsclip.mov">
            <a:hlinkClick r:id="" action="ppaction://media"/>
            <a:extLst>
              <a:ext uri="{FF2B5EF4-FFF2-40B4-BE49-F238E27FC236}">
                <a16:creationId xmlns:a16="http://schemas.microsoft.com/office/drawing/2014/main" id="{F56C4BD7-F13A-AE40-A870-AC75287C90F0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526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6" descr="Macintosh HD:private:var:folders:33:2xgrgc3d1nv0f9dkgcbj96f80000gn:T:TemporaryItems:url.jpg">
            <a:extLst>
              <a:ext uri="{FF2B5EF4-FFF2-40B4-BE49-F238E27FC236}">
                <a16:creationId xmlns:a16="http://schemas.microsoft.com/office/drawing/2014/main" id="{227085DA-9ACA-B246-AF78-45E683ADD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828800"/>
            <a:ext cx="2895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89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19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19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9"/>
                  </p:tgtEl>
                </p:cond>
              </p:nextCondLst>
            </p:seq>
          </p:childTnLst>
        </p:cTn>
      </p:par>
    </p:tnLst>
    <p:bldLst>
      <p:bldP spid="1638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D44F07AE-F470-B84B-8239-1067EAF5FE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76300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0">
                <a:solidFill>
                  <a:schemeClr val="bg1"/>
                </a:solidFill>
                <a:latin typeface="Palatino" pitchFamily="2" charset="77"/>
              </a:rPr>
              <a:t> </a:t>
            </a:r>
            <a:r>
              <a:rPr lang="en-US" altLang="en-US" sz="3200" b="1" i="0" u="sng">
                <a:solidFill>
                  <a:schemeClr val="bg1"/>
                </a:solidFill>
                <a:latin typeface="Palatino" pitchFamily="2" charset="77"/>
              </a:rPr>
              <a:t>Wayside School Gets a Little Stranger</a:t>
            </a:r>
            <a:r>
              <a:rPr lang="en-US" altLang="en-US" sz="3200" b="1" i="0">
                <a:solidFill>
                  <a:schemeClr val="bg1"/>
                </a:solidFill>
                <a:latin typeface="Palatino" pitchFamily="2" charset="77"/>
              </a:rPr>
              <a:t> in 1997</a:t>
            </a:r>
          </a:p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17412" name="Picture 4">
            <a:extLst>
              <a:ext uri="{FF2B5EF4-FFF2-40B4-BE49-F238E27FC236}">
                <a16:creationId xmlns:a16="http://schemas.microsoft.com/office/drawing/2014/main" id="{00B5A8A2-6C83-2D43-B03F-6DD3A3266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31913"/>
            <a:ext cx="6351588" cy="476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4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F2C68547-BD46-8B44-A2B3-9165DBFA3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4200"/>
            <a:ext cx="1524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>
            <a:extLst>
              <a:ext uri="{FF2B5EF4-FFF2-40B4-BE49-F238E27FC236}">
                <a16:creationId xmlns:a16="http://schemas.microsoft.com/office/drawing/2014/main" id="{3744DF93-BB19-8647-9D96-E747A4840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57200"/>
            <a:ext cx="8763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0">
                <a:solidFill>
                  <a:srgbClr val="FFFF00"/>
                </a:solidFill>
                <a:latin typeface="Palatino" pitchFamily="2" charset="77"/>
              </a:rPr>
              <a:t>David Shannon for </a:t>
            </a:r>
            <a:r>
              <a:rPr lang="en-US" altLang="en-US" sz="3200" b="1" i="0" u="sng">
                <a:solidFill>
                  <a:srgbClr val="FFFF00"/>
                </a:solidFill>
                <a:latin typeface="Palatino" pitchFamily="2" charset="77"/>
              </a:rPr>
              <a:t>David Goes to School</a:t>
            </a:r>
            <a:endParaRPr lang="en-US" altLang="en-US" sz="3200" b="1" i="0">
              <a:solidFill>
                <a:srgbClr val="FFFF00"/>
              </a:solidFill>
              <a:latin typeface="Palatino" pitchFamily="2" charset="77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i="0">
                <a:solidFill>
                  <a:srgbClr val="FFFF00"/>
                </a:solidFill>
                <a:latin typeface="Palatino" pitchFamily="2" charset="77"/>
              </a:rPr>
              <a:t>in 2002</a:t>
            </a:r>
            <a:endParaRPr lang="en-US" altLang="en-US" sz="3200" b="1" i="0">
              <a:solidFill>
                <a:srgbClr val="996600"/>
              </a:solidFill>
              <a:latin typeface="Palatino" pitchFamily="2" charset="77"/>
            </a:endParaRPr>
          </a:p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996600"/>
                </a:solidFill>
              </a:rPr>
              <a:t>	</a:t>
            </a:r>
          </a:p>
        </p:txBody>
      </p:sp>
      <p:pic>
        <p:nvPicPr>
          <p:cNvPr id="29701" name="Picture 5">
            <a:extLst>
              <a:ext uri="{FF2B5EF4-FFF2-40B4-BE49-F238E27FC236}">
                <a16:creationId xmlns:a16="http://schemas.microsoft.com/office/drawing/2014/main" id="{57D2C9A0-DBC3-2B4B-827E-7E4D752F6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31242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B7BBF058-E4CC-F54E-BA7B-AFD2451E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5" descr="Macintosh HD:private:var:folders:33:2xgrgc3d1nv0f9dkgcbj96f80000gn:T:TemporaryItems:51nE8NN7-+L._SX258_BO1,204,203,200_.jpg">
            <a:extLst>
              <a:ext uri="{FF2B5EF4-FFF2-40B4-BE49-F238E27FC236}">
                <a16:creationId xmlns:a16="http://schemas.microsoft.com/office/drawing/2014/main" id="{CE2A0B78-6C15-3F4A-B95F-F6CB7621D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13" y="3886200"/>
            <a:ext cx="18557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>
            <a:extLst>
              <a:ext uri="{FF2B5EF4-FFF2-40B4-BE49-F238E27FC236}">
                <a16:creationId xmlns:a16="http://schemas.microsoft.com/office/drawing/2014/main" id="{27B30AAA-987C-9A4C-B136-6ACC1031A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85800"/>
            <a:ext cx="914400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0">
                <a:solidFill>
                  <a:srgbClr val="FFFF00"/>
                </a:solidFill>
                <a:latin typeface="Palatino" pitchFamily="2" charset="77"/>
              </a:rPr>
              <a:t>Cheryl Harness for </a:t>
            </a:r>
            <a:r>
              <a:rPr lang="en-US" altLang="en-US" sz="3200" b="1" i="0" u="sng">
                <a:solidFill>
                  <a:srgbClr val="FFFF00"/>
                </a:solidFill>
                <a:latin typeface="Palatino" pitchFamily="2" charset="77"/>
              </a:rPr>
              <a:t>Ghosts of the White House</a:t>
            </a:r>
            <a:endParaRPr lang="en-US" altLang="en-US" sz="3200" b="1" i="0">
              <a:solidFill>
                <a:srgbClr val="FFFF00"/>
              </a:solidFill>
              <a:latin typeface="Palatino" pitchFamily="2" charset="77"/>
            </a:endParaRPr>
          </a:p>
          <a:p>
            <a:pPr>
              <a:spcBef>
                <a:spcPct val="50000"/>
              </a:spcBef>
            </a:pPr>
            <a:r>
              <a:rPr lang="en-US" altLang="en-US" sz="3200" b="1" i="0">
                <a:solidFill>
                  <a:srgbClr val="FFFF00"/>
                </a:solidFill>
                <a:latin typeface="Palatino" pitchFamily="2" charset="77"/>
              </a:rPr>
              <a:t>in 2002</a:t>
            </a:r>
            <a:endParaRPr lang="en-US" altLang="en-US" sz="3200" b="1" i="0">
              <a:solidFill>
                <a:srgbClr val="996600"/>
              </a:solidFill>
              <a:latin typeface="Palatino" pitchFamily="2" charset="77"/>
            </a:endParaRPr>
          </a:p>
          <a:p>
            <a:pPr>
              <a:spcBef>
                <a:spcPct val="50000"/>
              </a:spcBef>
            </a:pPr>
            <a:r>
              <a:rPr lang="en-US" altLang="en-US" sz="2800" i="0">
                <a:solidFill>
                  <a:srgbClr val="996600"/>
                </a:solidFill>
              </a:rPr>
              <a:t>	</a:t>
            </a:r>
          </a:p>
        </p:txBody>
      </p:sp>
      <p:pic>
        <p:nvPicPr>
          <p:cNvPr id="31749" name="Picture 5">
            <a:extLst>
              <a:ext uri="{FF2B5EF4-FFF2-40B4-BE49-F238E27FC236}">
                <a16:creationId xmlns:a16="http://schemas.microsoft.com/office/drawing/2014/main" id="{67E2FFEA-DF3E-7F4F-A310-D991056D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447800"/>
            <a:ext cx="302895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6">
            <a:extLst>
              <a:ext uri="{FF2B5EF4-FFF2-40B4-BE49-F238E27FC236}">
                <a16:creationId xmlns:a16="http://schemas.microsoft.com/office/drawing/2014/main" id="{118DFF0C-7721-D949-A4EF-9C1CF7BCF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0"/>
            <a:ext cx="26511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 Box 1026">
            <a:extLst>
              <a:ext uri="{FF2B5EF4-FFF2-40B4-BE49-F238E27FC236}">
                <a16:creationId xmlns:a16="http://schemas.microsoft.com/office/drawing/2014/main" id="{460378E9-F662-304E-A967-6EE321AED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i="0">
              <a:solidFill>
                <a:srgbClr val="FF0000"/>
              </a:solidFill>
            </a:endParaRPr>
          </a:p>
        </p:txBody>
      </p:sp>
      <p:sp>
        <p:nvSpPr>
          <p:cNvPr id="50178" name="Text Box 1027">
            <a:extLst>
              <a:ext uri="{FF2B5EF4-FFF2-40B4-BE49-F238E27FC236}">
                <a16:creationId xmlns:a16="http://schemas.microsoft.com/office/drawing/2014/main" id="{7DB115C9-4BFC-E74D-B915-9083ED319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</p:txBody>
      </p:sp>
      <p:sp>
        <p:nvSpPr>
          <p:cNvPr id="50179" name="Text Box 1028">
            <a:extLst>
              <a:ext uri="{FF2B5EF4-FFF2-40B4-BE49-F238E27FC236}">
                <a16:creationId xmlns:a16="http://schemas.microsoft.com/office/drawing/2014/main" id="{F01C6A08-46CA-5D4A-AE54-43842B83C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i="0">
              <a:solidFill>
                <a:srgbClr val="000099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 i="0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45061" name="Text Box 1029">
            <a:extLst>
              <a:ext uri="{FF2B5EF4-FFF2-40B4-BE49-F238E27FC236}">
                <a16:creationId xmlns:a16="http://schemas.microsoft.com/office/drawing/2014/main" id="{028E3E0A-C427-ED4F-AC64-D2FB2851E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8153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Alan Katz and David </a:t>
            </a:r>
            <a:r>
              <a:rPr lang="en-US" sz="3200" b="1" i="0" dirty="0" err="1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Catrow</a:t>
            </a: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 in 2004 for Take Me Out of the Bathtub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     </a:t>
            </a: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b="1" i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b="1" i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pic>
        <p:nvPicPr>
          <p:cNvPr id="50181" name="Picture 1033">
            <a:extLst>
              <a:ext uri="{FF2B5EF4-FFF2-40B4-BE49-F238E27FC236}">
                <a16:creationId xmlns:a16="http://schemas.microsoft.com/office/drawing/2014/main" id="{1EB994CC-4262-9248-903B-0AD29575C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21336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1035">
            <a:extLst>
              <a:ext uri="{FF2B5EF4-FFF2-40B4-BE49-F238E27FC236}">
                <a16:creationId xmlns:a16="http://schemas.microsoft.com/office/drawing/2014/main" id="{F2F0E072-1A70-B24A-9F41-E95289BD3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19200"/>
            <a:ext cx="1547813" cy="231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1036">
            <a:extLst>
              <a:ext uri="{FF2B5EF4-FFF2-40B4-BE49-F238E27FC236}">
                <a16:creationId xmlns:a16="http://schemas.microsoft.com/office/drawing/2014/main" id="{E2A51FEE-2BB7-814C-9021-5A30A1FD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648200"/>
            <a:ext cx="1981200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1037">
            <a:extLst>
              <a:ext uri="{FF2B5EF4-FFF2-40B4-BE49-F238E27FC236}">
                <a16:creationId xmlns:a16="http://schemas.microsoft.com/office/drawing/2014/main" id="{DAC83EFE-5F69-4848-BC84-53FF9988B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39624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2" name="Text Box 1040">
            <a:extLst>
              <a:ext uri="{FF2B5EF4-FFF2-40B4-BE49-F238E27FC236}">
                <a16:creationId xmlns:a16="http://schemas.microsoft.com/office/drawing/2014/main" id="{8DDA191E-C001-D341-9269-C06F6C6B1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495800"/>
            <a:ext cx="44958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 b="1" i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2" charset="77"/>
              </a:rPr>
              <a:t>Judy Blume who was unable to come sent a DVD to thank the Children</a:t>
            </a:r>
          </a:p>
        </p:txBody>
      </p:sp>
      <p:pic>
        <p:nvPicPr>
          <p:cNvPr id="50186" name="Picture 12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09D5F604-D7D1-D94B-BDF6-AFDE08084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43000"/>
            <a:ext cx="137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7" name="Picture 13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7DBF3365-DF2D-DF41-BB15-90F543FA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962400"/>
            <a:ext cx="1828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D232F968-DB48-FC42-BC86-D0134D52B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Ridley Pearson and Judy Schachner in 2006</a:t>
            </a:r>
          </a:p>
        </p:txBody>
      </p:sp>
      <p:pic>
        <p:nvPicPr>
          <p:cNvPr id="53251" name="Picture 6">
            <a:extLst>
              <a:ext uri="{FF2B5EF4-FFF2-40B4-BE49-F238E27FC236}">
                <a16:creationId xmlns:a16="http://schemas.microsoft.com/office/drawing/2014/main" id="{85C0C3E1-D6AF-2F4B-980E-6F6257B4F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011613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7">
            <a:extLst>
              <a:ext uri="{FF2B5EF4-FFF2-40B4-BE49-F238E27FC236}">
                <a16:creationId xmlns:a16="http://schemas.microsoft.com/office/drawing/2014/main" id="{33C9760E-E810-C64C-A933-4D2E2A3E7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688" y="1905000"/>
            <a:ext cx="2754312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5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351A3538-32CE-3A4C-A15B-0078B6C69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3733800"/>
            <a:ext cx="1795462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6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E333C5A5-CB56-EC4B-A149-70D62B0DD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53000"/>
            <a:ext cx="213360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9" name="Rectangle 7">
            <a:extLst>
              <a:ext uri="{FF2B5EF4-FFF2-40B4-BE49-F238E27FC236}">
                <a16:creationId xmlns:a16="http://schemas.microsoft.com/office/drawing/2014/main" id="{57510374-635C-924A-89A5-F61570CB04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b="1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pitchFamily="2" charset="77"/>
                <a:ea typeface="ＭＳ Ｐゴシック" panose="020B0600070205080204" pitchFamily="34" charset="-128"/>
              </a:rPr>
              <a:t> Janet Stevens and Susan Stevens Crummel in 2008</a:t>
            </a:r>
          </a:p>
        </p:txBody>
      </p:sp>
      <p:pic>
        <p:nvPicPr>
          <p:cNvPr id="54274" name="Picture 11">
            <a:extLst>
              <a:ext uri="{FF2B5EF4-FFF2-40B4-BE49-F238E27FC236}">
                <a16:creationId xmlns:a16="http://schemas.microsoft.com/office/drawing/2014/main" id="{A305D548-72A4-CE43-9393-5894D2CB9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0"/>
            <a:ext cx="23749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12">
            <a:extLst>
              <a:ext uri="{FF2B5EF4-FFF2-40B4-BE49-F238E27FC236}">
                <a16:creationId xmlns:a16="http://schemas.microsoft.com/office/drawing/2014/main" id="{AE6729C9-ED07-CB46-8DFF-77089FA3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3622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Janet&amp;Susanwithpuppet.JPG">
            <a:extLst>
              <a:ext uri="{FF2B5EF4-FFF2-40B4-BE49-F238E27FC236}">
                <a16:creationId xmlns:a16="http://schemas.microsoft.com/office/drawing/2014/main" id="{24244421-BA16-094B-8CE0-C5D6A80D2D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36195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9B801809-61DD-4D4B-B9F7-2E3D191AC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767263"/>
            <a:ext cx="2235200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>
            <a:extLst>
              <a:ext uri="{FF2B5EF4-FFF2-40B4-BE49-F238E27FC236}">
                <a16:creationId xmlns:a16="http://schemas.microsoft.com/office/drawing/2014/main" id="{1E45FACB-1484-5C4A-8D11-C0B478A69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914400"/>
            <a:ext cx="5029200" cy="374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0">
                <a:solidFill>
                  <a:srgbClr val="FF0000"/>
                </a:solidFill>
                <a:latin typeface="Times New Roman" panose="02020603050405020304" pitchFamily="18" charset="0"/>
              </a:rPr>
              <a:t>Colorado Children</a:t>
            </a:r>
            <a:r>
              <a:rPr lang="ja-JP" altLang="en-US" b="1" i="0">
                <a:solidFill>
                  <a:srgbClr val="FF0000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ja-JP" b="1" i="0">
                <a:solidFill>
                  <a:srgbClr val="FF0000"/>
                </a:solidFill>
                <a:latin typeface="Times New Roman" panose="02020603050405020304" pitchFamily="18" charset="0"/>
              </a:rPr>
              <a:t>s Book Award was established by the late Dr. Bill Curtis in 1975 to encourage children</a:t>
            </a:r>
            <a:r>
              <a:rPr lang="ja-JP" altLang="en-US" b="1" i="0">
                <a:solidFill>
                  <a:srgbClr val="FF0000"/>
                </a:solidFill>
                <a:latin typeface="Times New Roman" panose="02020603050405020304" pitchFamily="18" charset="0"/>
              </a:rPr>
              <a:t>’</a:t>
            </a:r>
            <a:r>
              <a:rPr lang="en-US" altLang="ja-JP" b="1" i="0">
                <a:solidFill>
                  <a:srgbClr val="FF0000"/>
                </a:solidFill>
                <a:latin typeface="Times New Roman" panose="02020603050405020304" pitchFamily="18" charset="0"/>
              </a:rPr>
              <a:t>s active involvement with books and reading.</a:t>
            </a:r>
            <a:endParaRPr lang="en-US" altLang="ja-JP" sz="3200" i="0">
              <a:solidFill>
                <a:srgbClr val="FF0000"/>
              </a:solidFill>
            </a:endParaRPr>
          </a:p>
          <a:p>
            <a:pPr lvl="1">
              <a:spcBef>
                <a:spcPct val="50000"/>
              </a:spcBef>
              <a:buClr>
                <a:srgbClr val="FF3300"/>
              </a:buClr>
              <a:buSzPct val="80000"/>
              <a:buFontTx/>
              <a:buChar char="�"/>
            </a:pPr>
            <a:r>
              <a:rPr lang="en-US" altLang="en-US" sz="2000" i="0">
                <a:solidFill>
                  <a:srgbClr val="FFFF00"/>
                </a:solidFill>
                <a:latin typeface="Palatino" pitchFamily="2" charset="77"/>
              </a:rPr>
              <a:t> Since then, more than 1,000,000 students in  kindergarten through 8th grade have been nominating, voting for, and selecting CCBA winners.</a:t>
            </a:r>
            <a:endParaRPr lang="en-US" altLang="en-US" sz="2800" i="0">
              <a:solidFill>
                <a:srgbClr val="FFFF00"/>
              </a:solidFill>
              <a:latin typeface="Palatino" pitchFamily="2" charset="77"/>
            </a:endParaRPr>
          </a:p>
          <a:p>
            <a:pPr lvl="1">
              <a:spcBef>
                <a:spcPct val="50000"/>
              </a:spcBef>
              <a:buClr>
                <a:srgbClr val="FF3300"/>
              </a:buClr>
              <a:buSzPct val="80000"/>
            </a:pPr>
            <a:endParaRPr lang="en-US" altLang="en-US" sz="2000" i="0">
              <a:solidFill>
                <a:srgbClr val="FF0000"/>
              </a:solidFill>
              <a:latin typeface="Palatino" pitchFamily="2" charset="77"/>
            </a:endParaRP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DE83D0D3-66C8-6F46-BCA9-63843AC5B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257800"/>
            <a:ext cx="2794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>
            <a:extLst>
              <a:ext uri="{FF2B5EF4-FFF2-40B4-BE49-F238E27FC236}">
                <a16:creationId xmlns:a16="http://schemas.microsoft.com/office/drawing/2014/main" id="{727BAF11-0618-B348-8A69-D2F658A67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02272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EECA17AF-95E3-054F-9F58-61A71EDA5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Laurie Keller for Arnie the Doughnut in 2009</a:t>
            </a:r>
          </a:p>
        </p:txBody>
      </p:sp>
      <p:pic>
        <p:nvPicPr>
          <p:cNvPr id="56322" name="Content Placeholder 4" descr="LKpic.jpg">
            <a:extLst>
              <a:ext uri="{FF2B5EF4-FFF2-40B4-BE49-F238E27FC236}">
                <a16:creationId xmlns:a16="http://schemas.microsoft.com/office/drawing/2014/main" id="{3BFCACFE-2EBC-4746-8F5D-FB309677C5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504" r="-172504"/>
          <a:stretch>
            <a:fillRect/>
          </a:stretch>
        </p:blipFill>
        <p:spPr>
          <a:xfrm>
            <a:off x="2667000" y="2362200"/>
            <a:ext cx="7772400" cy="1981200"/>
          </a:xfrm>
        </p:spPr>
      </p:pic>
      <p:pic>
        <p:nvPicPr>
          <p:cNvPr id="56323" name="Picture 4" descr="LaurieKeller&amp;Arniescreen.jpg">
            <a:extLst>
              <a:ext uri="{FF2B5EF4-FFF2-40B4-BE49-F238E27FC236}">
                <a16:creationId xmlns:a16="http://schemas.microsoft.com/office/drawing/2014/main" id="{B677C5CE-1D15-374A-BB37-C58635B857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743200"/>
            <a:ext cx="3175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5">
            <a:extLst>
              <a:ext uri="{FF2B5EF4-FFF2-40B4-BE49-F238E27FC236}">
                <a16:creationId xmlns:a16="http://schemas.microsoft.com/office/drawing/2014/main" id="{C1DBD63B-FBAC-7245-9DB0-DB0260889A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5486400"/>
            <a:ext cx="342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/>
              <a:t>Pictures from www.lauriekeller.com</a:t>
            </a:r>
          </a:p>
        </p:txBody>
      </p:sp>
      <p:pic>
        <p:nvPicPr>
          <p:cNvPr id="56325" name="Picture 5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4EF4184C-6C93-1348-9049-502565E0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4765675"/>
            <a:ext cx="264795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8718A075-7489-4F4D-8A35-3B3A180FA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Jeff Kinney in 2010 for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 u="sng">
                <a:ea typeface="ＭＳ Ｐゴシック" panose="020B0600070205080204" pitchFamily="34" charset="-128"/>
              </a:rPr>
              <a:t>Diary of a Wimpy Kid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7346" name="Picture 4">
            <a:extLst>
              <a:ext uri="{FF2B5EF4-FFF2-40B4-BE49-F238E27FC236}">
                <a16:creationId xmlns:a16="http://schemas.microsoft.com/office/drawing/2014/main" id="{EADFB6A8-CDF3-AC4C-ACC5-985A57F77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25400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>
            <a:extLst>
              <a:ext uri="{FF2B5EF4-FFF2-40B4-BE49-F238E27FC236}">
                <a16:creationId xmlns:a16="http://schemas.microsoft.com/office/drawing/2014/main" id="{2DCBE070-43C3-6D48-95D7-A748E6C10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5600"/>
            <a:ext cx="2860675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4" descr="WimpySculpture.jpg">
            <a:extLst>
              <a:ext uri="{FF2B5EF4-FFF2-40B4-BE49-F238E27FC236}">
                <a16:creationId xmlns:a16="http://schemas.microsoft.com/office/drawing/2014/main" id="{621D422D-B813-2C49-90AF-6C5EB7A7D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971800"/>
            <a:ext cx="20748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5AB8301-D78D-9F45-BF7E-C0671B086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 Kevin O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>
                <a:ea typeface="ＭＳ Ｐゴシック" panose="020B0600070205080204" pitchFamily="34" charset="-128"/>
              </a:rPr>
              <a:t>Malley and Mary Downing Hawn in 2011.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8370" name="Picture 6">
            <a:extLst>
              <a:ext uri="{FF2B5EF4-FFF2-40B4-BE49-F238E27FC236}">
                <a16:creationId xmlns:a16="http://schemas.microsoft.com/office/drawing/2014/main" id="{DEE4D148-08F0-F94E-98A7-2F15BEE5F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4117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7">
            <a:extLst>
              <a:ext uri="{FF2B5EF4-FFF2-40B4-BE49-F238E27FC236}">
                <a16:creationId xmlns:a16="http://schemas.microsoft.com/office/drawing/2014/main" id="{CDD798B2-C369-FD40-B988-78094BF5E5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057400"/>
            <a:ext cx="14732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AA38BF83-04E6-AC40-93F8-CB333385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76800"/>
            <a:ext cx="16033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 descr="Macintosh HD:private:var:folders:33:2xgrgc3d1nv0f9dkgcbj96f80000gn:T:TemporaryItems:9780618665457_xlg.jpg">
            <a:extLst>
              <a:ext uri="{FF2B5EF4-FFF2-40B4-BE49-F238E27FC236}">
                <a16:creationId xmlns:a16="http://schemas.microsoft.com/office/drawing/2014/main" id="{37FC67DE-F75D-7843-A148-1F97D3A0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957388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54CED18-1A97-A340-9C92-340FF0CA9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 Mary Nethery  in snowy 2012</a:t>
            </a:r>
          </a:p>
        </p:txBody>
      </p:sp>
      <p:pic>
        <p:nvPicPr>
          <p:cNvPr id="59394" name="Picture 5" descr="maryframe.jpg">
            <a:extLst>
              <a:ext uri="{FF2B5EF4-FFF2-40B4-BE49-F238E27FC236}">
                <a16:creationId xmlns:a16="http://schemas.microsoft.com/office/drawing/2014/main" id="{03B5ED11-893F-EB46-9F9F-0BF1265BF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743200"/>
            <a:ext cx="34290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7" descr="kirby-larson.jpg">
            <a:extLst>
              <a:ext uri="{FF2B5EF4-FFF2-40B4-BE49-F238E27FC236}">
                <a16:creationId xmlns:a16="http://schemas.microsoft.com/office/drawing/2014/main" id="{55FD1EA4-ED33-D149-9CD0-DD91F4DB6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24336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BookAward2012(1).jpg">
            <a:extLst>
              <a:ext uri="{FF2B5EF4-FFF2-40B4-BE49-F238E27FC236}">
                <a16:creationId xmlns:a16="http://schemas.microsoft.com/office/drawing/2014/main" id="{B2971920-E4A4-7740-952E-111439B245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17875"/>
            <a:ext cx="23622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5FFFFD21-617D-FF49-BDD8-9B763E503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66800"/>
            <a:ext cx="2590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3">
            <a:extLst>
              <a:ext uri="{FF2B5EF4-FFF2-40B4-BE49-F238E27FC236}">
                <a16:creationId xmlns:a16="http://schemas.microsoft.com/office/drawing/2014/main" id="{427A40BF-4AEC-7B48-9306-B1D86A2C3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28956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3">
            <a:extLst>
              <a:ext uri="{FF2B5EF4-FFF2-40B4-BE49-F238E27FC236}">
                <a16:creationId xmlns:a16="http://schemas.microsoft.com/office/drawing/2014/main" id="{4B0FE2E7-C083-0D44-81CF-95D9EC08D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124200"/>
            <a:ext cx="42973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4">
            <a:extLst>
              <a:ext uri="{FF2B5EF4-FFF2-40B4-BE49-F238E27FC236}">
                <a16:creationId xmlns:a16="http://schemas.microsoft.com/office/drawing/2014/main" id="{1D44E98B-A2E0-B141-86B8-C70BEB64E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609600"/>
            <a:ext cx="52260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chemeClr val="tx1"/>
                </a:solidFill>
              </a:rPr>
              <a:t> </a:t>
            </a:r>
            <a:r>
              <a:rPr lang="en-US" altLang="en-US" sz="4400" i="0" dirty="0">
                <a:solidFill>
                  <a:schemeClr val="tx1"/>
                </a:solidFill>
              </a:rPr>
              <a:t>Chris Barton in 2013</a:t>
            </a:r>
            <a:endParaRPr lang="en-US" altLang="en-US" sz="4400" dirty="0">
              <a:solidFill>
                <a:schemeClr val="tx1"/>
              </a:solidFill>
            </a:endParaRPr>
          </a:p>
        </p:txBody>
      </p:sp>
      <p:pic>
        <p:nvPicPr>
          <p:cNvPr id="60420" name="Picture 4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1DDAA14C-0116-4B49-B284-1549AA951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838200"/>
            <a:ext cx="1749425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extBox 1">
            <a:extLst>
              <a:ext uri="{FF2B5EF4-FFF2-40B4-BE49-F238E27FC236}">
                <a16:creationId xmlns:a16="http://schemas.microsoft.com/office/drawing/2014/main" id="{1E0BBF33-6726-D84D-A25D-C73A54D31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33400"/>
            <a:ext cx="685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0" dirty="0">
                <a:solidFill>
                  <a:schemeClr val="tx2"/>
                </a:solidFill>
              </a:rPr>
              <a:t>In 2015 Martin Springett and Isobel Springett came from Canada for </a:t>
            </a:r>
            <a:r>
              <a:rPr lang="en-US" altLang="en-US" dirty="0">
                <a:solidFill>
                  <a:schemeClr val="tx2"/>
                </a:solidFill>
              </a:rPr>
              <a:t>Kate and Pippin</a:t>
            </a:r>
            <a:endParaRPr lang="en-US" altLang="en-US" i="0" dirty="0">
              <a:solidFill>
                <a:schemeClr val="tx2"/>
              </a:solidFill>
            </a:endParaRPr>
          </a:p>
        </p:txBody>
      </p:sp>
      <p:pic>
        <p:nvPicPr>
          <p:cNvPr id="61442" name="Picture 2">
            <a:extLst>
              <a:ext uri="{FF2B5EF4-FFF2-40B4-BE49-F238E27FC236}">
                <a16:creationId xmlns:a16="http://schemas.microsoft.com/office/drawing/2014/main" id="{A2FD27A0-388E-354B-A97E-8C7ACA796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3055938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>
            <a:extLst>
              <a:ext uri="{FF2B5EF4-FFF2-40B4-BE49-F238E27FC236}">
                <a16:creationId xmlns:a16="http://schemas.microsoft.com/office/drawing/2014/main" id="{62654E0F-573A-2742-AD9D-5B2689578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2701925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 descr="Macintosh HD:private:var:folders:33:2xgrgc3d1nv0f9dkgcbj96f80000gn:T:TemporaryItems:images.jpg">
            <a:extLst>
              <a:ext uri="{FF2B5EF4-FFF2-40B4-BE49-F238E27FC236}">
                <a16:creationId xmlns:a16="http://schemas.microsoft.com/office/drawing/2014/main" id="{0AA1D0F1-5ED7-B44A-9665-15D78F3A8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 descr="P1020284-300x225.jpg">
            <a:extLst>
              <a:ext uri="{FF2B5EF4-FFF2-40B4-BE49-F238E27FC236}">
                <a16:creationId xmlns:a16="http://schemas.microsoft.com/office/drawing/2014/main" id="{41CBD760-5ADB-284C-83BF-C00A9048C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26924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Box 2">
            <a:extLst>
              <a:ext uri="{FF2B5EF4-FFF2-40B4-BE49-F238E27FC236}">
                <a16:creationId xmlns:a16="http://schemas.microsoft.com/office/drawing/2014/main" id="{B2E36A2C-8106-C643-B917-2A16AE4F5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762000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Gordon </a:t>
            </a:r>
            <a:r>
              <a:rPr lang="en-US" altLang="en-US" dirty="0" err="1"/>
              <a:t>Korman</a:t>
            </a:r>
            <a:r>
              <a:rPr lang="en-US" altLang="en-US" dirty="0"/>
              <a:t> on February 6, 2016</a:t>
            </a:r>
          </a:p>
        </p:txBody>
      </p:sp>
      <p:pic>
        <p:nvPicPr>
          <p:cNvPr id="62467" name="Picture 3" descr="Macintosh HD:private:var:folders:33:2xgrgc3d1nv0f9dkgcbj96f80000gn:T:TemporaryItems:imgres.jpg">
            <a:extLst>
              <a:ext uri="{FF2B5EF4-FFF2-40B4-BE49-F238E27FC236}">
                <a16:creationId xmlns:a16="http://schemas.microsoft.com/office/drawing/2014/main" id="{82F0F49A-566F-8540-A192-676FED07E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2209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518C2-CBCD-644C-97DA-7CECD9C5D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371600"/>
            <a:ext cx="2578100" cy="3473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0D114-65CF-6843-BFC3-82A70D8CEC7A}"/>
              </a:ext>
            </a:extLst>
          </p:cNvPr>
          <p:cNvSpPr txBox="1"/>
          <p:nvPr/>
        </p:nvSpPr>
        <p:spPr>
          <a:xfrm>
            <a:off x="1295400" y="381000"/>
            <a:ext cx="716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chemeClr val="bg1"/>
                </a:solidFill>
              </a:rPr>
              <a:t>Bridget </a:t>
            </a:r>
            <a:r>
              <a:rPr lang="en-US" altLang="en-US" sz="3200" dirty="0" err="1">
                <a:solidFill>
                  <a:schemeClr val="bg1"/>
                </a:solidFill>
              </a:rPr>
              <a:t>Heos</a:t>
            </a:r>
            <a:r>
              <a:rPr lang="en-US" altLang="en-US" sz="3200" dirty="0">
                <a:solidFill>
                  <a:schemeClr val="bg1"/>
                </a:solidFill>
              </a:rPr>
              <a:t> in 2018 for Mustache Baby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42745D-C176-9640-BD32-0DB527F7B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902325" y="2013165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56190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ext Box 2">
            <a:extLst>
              <a:ext uri="{FF2B5EF4-FFF2-40B4-BE49-F238E27FC236}">
                <a16:creationId xmlns:a16="http://schemas.microsoft.com/office/drawing/2014/main" id="{15EE9223-7ABA-3F44-8B23-A78A46E19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i="0">
              <a:solidFill>
                <a:srgbClr val="FF0000"/>
              </a:solidFill>
            </a:endParaRPr>
          </a:p>
        </p:txBody>
      </p:sp>
      <p:sp>
        <p:nvSpPr>
          <p:cNvPr id="63490" name="Text Box 3">
            <a:extLst>
              <a:ext uri="{FF2B5EF4-FFF2-40B4-BE49-F238E27FC236}">
                <a16:creationId xmlns:a16="http://schemas.microsoft.com/office/drawing/2014/main" id="{D184CBF1-2D87-2546-91E2-12B1BAE4A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</p:txBody>
      </p:sp>
      <p:sp>
        <p:nvSpPr>
          <p:cNvPr id="63491" name="Text Box 4">
            <a:extLst>
              <a:ext uri="{FF2B5EF4-FFF2-40B4-BE49-F238E27FC236}">
                <a16:creationId xmlns:a16="http://schemas.microsoft.com/office/drawing/2014/main" id="{FC11616F-BA2F-824C-ABD3-5BF9251267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i="0">
              <a:solidFill>
                <a:srgbClr val="000099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 i="0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2782AA41-BA41-AA4D-B427-D1B6C5F1C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Other activities of the committee include: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    Notify winners and nominees and their publishers;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     Encourage and increase participation by the children of Colorado;</a:t>
            </a:r>
          </a:p>
          <a:p>
            <a:pPr>
              <a:spcBef>
                <a:spcPct val="50000"/>
              </a:spcBef>
              <a:defRPr/>
            </a:pPr>
            <a:endParaRPr lang="en-US" b="1" i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pic>
        <p:nvPicPr>
          <p:cNvPr id="21512" name="Picture 8">
            <a:extLst>
              <a:ext uri="{FF2B5EF4-FFF2-40B4-BE49-F238E27FC236}">
                <a16:creationId xmlns:a16="http://schemas.microsoft.com/office/drawing/2014/main" id="{5960EA29-BB67-1B4B-8A8A-4AC490227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340100"/>
            <a:ext cx="557847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6F55EB5C-8EC7-CF4F-A68E-1BB74FE74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533400"/>
            <a:ext cx="4883150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>
            <a:extLst>
              <a:ext uri="{FF2B5EF4-FFF2-40B4-BE49-F238E27FC236}">
                <a16:creationId xmlns:a16="http://schemas.microsoft.com/office/drawing/2014/main" id="{1341D4F2-0D5F-9E47-B6B3-A2B5DF8B6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572000"/>
            <a:ext cx="7620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sz="3200" b="1" i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Announce and publicize the award;</a:t>
            </a:r>
            <a:endParaRPr lang="en-US" sz="3200" b="1" i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944ED11A-6055-3E44-9A86-5BE14F788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295400"/>
            <a:ext cx="26670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  <a:ea typeface="ＭＳ Ｐゴシック" charset="0"/>
                <a:cs typeface="ＭＳ Ｐゴシック" charset="0"/>
              </a:rPr>
              <a:t>Count ballots and certify winners;</a:t>
            </a:r>
            <a:endParaRPr lang="en-US" sz="3200" b="1" i="0">
              <a:solidFill>
                <a:schemeClr val="tx2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utoUpdateAnimBg="0"/>
      <p:bldP spid="2560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1026">
            <a:extLst>
              <a:ext uri="{FF2B5EF4-FFF2-40B4-BE49-F238E27FC236}">
                <a16:creationId xmlns:a16="http://schemas.microsoft.com/office/drawing/2014/main" id="{C0FFE1E8-BEFF-6643-A763-74482A21D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1000"/>
            <a:ext cx="815340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i="0">
              <a:solidFill>
                <a:srgbClr val="FF0000"/>
              </a:solidFill>
            </a:endParaRPr>
          </a:p>
          <a:p>
            <a:pPr lvl="1">
              <a:spcBef>
                <a:spcPct val="50000"/>
              </a:spcBef>
              <a:buClr>
                <a:srgbClr val="FF3300"/>
              </a:buClr>
              <a:buSzPct val="80000"/>
              <a:buFontTx/>
              <a:buChar char="�"/>
            </a:pPr>
            <a:r>
              <a:rPr lang="en-US" altLang="en-US" sz="2800" i="0">
                <a:solidFill>
                  <a:srgbClr val="FFFF00"/>
                </a:solidFill>
                <a:latin typeface="Palatino" pitchFamily="2" charset="77"/>
              </a:rPr>
              <a:t> Colorado Children nominate 10 picture and 10 junior books each year.</a:t>
            </a:r>
          </a:p>
          <a:p>
            <a:pPr lvl="1">
              <a:spcBef>
                <a:spcPct val="50000"/>
              </a:spcBef>
              <a:buClr>
                <a:srgbClr val="FF3300"/>
              </a:buClr>
              <a:buSzPct val="80000"/>
              <a:buFontTx/>
              <a:buChar char="�"/>
            </a:pPr>
            <a:r>
              <a:rPr lang="en-US" altLang="en-US" sz="2800" i="0">
                <a:solidFill>
                  <a:srgbClr val="FFFF00"/>
                </a:solidFill>
                <a:latin typeface="Palatino" pitchFamily="2" charset="77"/>
              </a:rPr>
              <a:t>  They then vote for favorite books at their schools or libraries, when they have read, or heard read, a minimum of three books in that category</a:t>
            </a:r>
          </a:p>
          <a:p>
            <a:pPr lvl="1">
              <a:spcBef>
                <a:spcPct val="50000"/>
              </a:spcBef>
              <a:buClr>
                <a:srgbClr val="FF3300"/>
              </a:buClr>
              <a:buSzPct val="80000"/>
              <a:buFontTx/>
              <a:buChar char="�"/>
            </a:pPr>
            <a:r>
              <a:rPr lang="en-US" altLang="en-US" sz="2800" i="0">
                <a:solidFill>
                  <a:srgbClr val="FFFF00"/>
                </a:solidFill>
                <a:latin typeface="Palatino" pitchFamily="2" charset="77"/>
              </a:rPr>
              <a:t>  If possible the school or library should own 10 of the nominated books</a:t>
            </a:r>
          </a:p>
          <a:p>
            <a:pPr lvl="1">
              <a:spcBef>
                <a:spcPct val="50000"/>
              </a:spcBef>
              <a:buClr>
                <a:srgbClr val="FF3300"/>
              </a:buClr>
              <a:buSzPct val="80000"/>
              <a:buFontTx/>
              <a:buChar char="�"/>
            </a:pPr>
            <a:r>
              <a:rPr lang="en-US" altLang="en-US" sz="2800" i="0">
                <a:solidFill>
                  <a:srgbClr val="FFFF00"/>
                </a:solidFill>
                <a:latin typeface="Palatino" pitchFamily="2" charset="77"/>
              </a:rPr>
              <a:t>  Ballots must be submitted by March 1.</a:t>
            </a:r>
          </a:p>
          <a:p>
            <a:pPr lvl="1">
              <a:spcBef>
                <a:spcPct val="50000"/>
              </a:spcBef>
              <a:buClr>
                <a:srgbClr val="FF3300"/>
              </a:buClr>
              <a:buSzPct val="80000"/>
            </a:pPr>
            <a:endParaRPr lang="en-US" altLang="en-US" sz="2000" i="0">
              <a:solidFill>
                <a:srgbClr val="FF0000"/>
              </a:solidFill>
              <a:latin typeface="Palatino" pitchFamily="2" charset="77"/>
            </a:endParaRPr>
          </a:p>
        </p:txBody>
      </p:sp>
      <p:pic>
        <p:nvPicPr>
          <p:cNvPr id="38915" name="Picture 1027">
            <a:extLst>
              <a:ext uri="{FF2B5EF4-FFF2-40B4-BE49-F238E27FC236}">
                <a16:creationId xmlns:a16="http://schemas.microsoft.com/office/drawing/2014/main" id="{388BD417-3D1C-7E4E-BDE1-23BDA9903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257800"/>
            <a:ext cx="2794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2">
            <a:extLst>
              <a:ext uri="{FF2B5EF4-FFF2-40B4-BE49-F238E27FC236}">
                <a16:creationId xmlns:a16="http://schemas.microsoft.com/office/drawing/2014/main" id="{A9D1365A-991E-C14F-AEE3-BE332DAE5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i="0">
              <a:solidFill>
                <a:srgbClr val="FF0000"/>
              </a:solidFill>
            </a:endParaRPr>
          </a:p>
        </p:txBody>
      </p:sp>
      <p:sp>
        <p:nvSpPr>
          <p:cNvPr id="67586" name="Text Box 3">
            <a:extLst>
              <a:ext uri="{FF2B5EF4-FFF2-40B4-BE49-F238E27FC236}">
                <a16:creationId xmlns:a16="http://schemas.microsoft.com/office/drawing/2014/main" id="{6C90CF2A-B08A-4B4F-890C-54FC6DC24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</p:txBody>
      </p:sp>
      <p:sp>
        <p:nvSpPr>
          <p:cNvPr id="67587" name="Text Box 4">
            <a:extLst>
              <a:ext uri="{FF2B5EF4-FFF2-40B4-BE49-F238E27FC236}">
                <a16:creationId xmlns:a16="http://schemas.microsoft.com/office/drawing/2014/main" id="{B782CAD5-E21C-7D41-9B14-5CE69E5C6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i="0">
              <a:solidFill>
                <a:srgbClr val="000099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 i="0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F123FF26-AB2F-CF4A-AC20-D1EC6950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5720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Circulate traveling box of the nominated books to CCIRA Councils throughout the year; </a:t>
            </a:r>
            <a:endParaRPr lang="en-US" b="1" i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pic>
        <p:nvPicPr>
          <p:cNvPr id="40971" name="Picture 11">
            <a:extLst>
              <a:ext uri="{FF2B5EF4-FFF2-40B4-BE49-F238E27FC236}">
                <a16:creationId xmlns:a16="http://schemas.microsoft.com/office/drawing/2014/main" id="{CEA6368F-9232-8D42-86F7-997D6E1EB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26416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3" name="Picture 13">
            <a:extLst>
              <a:ext uri="{FF2B5EF4-FFF2-40B4-BE49-F238E27FC236}">
                <a16:creationId xmlns:a16="http://schemas.microsoft.com/office/drawing/2014/main" id="{B11D4450-9723-E64A-AB3E-7F94F1995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419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Picture 14">
            <a:extLst>
              <a:ext uri="{FF2B5EF4-FFF2-40B4-BE49-F238E27FC236}">
                <a16:creationId xmlns:a16="http://schemas.microsoft.com/office/drawing/2014/main" id="{F77AC684-608C-F142-BB8F-31F6D41B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2" name="TextBox 11">
            <a:extLst>
              <a:ext uri="{FF2B5EF4-FFF2-40B4-BE49-F238E27FC236}">
                <a16:creationId xmlns:a16="http://schemas.microsoft.com/office/drawing/2014/main" id="{957CA604-DF27-8542-AD59-A48C873D14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981200"/>
            <a:ext cx="3200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0" dirty="0"/>
              <a:t>Thanks to </a:t>
            </a:r>
            <a:r>
              <a:rPr lang="en-US" altLang="en-US" i="0" dirty="0" err="1"/>
              <a:t>Mackin</a:t>
            </a:r>
            <a:r>
              <a:rPr lang="en-US" altLang="en-US" i="0" dirty="0"/>
              <a:t>, and some years Bound to Stay Bound, Follett, and Scholastic Book Fairs</a:t>
            </a:r>
          </a:p>
          <a:p>
            <a:r>
              <a:rPr lang="en-US" altLang="en-US" i="0" dirty="0"/>
              <a:t> for donations of these sets of books and posters as well.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extBox 1">
            <a:extLst>
              <a:ext uri="{FF2B5EF4-FFF2-40B4-BE49-F238E27FC236}">
                <a16:creationId xmlns:a16="http://schemas.microsoft.com/office/drawing/2014/main" id="{4953A102-DF34-1346-80C4-6B0635DB3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57200"/>
            <a:ext cx="6553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Starting in 2013-2019 Student Reporters from the Denver Post have written and published reviews of the books.</a:t>
            </a:r>
          </a:p>
        </p:txBody>
      </p:sp>
      <p:pic>
        <p:nvPicPr>
          <p:cNvPr id="69634" name="Picture 2" descr="Colo. Kids 1.5.16 (5 PAGES) 2016CCBAReviews (dragged).pdf">
            <a:extLst>
              <a:ext uri="{FF2B5EF4-FFF2-40B4-BE49-F238E27FC236}">
                <a16:creationId xmlns:a16="http://schemas.microsoft.com/office/drawing/2014/main" id="{793584ED-75DF-6B45-80CD-EBB295DC0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377950"/>
            <a:ext cx="2819400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Box 3">
            <a:extLst>
              <a:ext uri="{FF2B5EF4-FFF2-40B4-BE49-F238E27FC236}">
                <a16:creationId xmlns:a16="http://schemas.microsoft.com/office/drawing/2014/main" id="{6A79FA4C-2700-9946-B648-27D9746C6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819400"/>
            <a:ext cx="3886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600"/>
              <a:t>Since 2016 it has</a:t>
            </a:r>
          </a:p>
          <a:p>
            <a:r>
              <a:rPr lang="en-US" altLang="en-US" sz="3600"/>
              <a:t>Been in ColoradoKids! At ColoradoNIE.com</a:t>
            </a:r>
          </a:p>
        </p:txBody>
      </p:sp>
    </p:spTree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 Box 4">
            <a:extLst>
              <a:ext uri="{FF2B5EF4-FFF2-40B4-BE49-F238E27FC236}">
                <a16:creationId xmlns:a16="http://schemas.microsoft.com/office/drawing/2014/main" id="{03AB995E-A746-9A48-99D1-6A5DD72CD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i="0">
              <a:solidFill>
                <a:srgbClr val="FF0000"/>
              </a:solidFill>
            </a:endParaRPr>
          </a:p>
        </p:txBody>
      </p:sp>
      <p:sp>
        <p:nvSpPr>
          <p:cNvPr id="70658" name="Text Box 5">
            <a:extLst>
              <a:ext uri="{FF2B5EF4-FFF2-40B4-BE49-F238E27FC236}">
                <a16:creationId xmlns:a16="http://schemas.microsoft.com/office/drawing/2014/main" id="{CA559DF1-1B78-7548-909F-A392071C7B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</p:txBody>
      </p:sp>
      <p:sp>
        <p:nvSpPr>
          <p:cNvPr id="70659" name="Text Box 6">
            <a:extLst>
              <a:ext uri="{FF2B5EF4-FFF2-40B4-BE49-F238E27FC236}">
                <a16:creationId xmlns:a16="http://schemas.microsoft.com/office/drawing/2014/main" id="{5145E018-6D57-A24F-9359-FA195DADBE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i="0">
              <a:solidFill>
                <a:srgbClr val="000099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 i="0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346A7CE8-51E5-C74E-857A-0C7ABBACE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The committee and volunteers produced large fabric banners to display the winners and nominees during the conference until 2020  </a:t>
            </a:r>
            <a:endParaRPr lang="en-US" b="1" i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pic>
        <p:nvPicPr>
          <p:cNvPr id="6154" name="Picture 10">
            <a:extLst>
              <a:ext uri="{FF2B5EF4-FFF2-40B4-BE49-F238E27FC236}">
                <a16:creationId xmlns:a16="http://schemas.microsoft.com/office/drawing/2014/main" id="{0FBF598E-AE68-C845-82E7-0F8CB5019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2895600"/>
            <a:ext cx="33909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7C94170E-403B-AB45-B05A-CB3BAD1DC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905000"/>
            <a:ext cx="271303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2">
            <a:extLst>
              <a:ext uri="{FF2B5EF4-FFF2-40B4-BE49-F238E27FC236}">
                <a16:creationId xmlns:a16="http://schemas.microsoft.com/office/drawing/2014/main" id="{0BAE4B39-3336-BC40-A2F0-F254572FC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0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19600"/>
            <a:ext cx="30940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4" name="Picture 16">
            <a:extLst>
              <a:ext uri="{FF2B5EF4-FFF2-40B4-BE49-F238E27FC236}">
                <a16:creationId xmlns:a16="http://schemas.microsoft.com/office/drawing/2014/main" id="{B56E038E-F9D4-D343-B628-589B47F6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70313"/>
            <a:ext cx="2362200" cy="175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C4D327E2-0940-4045-A971-9AAFD09E799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28600" y="4572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Some 2005, 2006 and 2007 nominee banners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6087" name="Picture 7">
            <a:extLst>
              <a:ext uri="{FF2B5EF4-FFF2-40B4-BE49-F238E27FC236}">
                <a16:creationId xmlns:a16="http://schemas.microsoft.com/office/drawing/2014/main" id="{DE55D918-721C-7A4D-945D-910679A20F78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r="865"/>
          <a:stretch>
            <a:fillRect/>
          </a:stretch>
        </p:blipFill>
        <p:spPr>
          <a:xfrm rot="16200000">
            <a:off x="176212" y="1652588"/>
            <a:ext cx="2873375" cy="2159000"/>
          </a:xfrm>
        </p:spPr>
      </p:pic>
      <p:pic>
        <p:nvPicPr>
          <p:cNvPr id="46088" name="Picture 8">
            <a:extLst>
              <a:ext uri="{FF2B5EF4-FFF2-40B4-BE49-F238E27FC236}">
                <a16:creationId xmlns:a16="http://schemas.microsoft.com/office/drawing/2014/main" id="{15AE2625-5573-934E-B52A-EE9FE24A95D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9" b="23315"/>
          <a:stretch>
            <a:fillRect/>
          </a:stretch>
        </p:blipFill>
        <p:spPr>
          <a:xfrm rot="16200000">
            <a:off x="6754019" y="942181"/>
            <a:ext cx="2668588" cy="1241425"/>
          </a:xfrm>
        </p:spPr>
      </p:pic>
      <p:pic>
        <p:nvPicPr>
          <p:cNvPr id="46089" name="Picture 9">
            <a:extLst>
              <a:ext uri="{FF2B5EF4-FFF2-40B4-BE49-F238E27FC236}">
                <a16:creationId xmlns:a16="http://schemas.microsoft.com/office/drawing/2014/main" id="{14C3CEDF-82E7-AD46-99D5-AAAC91B4ABC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3" b="23315"/>
          <a:stretch>
            <a:fillRect/>
          </a:stretch>
        </p:blipFill>
        <p:spPr>
          <a:xfrm rot="16200000">
            <a:off x="4713288" y="2297112"/>
            <a:ext cx="2668588" cy="1427163"/>
          </a:xfrm>
        </p:spPr>
      </p:pic>
      <p:pic>
        <p:nvPicPr>
          <p:cNvPr id="46090" name="Picture 10">
            <a:extLst>
              <a:ext uri="{FF2B5EF4-FFF2-40B4-BE49-F238E27FC236}">
                <a16:creationId xmlns:a16="http://schemas.microsoft.com/office/drawing/2014/main" id="{8551B300-307E-704C-8727-5807FF5D8CE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2704306" y="1791494"/>
            <a:ext cx="2668588" cy="1981200"/>
          </a:xfrm>
        </p:spPr>
      </p:pic>
      <p:pic>
        <p:nvPicPr>
          <p:cNvPr id="46091" name="Picture 11">
            <a:extLst>
              <a:ext uri="{FF2B5EF4-FFF2-40B4-BE49-F238E27FC236}">
                <a16:creationId xmlns:a16="http://schemas.microsoft.com/office/drawing/2014/main" id="{6B243E3B-32D8-624B-8E9E-08EDECE2D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571750" y="4667250"/>
            <a:ext cx="25146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Picture 12">
            <a:extLst>
              <a:ext uri="{FF2B5EF4-FFF2-40B4-BE49-F238E27FC236}">
                <a16:creationId xmlns:a16="http://schemas.microsoft.com/office/drawing/2014/main" id="{3A9F0C16-9AEB-604A-94C8-BDE34AE1F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29400" y="3533775"/>
            <a:ext cx="25908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3" name="Picture 13">
            <a:extLst>
              <a:ext uri="{FF2B5EF4-FFF2-40B4-BE49-F238E27FC236}">
                <a16:creationId xmlns:a16="http://schemas.microsoft.com/office/drawing/2014/main" id="{C3A3A536-AC90-784B-A6AF-2AF678134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11932" y="4969668"/>
            <a:ext cx="1905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B95CB920-A3E7-E04E-AC26-DD5E79376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83932" y="5045868"/>
            <a:ext cx="19050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6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 Box 2">
            <a:extLst>
              <a:ext uri="{FF2B5EF4-FFF2-40B4-BE49-F238E27FC236}">
                <a16:creationId xmlns:a16="http://schemas.microsoft.com/office/drawing/2014/main" id="{2267CE6B-3259-B041-A300-F823EC15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i="0">
              <a:solidFill>
                <a:srgbClr val="FF0000"/>
              </a:solidFill>
            </a:endParaRPr>
          </a:p>
        </p:txBody>
      </p:sp>
      <p:sp>
        <p:nvSpPr>
          <p:cNvPr id="74754" name="Text Box 3">
            <a:extLst>
              <a:ext uri="{FF2B5EF4-FFF2-40B4-BE49-F238E27FC236}">
                <a16:creationId xmlns:a16="http://schemas.microsoft.com/office/drawing/2014/main" id="{503EE181-30C9-CC4F-B784-A534C2C56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</p:txBody>
      </p:sp>
      <p:sp>
        <p:nvSpPr>
          <p:cNvPr id="74755" name="Text Box 4">
            <a:extLst>
              <a:ext uri="{FF2B5EF4-FFF2-40B4-BE49-F238E27FC236}">
                <a16:creationId xmlns:a16="http://schemas.microsoft.com/office/drawing/2014/main" id="{3A4954FE-F465-D849-AFAD-6B23CA6446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i="0">
              <a:solidFill>
                <a:srgbClr val="000099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 i="0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30725" name="Text Box 5">
            <a:extLst>
              <a:ext uri="{FF2B5EF4-FFF2-40B4-BE49-F238E27FC236}">
                <a16:creationId xmlns:a16="http://schemas.microsoft.com/office/drawing/2014/main" id="{6E887409-6131-5F41-99C5-66406085E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Every year flyer as a .pdf is made available to schools and libraries throughout the state.  Voting is done online at the CCIRA website.</a:t>
            </a:r>
            <a:endParaRPr lang="en-US" b="1" i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sp>
        <p:nvSpPr>
          <p:cNvPr id="74758" name="TextBox 1">
            <a:extLst>
              <a:ext uri="{FF2B5EF4-FFF2-40B4-BE49-F238E27FC236}">
                <a16:creationId xmlns:a16="http://schemas.microsoft.com/office/drawing/2014/main" id="{419362DE-5F80-0746-8F5A-FCAF4B698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76400"/>
            <a:ext cx="883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 </a:t>
            </a:r>
            <a:r>
              <a:rPr lang="en-US" altLang="en-US" dirty="0" err="1"/>
              <a:t>www.ccira.org</a:t>
            </a:r>
            <a:r>
              <a:rPr lang="en-US" altLang="en-US" dirty="0"/>
              <a:t>--&gt;Professional Learning--&gt;Colorado Children's Book Award</a:t>
            </a:r>
            <a:r>
              <a:rPr lang="en-US" altLang="en-US" dirty="0">
                <a:sym typeface="Wingdings" pitchFamily="2" charset="2"/>
              </a:rPr>
              <a:t></a:t>
            </a:r>
            <a:r>
              <a:rPr lang="en-US" altLang="en-US" dirty="0"/>
              <a:t>  </a:t>
            </a:r>
            <a:r>
              <a:rPr lang="en-US" altLang="en-US" b="1" dirty="0"/>
              <a:t>VOTE FOR CCBA 2022 AND NOMINATE FOR 2023!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32C3F8-1D0B-6348-AC8D-ADFDD1EE2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2525713"/>
            <a:ext cx="3183082" cy="4119282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Box 2">
            <a:extLst>
              <a:ext uri="{FF2B5EF4-FFF2-40B4-BE49-F238E27FC236}">
                <a16:creationId xmlns:a16="http://schemas.microsoft.com/office/drawing/2014/main" id="{28182D55-D863-314C-8A5A-981877F12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3200" i="0">
              <a:solidFill>
                <a:srgbClr val="FF0000"/>
              </a:solidFill>
            </a:endParaRPr>
          </a:p>
        </p:txBody>
      </p:sp>
      <p:sp>
        <p:nvSpPr>
          <p:cNvPr id="76802" name="Text Box 3">
            <a:extLst>
              <a:ext uri="{FF2B5EF4-FFF2-40B4-BE49-F238E27FC236}">
                <a16:creationId xmlns:a16="http://schemas.microsoft.com/office/drawing/2014/main" id="{A71E708B-7CA2-9446-A666-F464A7701B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i="0">
              <a:solidFill>
                <a:srgbClr val="000099"/>
              </a:solidFill>
            </a:endParaRPr>
          </a:p>
        </p:txBody>
      </p:sp>
      <p:sp>
        <p:nvSpPr>
          <p:cNvPr id="76803" name="Text Box 4">
            <a:extLst>
              <a:ext uri="{FF2B5EF4-FFF2-40B4-BE49-F238E27FC236}">
                <a16:creationId xmlns:a16="http://schemas.microsoft.com/office/drawing/2014/main" id="{AC74C010-C88A-884F-86C5-3B1E743214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4800"/>
            <a:ext cx="91440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2800" i="0">
              <a:solidFill>
                <a:srgbClr val="000099"/>
              </a:solidFill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2800" i="0">
                <a:solidFill>
                  <a:srgbClr val="000099"/>
                </a:solidFill>
              </a:rPr>
              <a:t>	</a:t>
            </a:r>
          </a:p>
        </p:txBody>
      </p:sp>
      <p:sp>
        <p:nvSpPr>
          <p:cNvPr id="22533" name="Text Box 5">
            <a:extLst>
              <a:ext uri="{FF2B5EF4-FFF2-40B4-BE49-F238E27FC236}">
                <a16:creationId xmlns:a16="http://schemas.microsoft.com/office/drawing/2014/main" id="{1959444C-190D-B744-8A7A-4E81290CA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52400"/>
            <a:ext cx="9144000" cy="704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Current CCBA Committee:</a:t>
            </a: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endParaRPr lang="en-US" sz="3200" b="1" i="0" dirty="0">
              <a:solidFill>
                <a:srgbClr val="CCCC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			Marcie Haloin, chairperson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		       </a:t>
            </a:r>
          </a:p>
          <a:p>
            <a:pPr>
              <a:spcBef>
                <a:spcPct val="50000"/>
              </a:spcBef>
              <a:defRPr/>
            </a:pPr>
            <a:r>
              <a:rPr lang="en-US" sz="3200" b="1" i="0" dirty="0">
                <a:solidFill>
                  <a:srgbClr val="CCCC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" charset="0"/>
              </a:rPr>
              <a:t>                                   </a:t>
            </a:r>
          </a:p>
          <a:p>
            <a:pPr>
              <a:spcBef>
                <a:spcPct val="50000"/>
              </a:spcBef>
              <a:defRPr/>
            </a:pPr>
            <a:endParaRPr lang="en-US" b="1" i="0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" charset="0"/>
            </a:endParaRPr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7C8690B6-BFA9-EA4B-A292-0EEBD0EC5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914400"/>
            <a:ext cx="4706938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C8BB1C16-3F2A-3F46-B87F-D27648114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138" y="1472456"/>
            <a:ext cx="2819400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dirty="0"/>
              <a:t>Julianne Guyer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Kyle </a:t>
            </a:r>
            <a:r>
              <a:rPr lang="en-US" altLang="en-US" sz="1800" dirty="0" err="1"/>
              <a:t>Kimmal</a:t>
            </a:r>
            <a:endParaRPr lang="en-US" altLang="en-US" sz="1800" dirty="0"/>
          </a:p>
          <a:p>
            <a:pPr>
              <a:spcBef>
                <a:spcPct val="50000"/>
              </a:spcBef>
            </a:pPr>
            <a:r>
              <a:rPr lang="en-US" altLang="en-US" sz="1800" dirty="0"/>
              <a:t>Christine </a:t>
            </a:r>
            <a:r>
              <a:rPr lang="en-US" altLang="en-US" sz="1800" dirty="0" err="1"/>
              <a:t>Cervera</a:t>
            </a:r>
            <a:endParaRPr lang="en-US" altLang="en-US" sz="1800" dirty="0"/>
          </a:p>
          <a:p>
            <a:pPr>
              <a:spcBef>
                <a:spcPct val="50000"/>
              </a:spcBef>
            </a:pPr>
            <a:r>
              <a:rPr lang="en-US" altLang="en-US" sz="1800" dirty="0" err="1"/>
              <a:t>Hollyanna</a:t>
            </a:r>
            <a:r>
              <a:rPr lang="en-US" altLang="en-US" sz="1800" dirty="0"/>
              <a:t> Bates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Cindi Bryant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Heather Walker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Susan </a:t>
            </a:r>
            <a:r>
              <a:rPr lang="en-US" altLang="en-US" sz="1800" dirty="0" err="1"/>
              <a:t>Gorrell</a:t>
            </a:r>
            <a:endParaRPr lang="en-US" altLang="en-US" sz="1800" dirty="0"/>
          </a:p>
          <a:p>
            <a:pPr>
              <a:spcBef>
                <a:spcPct val="50000"/>
              </a:spcBef>
            </a:pPr>
            <a:r>
              <a:rPr lang="en-US" altLang="en-US" sz="1800" dirty="0" err="1"/>
              <a:t>Marybel</a:t>
            </a:r>
            <a:r>
              <a:rPr lang="en-US" altLang="en-US" sz="1800" dirty="0"/>
              <a:t> Schimberg</a:t>
            </a:r>
          </a:p>
          <a:p>
            <a:pPr>
              <a:spcBef>
                <a:spcPct val="50000"/>
              </a:spcBef>
            </a:pPr>
            <a:r>
              <a:rPr lang="en-US" altLang="en-US" sz="1800" dirty="0"/>
              <a:t>Carol Wilcox</a:t>
            </a:r>
          </a:p>
          <a:p>
            <a:pPr>
              <a:spcBef>
                <a:spcPct val="50000"/>
              </a:spcBef>
            </a:pPr>
            <a:endParaRPr lang="en-US" altLang="en-US" sz="1800" dirty="0"/>
          </a:p>
          <a:p>
            <a:pPr>
              <a:spcBef>
                <a:spcPct val="50000"/>
              </a:spcBef>
            </a:pPr>
            <a:endParaRPr lang="en-US" altLang="en-US" dirty="0"/>
          </a:p>
          <a:p>
            <a:pPr>
              <a:spcBef>
                <a:spcPct val="50000"/>
              </a:spcBef>
            </a:pPr>
            <a:endParaRPr lang="en-US" altLang="en-US" sz="1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F054B529-6C6A-9045-868C-12F1CCD3C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Materials for this presentation were taken from the CCBA Archives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89C1C367-C6BD-5E42-84A0-7D418E1574A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2133600"/>
            <a:ext cx="3810000" cy="4114800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Voices: Kelsey Clark,</a:t>
            </a:r>
          </a:p>
          <a:p>
            <a:pPr>
              <a:buFontTx/>
              <a:buNone/>
            </a:pPr>
            <a:r>
              <a:rPr lang="en-US" altLang="en-US" sz="2800">
                <a:ea typeface="ＭＳ Ｐゴシック" panose="020B0600070205080204" pitchFamily="34" charset="-128"/>
              </a:rPr>
              <a:t>Morgan Golightly, and Riana Roy, Marcie Haloin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Images from Scrapbooks created by many CCBA chairpersons and volunteers.</a:t>
            </a:r>
          </a:p>
        </p:txBody>
      </p:sp>
      <p:pic>
        <p:nvPicPr>
          <p:cNvPr id="34821" name="Picture 5">
            <a:extLst>
              <a:ext uri="{FF2B5EF4-FFF2-40B4-BE49-F238E27FC236}">
                <a16:creationId xmlns:a16="http://schemas.microsoft.com/office/drawing/2014/main" id="{EF2FA101-B363-B048-9863-F634E145F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495800"/>
            <a:ext cx="2362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8A7C66A6-F7AE-5844-8E9B-A3787D27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r="11250"/>
          <a:stretch>
            <a:fillRect/>
          </a:stretch>
        </p:blipFill>
        <p:spPr bwMode="auto">
          <a:xfrm>
            <a:off x="6934200" y="1676400"/>
            <a:ext cx="1800225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Picture 15" descr="MORGAN">
            <a:extLst>
              <a:ext uri="{FF2B5EF4-FFF2-40B4-BE49-F238E27FC236}">
                <a16:creationId xmlns:a16="http://schemas.microsoft.com/office/drawing/2014/main" id="{4A60D5FA-FA07-434C-BE2E-590FF17CD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286000"/>
            <a:ext cx="22098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1" descr="RianaRoy.jpg">
            <a:extLst>
              <a:ext uri="{FF2B5EF4-FFF2-40B4-BE49-F238E27FC236}">
                <a16:creationId xmlns:a16="http://schemas.microsoft.com/office/drawing/2014/main" id="{B42D7486-EFC9-A646-A687-F496FF6FA5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19224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  <p:bldP spid="34819" grpId="0" build="p" autoUpdateAnimBg="0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16625FA2-A6BA-214E-A5EA-86818F6D1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8686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1" i="0" dirty="0">
                <a:solidFill>
                  <a:srgbClr val="FF0000"/>
                </a:solidFill>
                <a:latin typeface="Palatino" pitchFamily="2" charset="77"/>
              </a:rPr>
              <a:t>These are the 20 nominated books for 2022.  Please encourage your students and children to vote .  Also, nominate books for 2023.</a:t>
            </a:r>
            <a:endParaRPr lang="en-US" altLang="en-US" b="1" i="0" dirty="0">
              <a:solidFill>
                <a:srgbClr val="FF0000"/>
              </a:solidFill>
              <a:latin typeface="Palatino" pitchFamily="2" charset="77"/>
            </a:endParaRPr>
          </a:p>
        </p:txBody>
      </p:sp>
      <p:pic>
        <p:nvPicPr>
          <p:cNvPr id="23" name="Picture 4">
            <a:extLst>
              <a:ext uri="{FF2B5EF4-FFF2-40B4-BE49-F238E27FC236}">
                <a16:creationId xmlns:a16="http://schemas.microsoft.com/office/drawing/2014/main" id="{C2A7DDF5-4E4E-B441-B755-912D8AB3A5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070" y="2861271"/>
            <a:ext cx="2080260" cy="155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Content Placeholder 4">
            <a:extLst>
              <a:ext uri="{FF2B5EF4-FFF2-40B4-BE49-F238E27FC236}">
                <a16:creationId xmlns:a16="http://schemas.microsoft.com/office/drawing/2014/main" id="{64DFCB37-1DE2-5C41-B511-C24F094E4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4256" y="2674755"/>
            <a:ext cx="1266064" cy="1584690"/>
          </a:xfrm>
          <a:prstGeom prst="rect">
            <a:avLst/>
          </a:prstGeom>
        </p:spPr>
      </p:pic>
      <p:pic>
        <p:nvPicPr>
          <p:cNvPr id="25" name="Content Placeholder 4">
            <a:extLst>
              <a:ext uri="{FF2B5EF4-FFF2-40B4-BE49-F238E27FC236}">
                <a16:creationId xmlns:a16="http://schemas.microsoft.com/office/drawing/2014/main" id="{A7D7436D-4957-3D46-8B75-106A403A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6751" y="2670945"/>
            <a:ext cx="1294059" cy="1701800"/>
          </a:xfrm>
          <a:prstGeom prst="rect">
            <a:avLst/>
          </a:prstGeom>
        </p:spPr>
      </p:pic>
      <p:pic>
        <p:nvPicPr>
          <p:cNvPr id="26" name="Content Placeholder 4">
            <a:extLst>
              <a:ext uri="{FF2B5EF4-FFF2-40B4-BE49-F238E27FC236}">
                <a16:creationId xmlns:a16="http://schemas.microsoft.com/office/drawing/2014/main" id="{3FB3F84B-05B9-5846-A546-72CA2916B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62352" y="4831440"/>
            <a:ext cx="1333448" cy="1701800"/>
          </a:xfrm>
          <a:prstGeom prst="rect">
            <a:avLst/>
          </a:prstGeom>
        </p:spPr>
      </p:pic>
      <p:pic>
        <p:nvPicPr>
          <p:cNvPr id="27" name="Content Placeholder 4">
            <a:extLst>
              <a:ext uri="{FF2B5EF4-FFF2-40B4-BE49-F238E27FC236}">
                <a16:creationId xmlns:a16="http://schemas.microsoft.com/office/drawing/2014/main" id="{93CA8B12-D8DD-9445-8DAD-6DE613DCB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049" y="5450110"/>
            <a:ext cx="1465706" cy="1327354"/>
          </a:xfrm>
          <a:prstGeom prst="rect">
            <a:avLst/>
          </a:prstGeom>
        </p:spPr>
      </p:pic>
      <p:pic>
        <p:nvPicPr>
          <p:cNvPr id="28" name="Content Placeholder 4">
            <a:extLst>
              <a:ext uri="{FF2B5EF4-FFF2-40B4-BE49-F238E27FC236}">
                <a16:creationId xmlns:a16="http://schemas.microsoft.com/office/drawing/2014/main" id="{01F69DDE-6112-9F4E-A388-04E6AB95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0519" y="4707081"/>
            <a:ext cx="1496337" cy="190500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4ED6312E-DF70-CE48-B350-BA81734FB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49" y="4912821"/>
            <a:ext cx="1298575" cy="158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A2025E12-B1A5-2E47-A92D-CD29E5A64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4707081"/>
            <a:ext cx="1496337" cy="182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id="{FF5F954B-2178-5E49-9AD7-5038B759D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612" y="3912505"/>
            <a:ext cx="872388" cy="1397000"/>
          </a:xfrm>
          <a:prstGeom prst="rect">
            <a:avLst/>
          </a:prstGeom>
        </p:spPr>
      </p:pic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53C54C4D-1401-9147-83F1-531ED6D52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67833" y="4912821"/>
            <a:ext cx="1395003" cy="1701800"/>
          </a:xfrm>
          <a:prstGeom prst="rect">
            <a:avLst/>
          </a:prstGeom>
        </p:spPr>
      </p:pic>
      <p:pic>
        <p:nvPicPr>
          <p:cNvPr id="33" name="Content Placeholder 4">
            <a:extLst>
              <a:ext uri="{FF2B5EF4-FFF2-40B4-BE49-F238E27FC236}">
                <a16:creationId xmlns:a16="http://schemas.microsoft.com/office/drawing/2014/main" id="{731E0986-F741-9745-B7F0-114DFACE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80" y="696607"/>
            <a:ext cx="1066800" cy="1556589"/>
          </a:xfrm>
          <a:prstGeom prst="rect">
            <a:avLst/>
          </a:prstGeom>
        </p:spPr>
      </p:pic>
      <p:pic>
        <p:nvPicPr>
          <p:cNvPr id="34" name="Picture 6">
            <a:extLst>
              <a:ext uri="{FF2B5EF4-FFF2-40B4-BE49-F238E27FC236}">
                <a16:creationId xmlns:a16="http://schemas.microsoft.com/office/drawing/2014/main" id="{6C2BC527-6121-BC4F-949F-3BF4D11DD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691" y="762000"/>
            <a:ext cx="1209675" cy="1728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Content Placeholder 2">
            <a:extLst>
              <a:ext uri="{FF2B5EF4-FFF2-40B4-BE49-F238E27FC236}">
                <a16:creationId xmlns:a16="http://schemas.microsoft.com/office/drawing/2014/main" id="{7F3689FA-DF3E-A749-B502-2638CBA41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76436" y="846081"/>
            <a:ext cx="1143000" cy="1726925"/>
          </a:xfrm>
          <a:prstGeom prst="rect">
            <a:avLst/>
          </a:prstGeom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02C3695D-C7F3-284D-8289-78C9305B1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370" y="825499"/>
            <a:ext cx="1127353" cy="170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>
            <a:extLst>
              <a:ext uri="{FF2B5EF4-FFF2-40B4-BE49-F238E27FC236}">
                <a16:creationId xmlns:a16="http://schemas.microsoft.com/office/drawing/2014/main" id="{F5C8AB78-67B7-DE42-A0DF-28F114BBA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242" y="746847"/>
            <a:ext cx="1217439" cy="182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DE870590-E13D-AA45-B926-586DE8E8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65" y="746847"/>
            <a:ext cx="112395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4">
            <a:extLst>
              <a:ext uri="{FF2B5EF4-FFF2-40B4-BE49-F238E27FC236}">
                <a16:creationId xmlns:a16="http://schemas.microsoft.com/office/drawing/2014/main" id="{9FE680DF-5756-6245-814B-C5CE58A0D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625157"/>
            <a:ext cx="1131281" cy="175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Content Placeholder 2">
            <a:extLst>
              <a:ext uri="{FF2B5EF4-FFF2-40B4-BE49-F238E27FC236}">
                <a16:creationId xmlns:a16="http://schemas.microsoft.com/office/drawing/2014/main" id="{AC5A02BA-29A9-5A4A-AA11-F960092CA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06" y="2442631"/>
            <a:ext cx="872388" cy="1329269"/>
          </a:xfrm>
          <a:prstGeom prst="rect">
            <a:avLst/>
          </a:prstGeom>
        </p:spPr>
      </p:pic>
      <p:pic>
        <p:nvPicPr>
          <p:cNvPr id="41" name="Content Placeholder 2">
            <a:extLst>
              <a:ext uri="{FF2B5EF4-FFF2-40B4-BE49-F238E27FC236}">
                <a16:creationId xmlns:a16="http://schemas.microsoft.com/office/drawing/2014/main" id="{04880D60-DBC4-534D-80A3-D1001A9C7A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3425" y="2715395"/>
            <a:ext cx="1209675" cy="1612900"/>
          </a:xfrm>
          <a:prstGeom prst="rect">
            <a:avLst/>
          </a:prstGeom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866A418E-49AB-B34D-BF32-0FA035CB1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7415" y="2573006"/>
            <a:ext cx="1109710" cy="1681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Box 1">
            <a:extLst>
              <a:ext uri="{FF2B5EF4-FFF2-40B4-BE49-F238E27FC236}">
                <a16:creationId xmlns:a16="http://schemas.microsoft.com/office/drawing/2014/main" id="{C8563D25-E7CE-C548-BB3A-6E517B02F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534400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Nominations Nominated Books must be currently in print and published in the five years preceding the award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Only one title per author will be included in each year</a:t>
            </a:r>
            <a:r>
              <a:rPr lang="ja-JP" altLang="en-US" sz="2800"/>
              <a:t>’</a:t>
            </a:r>
            <a:r>
              <a:rPr lang="en-US" altLang="ja-JP" sz="2800" dirty="0"/>
              <a:t>s ballot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Last year</a:t>
            </a:r>
            <a:r>
              <a:rPr lang="ja-JP" altLang="en-US" sz="2800"/>
              <a:t>’</a:t>
            </a:r>
            <a:r>
              <a:rPr lang="en-US" altLang="ja-JP" sz="2800" dirty="0"/>
              <a:t>s WINNING authors are not eligible this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Books previously nominated are not eligible for nomination in following years.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A book title nominated by more than one school will be considered more heavily for inclusion in the final list.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Books based on movies, toys, Apps, etc. are not eligible.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Author must be a living author.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Caldecott and Newbery Award winners are not eligible.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Once a book in a series has won, all other books in that series by that author will not be eligible for nomination.</a:t>
            </a:r>
          </a:p>
        </p:txBody>
      </p:sp>
    </p:spTree>
  </p:cSld>
  <p:clrMapOvr>
    <a:masterClrMapping/>
  </p:clrMapOvr>
  <p:transition spd="med">
    <p:zoom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Box 1">
            <a:extLst>
              <a:ext uri="{FF2B5EF4-FFF2-40B4-BE49-F238E27FC236}">
                <a16:creationId xmlns:a16="http://schemas.microsoft.com/office/drawing/2014/main" id="{970BF76D-2BF7-E748-BB75-8301E0E70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5344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c2018, c2019, c2020, c2021, c2022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Only one title per author will be included in each year</a:t>
            </a:r>
            <a:r>
              <a:rPr lang="ja-JP" altLang="en-US" sz="2800"/>
              <a:t>’</a:t>
            </a:r>
            <a:r>
              <a:rPr lang="en-US" altLang="ja-JP" sz="2800" dirty="0"/>
              <a:t>s ballot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Last year</a:t>
            </a:r>
            <a:r>
              <a:rPr lang="ja-JP" altLang="en-US" sz="2800"/>
              <a:t>’</a:t>
            </a:r>
            <a:r>
              <a:rPr lang="en-US" altLang="ja-JP" sz="2800" dirty="0"/>
              <a:t>s WINNING authors are not eligible this year.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Books get only one chance to win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Number of Schools tallied first.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No movies, TV shows, Toys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Author Lives in USA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ALA winners NO Honor Books YES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800" dirty="0"/>
              <a:t>Once a book in a series has won, all other books in that series </a:t>
            </a:r>
            <a:r>
              <a:rPr lang="en-US" altLang="en-US" sz="2800" b="1" u="sng" dirty="0"/>
              <a:t>by that author </a:t>
            </a:r>
            <a:r>
              <a:rPr lang="en-US" altLang="en-US" sz="2800" dirty="0"/>
              <a:t>will not be eligible for nomination.</a:t>
            </a:r>
          </a:p>
        </p:txBody>
      </p:sp>
    </p:spTree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026">
            <a:extLst>
              <a:ext uri="{FF2B5EF4-FFF2-40B4-BE49-F238E27FC236}">
                <a16:creationId xmlns:a16="http://schemas.microsoft.com/office/drawing/2014/main" id="{527130CA-716F-3444-A69F-B660C38B8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114800"/>
            <a:ext cx="9144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006666"/>
              </a:buClr>
            </a:pPr>
            <a:endParaRPr lang="en-US" altLang="en-US" b="1" i="0">
              <a:solidFill>
                <a:schemeClr val="tx1"/>
              </a:solidFill>
            </a:endParaRP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 i="0">
                <a:solidFill>
                  <a:schemeClr val="bg1"/>
                </a:solidFill>
              </a:rPr>
              <a:t> Teachers and students throughout the state read as many of the books as they can.</a:t>
            </a:r>
          </a:p>
          <a:p>
            <a:pPr>
              <a:spcBef>
                <a:spcPct val="50000"/>
              </a:spcBef>
              <a:buClr>
                <a:schemeClr val="accent2"/>
              </a:buClr>
              <a:buFontTx/>
              <a:buChar char="•"/>
            </a:pPr>
            <a:r>
              <a:rPr lang="en-US" altLang="en-US" b="1" i="0">
                <a:solidFill>
                  <a:schemeClr val="bg1"/>
                </a:solidFill>
              </a:rPr>
              <a:t>The votes are tallied by the Colorado Children</a:t>
            </a:r>
            <a:r>
              <a:rPr lang="ja-JP" altLang="en-US" b="1" i="0">
                <a:solidFill>
                  <a:schemeClr val="bg1"/>
                </a:solidFill>
              </a:rPr>
              <a:t>’</a:t>
            </a:r>
            <a:r>
              <a:rPr lang="en-US" altLang="ja-JP" b="1" i="0">
                <a:solidFill>
                  <a:schemeClr val="bg1"/>
                </a:solidFill>
              </a:rPr>
              <a:t>s Book Award Committee the first week in March.</a:t>
            </a:r>
            <a:endParaRPr lang="en-US" altLang="en-US" b="1" i="0">
              <a:solidFill>
                <a:schemeClr val="tx1"/>
              </a:solidFill>
            </a:endParaRPr>
          </a:p>
        </p:txBody>
      </p:sp>
      <p:pic>
        <p:nvPicPr>
          <p:cNvPr id="28678" name="Picture 1030">
            <a:extLst>
              <a:ext uri="{FF2B5EF4-FFF2-40B4-BE49-F238E27FC236}">
                <a16:creationId xmlns:a16="http://schemas.microsoft.com/office/drawing/2014/main" id="{22DFC095-DC43-834C-913E-712D8093E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0"/>
          <a:stretch>
            <a:fillRect/>
          </a:stretch>
        </p:blipFill>
        <p:spPr bwMode="auto">
          <a:xfrm>
            <a:off x="304800" y="381000"/>
            <a:ext cx="4648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1031">
            <a:extLst>
              <a:ext uri="{FF2B5EF4-FFF2-40B4-BE49-F238E27FC236}">
                <a16:creationId xmlns:a16="http://schemas.microsoft.com/office/drawing/2014/main" id="{807AEF07-BE22-3B4E-8AB7-AD9BB9814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30000"/>
          <a:stretch>
            <a:fillRect/>
          </a:stretch>
        </p:blipFill>
        <p:spPr bwMode="auto">
          <a:xfrm>
            <a:off x="5181600" y="1676400"/>
            <a:ext cx="347821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1032">
            <a:extLst>
              <a:ext uri="{FF2B5EF4-FFF2-40B4-BE49-F238E27FC236}">
                <a16:creationId xmlns:a16="http://schemas.microsoft.com/office/drawing/2014/main" id="{C82D536F-9640-8342-B1A8-94AE3BB26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30000"/>
          <a:stretch>
            <a:fillRect/>
          </a:stretch>
        </p:blipFill>
        <p:spPr bwMode="auto">
          <a:xfrm>
            <a:off x="1447800" y="2895600"/>
            <a:ext cx="25288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9BE25269-A21A-1D4E-8A3A-5BAD876287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056188"/>
            <a:ext cx="914400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  <a:buClr>
                <a:srgbClr val="006666"/>
              </a:buClr>
              <a:buFontTx/>
              <a:buChar char="•"/>
            </a:pPr>
            <a:r>
              <a:rPr lang="en-US" altLang="en-US" sz="2800" b="1" i="0">
                <a:solidFill>
                  <a:schemeClr val="bg1"/>
                </a:solidFill>
              </a:rPr>
              <a:t>Many different methods are used by schools and </a:t>
            </a:r>
          </a:p>
          <a:p>
            <a:pPr>
              <a:spcBef>
                <a:spcPct val="50000"/>
              </a:spcBef>
              <a:buClr>
                <a:srgbClr val="006666"/>
              </a:buClr>
              <a:buFontTx/>
              <a:buChar char="•"/>
            </a:pPr>
            <a:r>
              <a:rPr lang="en-US" altLang="en-US" sz="2800" b="1" i="0">
                <a:solidFill>
                  <a:schemeClr val="bg1"/>
                </a:solidFill>
              </a:rPr>
              <a:t>libraries for voting.</a:t>
            </a:r>
          </a:p>
        </p:txBody>
      </p:sp>
      <p:pic>
        <p:nvPicPr>
          <p:cNvPr id="8199" name="Picture 7">
            <a:extLst>
              <a:ext uri="{FF2B5EF4-FFF2-40B4-BE49-F238E27FC236}">
                <a16:creationId xmlns:a16="http://schemas.microsoft.com/office/drawing/2014/main" id="{DC8EED27-1432-644A-BF52-476FF9F4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271780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9">
            <a:extLst>
              <a:ext uri="{FF2B5EF4-FFF2-40B4-BE49-F238E27FC236}">
                <a16:creationId xmlns:a16="http://schemas.microsoft.com/office/drawing/2014/main" id="{E4A25696-5839-6E4A-98A6-8336572B1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00"/>
          <a:stretch>
            <a:fillRect/>
          </a:stretch>
        </p:blipFill>
        <p:spPr bwMode="auto">
          <a:xfrm>
            <a:off x="3581400" y="2743200"/>
            <a:ext cx="47752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ctangle 10">
            <a:extLst>
              <a:ext uri="{FF2B5EF4-FFF2-40B4-BE49-F238E27FC236}">
                <a16:creationId xmlns:a16="http://schemas.microsoft.com/office/drawing/2014/main" id="{0C329CDD-848B-BF4A-A00C-3254CF3CE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8" y="30464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pic>
        <p:nvPicPr>
          <p:cNvPr id="8203" name="Picture 11">
            <a:extLst>
              <a:ext uri="{FF2B5EF4-FFF2-40B4-BE49-F238E27FC236}">
                <a16:creationId xmlns:a16="http://schemas.microsoft.com/office/drawing/2014/main" id="{61DBF608-3275-FE45-A3A7-7C239FAC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0"/>
            <a:ext cx="34036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>
            <a:extLst>
              <a:ext uri="{FF2B5EF4-FFF2-40B4-BE49-F238E27FC236}">
                <a16:creationId xmlns:a16="http://schemas.microsoft.com/office/drawing/2014/main" id="{4E3B00FA-985D-9349-AD82-52A41817E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8686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0">
                <a:solidFill>
                  <a:srgbClr val="FF0000"/>
                </a:solidFill>
                <a:latin typeface="Palatino" pitchFamily="2" charset="77"/>
              </a:rPr>
              <a:t>These are some of the 41 picture books that have won the CCBA since 1976</a:t>
            </a:r>
            <a:endParaRPr lang="en-US" altLang="en-US" b="1" i="0">
              <a:solidFill>
                <a:srgbClr val="FF0000"/>
              </a:solidFill>
              <a:latin typeface="Palatino" pitchFamily="2" charset="77"/>
            </a:endParaRPr>
          </a:p>
        </p:txBody>
      </p:sp>
      <p:sp>
        <p:nvSpPr>
          <p:cNvPr id="19459" name="Text Box 3">
            <a:extLst>
              <a:ext uri="{FF2B5EF4-FFF2-40B4-BE49-F238E27FC236}">
                <a16:creationId xmlns:a16="http://schemas.microsoft.com/office/drawing/2014/main" id="{6E40E64F-8AF0-7E4F-8BE1-0324ED945D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95400"/>
            <a:ext cx="3276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en-US" altLang="en-US" i="0">
              <a:solidFill>
                <a:srgbClr val="003300"/>
              </a:solidFill>
            </a:endParaRPr>
          </a:p>
        </p:txBody>
      </p:sp>
      <p:pic>
        <p:nvPicPr>
          <p:cNvPr id="19479" name="Picture 23">
            <a:extLst>
              <a:ext uri="{FF2B5EF4-FFF2-40B4-BE49-F238E27FC236}">
                <a16:creationId xmlns:a16="http://schemas.microsoft.com/office/drawing/2014/main" id="{1A1CBF90-4D33-FF4E-9870-EADDABFBC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38600"/>
            <a:ext cx="1219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1" name="Picture 25">
            <a:extLst>
              <a:ext uri="{FF2B5EF4-FFF2-40B4-BE49-F238E27FC236}">
                <a16:creationId xmlns:a16="http://schemas.microsoft.com/office/drawing/2014/main" id="{D08518CD-C696-F24B-BF2A-2CEB4AC50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438400"/>
            <a:ext cx="1676400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2" name="Picture 26">
            <a:extLst>
              <a:ext uri="{FF2B5EF4-FFF2-40B4-BE49-F238E27FC236}">
                <a16:creationId xmlns:a16="http://schemas.microsoft.com/office/drawing/2014/main" id="{4D4EA151-968D-2B43-8941-09D1E86FD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876800"/>
            <a:ext cx="12811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3" name="Picture 27">
            <a:extLst>
              <a:ext uri="{FF2B5EF4-FFF2-40B4-BE49-F238E27FC236}">
                <a16:creationId xmlns:a16="http://schemas.microsoft.com/office/drawing/2014/main" id="{CA6E589C-0AF5-9548-AF0F-50F7E4C3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971800"/>
            <a:ext cx="1219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4" name="Picture 28">
            <a:extLst>
              <a:ext uri="{FF2B5EF4-FFF2-40B4-BE49-F238E27FC236}">
                <a16:creationId xmlns:a16="http://schemas.microsoft.com/office/drawing/2014/main" id="{14EC50F4-0E61-5F4F-8901-9F88B03FA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692775"/>
            <a:ext cx="13716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5" name="Picture 29">
            <a:extLst>
              <a:ext uri="{FF2B5EF4-FFF2-40B4-BE49-F238E27FC236}">
                <a16:creationId xmlns:a16="http://schemas.microsoft.com/office/drawing/2014/main" id="{CD8984CC-7C0F-2F4A-9AC5-AA4D1F6E3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800600"/>
            <a:ext cx="13350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6" name="Picture 30">
            <a:extLst>
              <a:ext uri="{FF2B5EF4-FFF2-40B4-BE49-F238E27FC236}">
                <a16:creationId xmlns:a16="http://schemas.microsoft.com/office/drawing/2014/main" id="{9A41B1C5-0426-8741-A021-8DF34EB73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1200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icture 31">
            <a:extLst>
              <a:ext uri="{FF2B5EF4-FFF2-40B4-BE49-F238E27FC236}">
                <a16:creationId xmlns:a16="http://schemas.microsoft.com/office/drawing/2014/main" id="{57C31F43-4B93-6A4B-BEA7-549C0A179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295400"/>
            <a:ext cx="14335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8" name="Picture 32">
            <a:extLst>
              <a:ext uri="{FF2B5EF4-FFF2-40B4-BE49-F238E27FC236}">
                <a16:creationId xmlns:a16="http://schemas.microsoft.com/office/drawing/2014/main" id="{A4829B23-F6F2-B243-AB71-15D6C0F63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048000"/>
            <a:ext cx="14525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9" name="Picture 33">
            <a:extLst>
              <a:ext uri="{FF2B5EF4-FFF2-40B4-BE49-F238E27FC236}">
                <a16:creationId xmlns:a16="http://schemas.microsoft.com/office/drawing/2014/main" id="{0B10BBD5-2812-714D-A772-C459D1528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13350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0" name="Picture 34">
            <a:extLst>
              <a:ext uri="{FF2B5EF4-FFF2-40B4-BE49-F238E27FC236}">
                <a16:creationId xmlns:a16="http://schemas.microsoft.com/office/drawing/2014/main" id="{7347825D-CA94-8F41-8486-3CD9FDDA8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13001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1" name="Picture 35">
            <a:extLst>
              <a:ext uri="{FF2B5EF4-FFF2-40B4-BE49-F238E27FC236}">
                <a16:creationId xmlns:a16="http://schemas.microsoft.com/office/drawing/2014/main" id="{144C9294-4498-EF4F-96B7-41E443269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8" y="838200"/>
            <a:ext cx="1262062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2" name="Picture 36">
            <a:extLst>
              <a:ext uri="{FF2B5EF4-FFF2-40B4-BE49-F238E27FC236}">
                <a16:creationId xmlns:a16="http://schemas.microsoft.com/office/drawing/2014/main" id="{A05D82C9-0062-9444-882B-ABCCDEF00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3352800"/>
            <a:ext cx="14478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3" name="Picture 37">
            <a:extLst>
              <a:ext uri="{FF2B5EF4-FFF2-40B4-BE49-F238E27FC236}">
                <a16:creationId xmlns:a16="http://schemas.microsoft.com/office/drawing/2014/main" id="{9B283B79-EDB5-FF4C-952C-CAA7CFFC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12731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4" name="Picture 38">
            <a:extLst>
              <a:ext uri="{FF2B5EF4-FFF2-40B4-BE49-F238E27FC236}">
                <a16:creationId xmlns:a16="http://schemas.microsoft.com/office/drawing/2014/main" id="{16DA3D63-A149-0A49-A243-FFE27DC7C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13271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5" name="Picture 39">
            <a:extLst>
              <a:ext uri="{FF2B5EF4-FFF2-40B4-BE49-F238E27FC236}">
                <a16:creationId xmlns:a16="http://schemas.microsoft.com/office/drawing/2014/main" id="{67FC73BA-3AD1-FA44-8188-EA6B46DDA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181600"/>
            <a:ext cx="14700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6" name="Picture 40">
            <a:extLst>
              <a:ext uri="{FF2B5EF4-FFF2-40B4-BE49-F238E27FC236}">
                <a16:creationId xmlns:a16="http://schemas.microsoft.com/office/drawing/2014/main" id="{C1753CF8-85DC-BB45-ADC6-DDA471970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12271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99" name="Picture 43">
            <a:extLst>
              <a:ext uri="{FF2B5EF4-FFF2-40B4-BE49-F238E27FC236}">
                <a16:creationId xmlns:a16="http://schemas.microsoft.com/office/drawing/2014/main" id="{10616BDF-ABEF-6C4E-AC54-D8B3401A7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762000"/>
            <a:ext cx="13081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9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9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5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95C6983-2895-E640-B324-97F848BC1C47}"/>
              </a:ext>
            </a:extLst>
          </p:cNvPr>
          <p:cNvSpPr txBox="1">
            <a:spLocks noChangeArrowheads="1"/>
          </p:cNvSpPr>
          <p:nvPr/>
        </p:nvSpPr>
        <p:spPr bwMode="auto">
          <a:xfrm rot="20326975">
            <a:off x="1610021" y="5523630"/>
            <a:ext cx="2203957" cy="677108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000000"/>
                </a:solidFill>
              </a:rPr>
              <a:t> Wildfire </a:t>
            </a:r>
            <a:r>
              <a:rPr lang="en-US" sz="2000" i="0" dirty="0">
                <a:solidFill>
                  <a:srgbClr val="000000"/>
                </a:solidFill>
              </a:rPr>
              <a:t> </a:t>
            </a:r>
            <a:r>
              <a:rPr lang="en-US" sz="1800" i="0" dirty="0">
                <a:solidFill>
                  <a:srgbClr val="000000"/>
                </a:solidFill>
              </a:rPr>
              <a:t>by Rodman Philbrick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5132" name="TextBox 14">
            <a:extLst>
              <a:ext uri="{FF2B5EF4-FFF2-40B4-BE49-F238E27FC236}">
                <a16:creationId xmlns:a16="http://schemas.microsoft.com/office/drawing/2014/main" id="{905615C3-12D4-104E-A42D-10516B82FEDE}"/>
              </a:ext>
            </a:extLst>
          </p:cNvPr>
          <p:cNvSpPr txBox="1">
            <a:spLocks noChangeArrowheads="1"/>
          </p:cNvSpPr>
          <p:nvPr/>
        </p:nvSpPr>
        <p:spPr bwMode="auto">
          <a:xfrm rot="1704173">
            <a:off x="4639230" y="5530856"/>
            <a:ext cx="2775671" cy="677108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+mn-lt"/>
                <a:ea typeface="+mn-ea"/>
              </a:rPr>
              <a:t>Gaston</a:t>
            </a:r>
            <a:r>
              <a:rPr lang="en-US" sz="2000" i="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en-US" sz="1800" i="0" dirty="0">
                <a:solidFill>
                  <a:srgbClr val="000000"/>
                </a:solidFill>
                <a:latin typeface="+mn-lt"/>
                <a:ea typeface="+mn-ea"/>
              </a:rPr>
              <a:t>by Rachel Bright and Jim Field</a:t>
            </a:r>
          </a:p>
        </p:txBody>
      </p:sp>
      <p:sp>
        <p:nvSpPr>
          <p:cNvPr id="5133" name="TextBox 9">
            <a:extLst>
              <a:ext uri="{FF2B5EF4-FFF2-40B4-BE49-F238E27FC236}">
                <a16:creationId xmlns:a16="http://schemas.microsoft.com/office/drawing/2014/main" id="{4310664C-99BE-6C41-882D-F2FF8CD5B8B3}"/>
              </a:ext>
            </a:extLst>
          </p:cNvPr>
          <p:cNvSpPr txBox="1">
            <a:spLocks noChangeArrowheads="1"/>
          </p:cNvSpPr>
          <p:nvPr/>
        </p:nvSpPr>
        <p:spPr bwMode="auto">
          <a:xfrm rot="20545433">
            <a:off x="1692472" y="1916311"/>
            <a:ext cx="2215837" cy="738664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0000"/>
                </a:solidFill>
              </a:rPr>
              <a:t>Guts</a:t>
            </a:r>
          </a:p>
          <a:p>
            <a:r>
              <a:rPr lang="en-US" altLang="en-US" sz="1800" i="0" dirty="0">
                <a:solidFill>
                  <a:srgbClr val="000000"/>
                </a:solidFill>
              </a:rPr>
              <a:t>by Raina </a:t>
            </a:r>
            <a:r>
              <a:rPr lang="en-US" altLang="en-US" sz="1800" i="0" dirty="0" err="1">
                <a:solidFill>
                  <a:srgbClr val="000000"/>
                </a:solidFill>
              </a:rPr>
              <a:t>Telgemeier</a:t>
            </a:r>
            <a:endParaRPr lang="en-US" altLang="en-US" sz="1800" dirty="0">
              <a:solidFill>
                <a:srgbClr val="000000"/>
              </a:solidFill>
            </a:endParaRPr>
          </a:p>
        </p:txBody>
      </p:sp>
      <p:sp>
        <p:nvSpPr>
          <p:cNvPr id="30725" name="TextBox 11">
            <a:extLst>
              <a:ext uri="{FF2B5EF4-FFF2-40B4-BE49-F238E27FC236}">
                <a16:creationId xmlns:a16="http://schemas.microsoft.com/office/drawing/2014/main" id="{2DF514DF-B751-0A49-A06F-5B06DEA396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914400"/>
            <a:ext cx="1676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/>
              <a:t>Picture book </a:t>
            </a:r>
          </a:p>
          <a:p>
            <a:pPr algn="ctr"/>
            <a:r>
              <a:rPr lang="en-US" altLang="en-US"/>
              <a:t>winner</a:t>
            </a:r>
          </a:p>
        </p:txBody>
      </p:sp>
      <p:sp>
        <p:nvSpPr>
          <p:cNvPr id="30726" name="TextBox 13">
            <a:extLst>
              <a:ext uri="{FF2B5EF4-FFF2-40B4-BE49-F238E27FC236}">
                <a16:creationId xmlns:a16="http://schemas.microsoft.com/office/drawing/2014/main" id="{49099642-EE9A-644F-A6A9-EFC8F0C2C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62000"/>
            <a:ext cx="1746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Junior book</a:t>
            </a:r>
          </a:p>
          <a:p>
            <a:r>
              <a:rPr lang="en-US" altLang="en-US"/>
              <a:t>winner</a:t>
            </a:r>
          </a:p>
        </p:txBody>
      </p:sp>
      <p:sp>
        <p:nvSpPr>
          <p:cNvPr id="30727" name="TextBox 14">
            <a:extLst>
              <a:ext uri="{FF2B5EF4-FFF2-40B4-BE49-F238E27FC236}">
                <a16:creationId xmlns:a16="http://schemas.microsoft.com/office/drawing/2014/main" id="{2DA1668B-F8DF-9D49-9D80-90F3051C0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657600"/>
            <a:ext cx="1746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Junior book</a:t>
            </a:r>
          </a:p>
          <a:p>
            <a:r>
              <a:rPr lang="en-US" altLang="en-US"/>
              <a:t>runner up</a:t>
            </a:r>
          </a:p>
        </p:txBody>
      </p:sp>
      <p:sp>
        <p:nvSpPr>
          <p:cNvPr id="30728" name="TextBox 16">
            <a:extLst>
              <a:ext uri="{FF2B5EF4-FFF2-40B4-BE49-F238E27FC236}">
                <a16:creationId xmlns:a16="http://schemas.microsoft.com/office/drawing/2014/main" id="{1515633C-A298-7843-BA6C-D53392E3C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4038600"/>
            <a:ext cx="1466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/>
              <a:t>Picture book</a:t>
            </a:r>
          </a:p>
          <a:p>
            <a:r>
              <a:rPr lang="en-US" altLang="en-US"/>
              <a:t>runner up</a:t>
            </a:r>
          </a:p>
        </p:txBody>
      </p:sp>
      <p:sp>
        <p:nvSpPr>
          <p:cNvPr id="30729" name="TextBox 17">
            <a:extLst>
              <a:ext uri="{FF2B5EF4-FFF2-40B4-BE49-F238E27FC236}">
                <a16:creationId xmlns:a16="http://schemas.microsoft.com/office/drawing/2014/main" id="{0C52B722-30A5-AF4B-97AF-CD0967B47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52400"/>
            <a:ext cx="4180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3200" dirty="0"/>
              <a:t>CCBA Winners for 2021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0D1629D-F7B1-BD41-BB8C-63E4BB78D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0392">
            <a:off x="278332" y="538838"/>
            <a:ext cx="1245094" cy="183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6E1035F-19F3-7C48-975F-1D6817406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0186">
            <a:off x="462674" y="3487999"/>
            <a:ext cx="1448089" cy="2203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ED2F8F6-6704-6641-95B7-25C1D6A96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8610">
            <a:off x="6562682" y="642952"/>
            <a:ext cx="1907543" cy="190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78B284E-A100-B345-B35F-9E92A4DF1A12}"/>
              </a:ext>
            </a:extLst>
          </p:cNvPr>
          <p:cNvSpPr txBox="1">
            <a:spLocks noChangeArrowheads="1"/>
          </p:cNvSpPr>
          <p:nvPr/>
        </p:nvSpPr>
        <p:spPr bwMode="auto">
          <a:xfrm rot="1406354">
            <a:off x="5413903" y="2751035"/>
            <a:ext cx="3900765" cy="646331"/>
          </a:xfrm>
          <a:prstGeom prst="rect">
            <a:avLst/>
          </a:prstGeom>
          <a:gradFill rotWithShape="1">
            <a:gsLst>
              <a:gs pos="0">
                <a:srgbClr val="E1E1FF"/>
              </a:gs>
              <a:gs pos="64999">
                <a:srgbClr val="B6B6FF"/>
              </a:gs>
              <a:gs pos="100000">
                <a:srgbClr val="9595FF"/>
              </a:gs>
            </a:gsLst>
            <a:lin ang="5400000" scaled="1"/>
          </a:gradFill>
          <a:ln w="9525">
            <a:solidFill>
              <a:srgbClr val="2E2ECB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2pPr>
            <a:lvl3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3pPr>
            <a:lvl4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4pPr>
            <a:lvl5pPr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rgbClr val="000000"/>
                </a:solidFill>
              </a:rPr>
              <a:t>Llama Destroys the World</a:t>
            </a:r>
          </a:p>
          <a:p>
            <a:pPr>
              <a:defRPr/>
            </a:pPr>
            <a:r>
              <a:rPr lang="en-US" sz="1800" i="0" dirty="0">
                <a:solidFill>
                  <a:srgbClr val="000000"/>
                </a:solidFill>
              </a:rPr>
              <a:t> by Jonathan Stutzman and Heather Fox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9" name="Picture 8">
            <a:extLst>
              <a:ext uri="{FF2B5EF4-FFF2-40B4-BE49-F238E27FC236}">
                <a16:creationId xmlns:a16="http://schemas.microsoft.com/office/drawing/2014/main" id="{E3E934EF-9045-3548-B875-1E0F00588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14227">
            <a:off x="5420805" y="3229073"/>
            <a:ext cx="1609592" cy="1984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026">
            <a:extLst>
              <a:ext uri="{FF2B5EF4-FFF2-40B4-BE49-F238E27FC236}">
                <a16:creationId xmlns:a16="http://schemas.microsoft.com/office/drawing/2014/main" id="{E8752867-6D85-C340-A0E2-7F06F1A25C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0"/>
            <a:ext cx="86868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0">
                <a:solidFill>
                  <a:srgbClr val="FF0000"/>
                </a:solidFill>
                <a:latin typeface="Palatino" pitchFamily="2" charset="77"/>
              </a:rPr>
              <a:t>Beginning in 1992 two awards have been presented.  One for a picture book and one for a junior book.  These are some of  the 25 junior book winners. </a:t>
            </a:r>
            <a:endParaRPr lang="en-US" altLang="en-US" b="1" i="0">
              <a:solidFill>
                <a:srgbClr val="FF0000"/>
              </a:solidFill>
              <a:latin typeface="Palatino" pitchFamily="2" charset="77"/>
            </a:endParaRPr>
          </a:p>
        </p:txBody>
      </p:sp>
      <p:sp>
        <p:nvSpPr>
          <p:cNvPr id="20483" name="Text Box 1027">
            <a:extLst>
              <a:ext uri="{FF2B5EF4-FFF2-40B4-BE49-F238E27FC236}">
                <a16:creationId xmlns:a16="http://schemas.microsoft.com/office/drawing/2014/main" id="{660F803A-FC3F-7344-861F-ABB5C8C0F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295400"/>
            <a:ext cx="32766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en-US" altLang="en-US" i="0">
              <a:solidFill>
                <a:srgbClr val="003300"/>
              </a:solidFill>
            </a:endParaRPr>
          </a:p>
        </p:txBody>
      </p:sp>
      <p:pic>
        <p:nvPicPr>
          <p:cNvPr id="20501" name="Picture 1045">
            <a:extLst>
              <a:ext uri="{FF2B5EF4-FFF2-40B4-BE49-F238E27FC236}">
                <a16:creationId xmlns:a16="http://schemas.microsoft.com/office/drawing/2014/main" id="{245D99FC-6E35-5C4B-A8F5-6A875EAF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95925"/>
            <a:ext cx="167640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1046">
            <a:extLst>
              <a:ext uri="{FF2B5EF4-FFF2-40B4-BE49-F238E27FC236}">
                <a16:creationId xmlns:a16="http://schemas.microsoft.com/office/drawing/2014/main" id="{95B3E5BD-1E13-274E-AA1A-281CE942A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81600"/>
            <a:ext cx="11557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3" name="Picture 1047">
            <a:extLst>
              <a:ext uri="{FF2B5EF4-FFF2-40B4-BE49-F238E27FC236}">
                <a16:creationId xmlns:a16="http://schemas.microsoft.com/office/drawing/2014/main" id="{9ACB6E78-563D-8348-9290-75623042C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0"/>
            <a:ext cx="10937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Picture 1049">
            <a:extLst>
              <a:ext uri="{FF2B5EF4-FFF2-40B4-BE49-F238E27FC236}">
                <a16:creationId xmlns:a16="http://schemas.microsoft.com/office/drawing/2014/main" id="{05F32944-9FD0-3640-96D9-D1AB24149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181600"/>
            <a:ext cx="10937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6" name="Picture 1050">
            <a:extLst>
              <a:ext uri="{FF2B5EF4-FFF2-40B4-BE49-F238E27FC236}">
                <a16:creationId xmlns:a16="http://schemas.microsoft.com/office/drawing/2014/main" id="{42F31154-F5CA-7340-8B82-6A79E5710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11652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Picture 1051">
            <a:extLst>
              <a:ext uri="{FF2B5EF4-FFF2-40B4-BE49-F238E27FC236}">
                <a16:creationId xmlns:a16="http://schemas.microsoft.com/office/drawing/2014/main" id="{16C3469F-45DE-F748-B406-86A9E7974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3276600"/>
            <a:ext cx="11382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1052">
            <a:extLst>
              <a:ext uri="{FF2B5EF4-FFF2-40B4-BE49-F238E27FC236}">
                <a16:creationId xmlns:a16="http://schemas.microsoft.com/office/drawing/2014/main" id="{49B2301B-8C1F-8E4C-94EA-D6123B05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104775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1053">
            <a:extLst>
              <a:ext uri="{FF2B5EF4-FFF2-40B4-BE49-F238E27FC236}">
                <a16:creationId xmlns:a16="http://schemas.microsoft.com/office/drawing/2014/main" id="{27CD0538-DCE5-784B-BB6E-1BCAAA275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400"/>
            <a:ext cx="16668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1054">
            <a:extLst>
              <a:ext uri="{FF2B5EF4-FFF2-40B4-BE49-F238E27FC236}">
                <a16:creationId xmlns:a16="http://schemas.microsoft.com/office/drawing/2014/main" id="{A3FDD32E-BE98-B546-B6AB-1C2CAB806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10747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1" name="Picture 1055">
            <a:extLst>
              <a:ext uri="{FF2B5EF4-FFF2-40B4-BE49-F238E27FC236}">
                <a16:creationId xmlns:a16="http://schemas.microsoft.com/office/drawing/2014/main" id="{6EF06A98-B865-7E40-BCD5-0BC6C1732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828800"/>
            <a:ext cx="1101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2" name="Picture 1056">
            <a:extLst>
              <a:ext uri="{FF2B5EF4-FFF2-40B4-BE49-F238E27FC236}">
                <a16:creationId xmlns:a16="http://schemas.microsoft.com/office/drawing/2014/main" id="{2E94EF30-D649-C34C-8031-A965EF53D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429000"/>
            <a:ext cx="914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1057">
            <a:extLst>
              <a:ext uri="{FF2B5EF4-FFF2-40B4-BE49-F238E27FC236}">
                <a16:creationId xmlns:a16="http://schemas.microsoft.com/office/drawing/2014/main" id="{751CA6D0-CBD2-6D4E-B046-460F52192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810000"/>
            <a:ext cx="8588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1058">
            <a:extLst>
              <a:ext uri="{FF2B5EF4-FFF2-40B4-BE49-F238E27FC236}">
                <a16:creationId xmlns:a16="http://schemas.microsoft.com/office/drawing/2014/main" id="{1259DCAE-77E0-634E-9502-400B81A5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657600"/>
            <a:ext cx="11382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6" name="Picture 1060">
            <a:extLst>
              <a:ext uri="{FF2B5EF4-FFF2-40B4-BE49-F238E27FC236}">
                <a16:creationId xmlns:a16="http://schemas.microsoft.com/office/drawing/2014/main" id="{B21B9EB4-9F78-B848-8531-AC0DCB82D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429000"/>
            <a:ext cx="119221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7" name="Picture 1061">
            <a:extLst>
              <a:ext uri="{FF2B5EF4-FFF2-40B4-BE49-F238E27FC236}">
                <a16:creationId xmlns:a16="http://schemas.microsoft.com/office/drawing/2014/main" id="{CE1B5DF1-40C1-2A43-957E-D5075431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371600"/>
            <a:ext cx="10604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8" name="Picture 1062">
            <a:extLst>
              <a:ext uri="{FF2B5EF4-FFF2-40B4-BE49-F238E27FC236}">
                <a16:creationId xmlns:a16="http://schemas.microsoft.com/office/drawing/2014/main" id="{DBD2DC51-6BF4-0E48-A711-9B8868E16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10064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9" name="Picture 1063">
            <a:extLst>
              <a:ext uri="{FF2B5EF4-FFF2-40B4-BE49-F238E27FC236}">
                <a16:creationId xmlns:a16="http://schemas.microsoft.com/office/drawing/2014/main" id="{F545AA19-C437-344D-9AE6-2657B3EFA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029200"/>
            <a:ext cx="12128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5" name="Picture 21" descr="Dog's life.jpg">
            <a:extLst>
              <a:ext uri="{FF2B5EF4-FFF2-40B4-BE49-F238E27FC236}">
                <a16:creationId xmlns:a16="http://schemas.microsoft.com/office/drawing/2014/main" id="{983934DB-5A63-D84B-BC1B-EC88DDF149D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11775"/>
            <a:ext cx="11430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diary of a wimpy kid.jpg">
            <a:extLst>
              <a:ext uri="{FF2B5EF4-FFF2-40B4-BE49-F238E27FC236}">
                <a16:creationId xmlns:a16="http://schemas.microsoft.com/office/drawing/2014/main" id="{B86144F7-0924-4546-954A-FC3F28F863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r="19354"/>
          <a:stretch>
            <a:fillRect/>
          </a:stretch>
        </p:blipFill>
        <p:spPr bwMode="auto">
          <a:xfrm>
            <a:off x="3886200" y="3429000"/>
            <a:ext cx="9906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3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0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20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>
            <a:extLst>
              <a:ext uri="{FF2B5EF4-FFF2-40B4-BE49-F238E27FC236}">
                <a16:creationId xmlns:a16="http://schemas.microsoft.com/office/drawing/2014/main" id="{22695F3F-65A1-E64A-91B3-0ECE30948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52400"/>
            <a:ext cx="5791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rgbClr val="FFCCCC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0">
                <a:solidFill>
                  <a:srgbClr val="FFFF00"/>
                </a:solidFill>
              </a:rPr>
              <a:t>Winning authors are invited to receive their award, and  a unique Michael Ricker statue at each year</a:t>
            </a:r>
            <a:r>
              <a:rPr lang="ja-JP" altLang="en-US" b="1" i="0">
                <a:solidFill>
                  <a:srgbClr val="FFFF00"/>
                </a:solidFill>
              </a:rPr>
              <a:t>’</a:t>
            </a:r>
            <a:r>
              <a:rPr lang="en-US" altLang="ja-JP" b="1" i="0">
                <a:solidFill>
                  <a:srgbClr val="FFFF00"/>
                </a:solidFill>
              </a:rPr>
              <a:t>s CCIRA Children</a:t>
            </a:r>
            <a:r>
              <a:rPr lang="ja-JP" altLang="en-US" b="1" i="0">
                <a:solidFill>
                  <a:srgbClr val="FFFF00"/>
                </a:solidFill>
              </a:rPr>
              <a:t>’</a:t>
            </a:r>
            <a:r>
              <a:rPr lang="en-US" altLang="ja-JP" b="1" i="0">
                <a:solidFill>
                  <a:srgbClr val="FFFF00"/>
                </a:solidFill>
              </a:rPr>
              <a:t>s Book Award Luncheon.</a:t>
            </a:r>
            <a:endParaRPr lang="en-US" altLang="en-US" b="1" i="0">
              <a:solidFill>
                <a:srgbClr val="FFFF00"/>
              </a:solidFill>
            </a:endParaRPr>
          </a:p>
        </p:txBody>
      </p:sp>
      <p:pic>
        <p:nvPicPr>
          <p:cNvPr id="33794" name="Picture 6">
            <a:extLst>
              <a:ext uri="{FF2B5EF4-FFF2-40B4-BE49-F238E27FC236}">
                <a16:creationId xmlns:a16="http://schemas.microsoft.com/office/drawing/2014/main" id="{B3077F70-1D62-5A45-BF8E-0A5AAAF62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2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514600"/>
            <a:ext cx="3106738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7">
            <a:extLst>
              <a:ext uri="{FF2B5EF4-FFF2-40B4-BE49-F238E27FC236}">
                <a16:creationId xmlns:a16="http://schemas.microsoft.com/office/drawing/2014/main" id="{01FDD65B-832A-FF47-B3DF-4F488B683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962400"/>
            <a:ext cx="371951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10">
            <a:extLst>
              <a:ext uri="{FF2B5EF4-FFF2-40B4-BE49-F238E27FC236}">
                <a16:creationId xmlns:a16="http://schemas.microsoft.com/office/drawing/2014/main" id="{8E1B58C4-8984-D74E-AC62-B2CC3E844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0" t="37500" r="11250" b="30000"/>
          <a:stretch>
            <a:fillRect/>
          </a:stretch>
        </p:blipFill>
        <p:spPr bwMode="auto">
          <a:xfrm>
            <a:off x="6096000" y="1752600"/>
            <a:ext cx="2643188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">
            <a:extLst>
              <a:ext uri="{FF2B5EF4-FFF2-40B4-BE49-F238E27FC236}">
                <a16:creationId xmlns:a16="http://schemas.microsoft.com/office/drawing/2014/main" id="{F05F4759-0DF4-EB4A-8BEB-4A68AC770F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20574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3" descr="Kate&amp;PippinSculpture.jpeg">
            <a:extLst>
              <a:ext uri="{FF2B5EF4-FFF2-40B4-BE49-F238E27FC236}">
                <a16:creationId xmlns:a16="http://schemas.microsoft.com/office/drawing/2014/main" id="{26A792B1-6006-A243-A82D-A38E865F63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4267200"/>
            <a:ext cx="327660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 autoUpdateAnimBg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FFCCCC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rgbClr val="FFCCCC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ccba_history2022update" id="{26DF8C17-4AA2-9848-87BB-C7214272ED2A}" vid="{4466A407-1887-144A-8FED-03749F8727F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13888</TotalTime>
  <Words>1077</Words>
  <Application>Microsoft Macintosh PowerPoint</Application>
  <PresentationFormat>On-screen Show (4:3)</PresentationFormat>
  <Paragraphs>164</Paragraphs>
  <Slides>39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Times</vt:lpstr>
      <vt:lpstr>ＭＳ Ｐゴシック</vt:lpstr>
      <vt:lpstr>Arial</vt:lpstr>
      <vt:lpstr>Palatino</vt:lpstr>
      <vt:lpstr>New York</vt:lpstr>
      <vt:lpstr>Times New Roman</vt:lpstr>
      <vt:lpstr>Blank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Ridley Pearson and Judy Schachner in 2006</vt:lpstr>
      <vt:lpstr> Janet Stevens and Susan Stevens Crummel in 2008</vt:lpstr>
      <vt:lpstr>Laurie Keller for Arnie the Doughnut in 2009</vt:lpstr>
      <vt:lpstr> Jeff Kinney in 2010 for Diary of a Wimpy Kid</vt:lpstr>
      <vt:lpstr>  Kevin O’Malley and Mary Downing Hawn in 2011.</vt:lpstr>
      <vt:lpstr> Mary Nethery  in snowy 2012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2005, 2006 and 2007 nominee banners </vt:lpstr>
      <vt:lpstr>PowerPoint Presentation</vt:lpstr>
      <vt:lpstr>PowerPoint Presentation</vt:lpstr>
      <vt:lpstr>Materials for this presentation were taken from the CCBA Archives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Reuben Maes</dc:creator>
  <cp:lastModifiedBy>Marcie Haloin</cp:lastModifiedBy>
  <cp:revision>399</cp:revision>
  <dcterms:created xsi:type="dcterms:W3CDTF">2014-10-18T02:11:14Z</dcterms:created>
  <dcterms:modified xsi:type="dcterms:W3CDTF">2022-02-06T16:15:17Z</dcterms:modified>
</cp:coreProperties>
</file>