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76" r:id="rId4"/>
    <p:sldId id="274" r:id="rId5"/>
    <p:sldId id="288" r:id="rId6"/>
    <p:sldId id="267" r:id="rId7"/>
    <p:sldId id="272" r:id="rId8"/>
    <p:sldId id="273" r:id="rId9"/>
    <p:sldId id="271" r:id="rId10"/>
    <p:sldId id="279" r:id="rId11"/>
    <p:sldId id="280" r:id="rId12"/>
    <p:sldId id="284" r:id="rId13"/>
    <p:sldId id="285" r:id="rId14"/>
    <p:sldId id="287" r:id="rId15"/>
    <p:sldId id="28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24B02-EEB2-D349-ABF7-EE3DE244F49C}" type="datetimeFigureOut">
              <a:rPr lang="en-US" smtClean="0"/>
              <a:pPr/>
              <a:t>4/10/15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D6E15-E18F-2F47-A513-8B0CABC559D2}"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B24B02-EEB2-D349-ABF7-EE3DE244F49C}" type="datetimeFigureOut">
              <a:rPr lang="en-US" smtClean="0"/>
              <a:pPr/>
              <a:t>4/10/15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CB24B02-EEB2-D349-ABF7-EE3DE244F49C}" type="datetimeFigureOut">
              <a:rPr lang="en-US" smtClean="0"/>
              <a:pPr/>
              <a:t>4/10/15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CB24B02-EEB2-D349-ABF7-EE3DE244F49C}" type="datetimeFigureOut">
              <a:rPr lang="en-US" smtClean="0"/>
              <a:pPr/>
              <a:t>4/10/15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CB24B02-EEB2-D349-ABF7-EE3DE244F49C}" type="datetimeFigureOut">
              <a:rPr lang="en-US" smtClean="0"/>
              <a:pPr/>
              <a:t>4/10/15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B24B02-EEB2-D349-ABF7-EE3DE244F49C}" type="datetimeFigureOut">
              <a:rPr lang="en-US" smtClean="0"/>
              <a:pPr/>
              <a:t>4/10/15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B24B02-EEB2-D349-ABF7-EE3DE244F49C}" type="datetimeFigureOut">
              <a:rPr lang="en-US" smtClean="0"/>
              <a:pPr/>
              <a:t>4/10/15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D6E15-E18F-2F47-A513-8B0CABC559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CB24B02-EEB2-D349-ABF7-EE3DE244F49C}" type="datetimeFigureOut">
              <a:rPr lang="en-US" smtClean="0"/>
              <a:pPr/>
              <a:t>4/10/15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08D6E15-E18F-2F47-A513-8B0CABC559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ynthialeitichsmith.blogspot.com/" TargetMode="External"/><Relationship Id="rId4" Type="http://schemas.openxmlformats.org/officeDocument/2006/relationships/hyperlink" Target="http://blog.schoollibraryjournal.com/afuse8production" TargetMode="External"/><Relationship Id="rId5" Type="http://schemas.openxmlformats.org/officeDocument/2006/relationships/hyperlink" Target="http://www.kidlitosphere.org/" TargetMode="External"/><Relationship Id="rId1" Type="http://schemas.openxmlformats.org/officeDocument/2006/relationships/slideLayout" Target="../slideLayouts/slideLayout2.xml"/><Relationship Id="rId2" Type="http://schemas.openxmlformats.org/officeDocument/2006/relationships/hyperlink" Target="http://bookwhisperer.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nkrethink.blogspot.com/" TargetMode="External"/><Relationship Id="rId4" Type="http://schemas.openxmlformats.org/officeDocument/2006/relationships/hyperlink" Target="http://www.helpreaderslovereading.com/" TargetMode="External"/><Relationship Id="rId5" Type="http://schemas.openxmlformats.org/officeDocument/2006/relationships/hyperlink" Target="http://www.chickenspaghetti.typepad.com/" TargetMode="External"/><Relationship Id="rId1" Type="http://schemas.openxmlformats.org/officeDocument/2006/relationships/slideLayout" Target="../slideLayouts/slideLayout2.xml"/><Relationship Id="rId2" Type="http://schemas.openxmlformats.org/officeDocument/2006/relationships/hyperlink" Target="http://readroger.hbook.co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NjPd-1VK8M4&amp;safety_mode=true&amp;persist_safety_mode=1" TargetMode="External"/><Relationship Id="rId4" Type="http://schemas.openxmlformats.org/officeDocument/2006/relationships/hyperlink" Target="http://www.slimekids.com" TargetMode="External"/><Relationship Id="rId1" Type="http://schemas.openxmlformats.org/officeDocument/2006/relationships/slideLayout" Target="../slideLayouts/slideLayout2.xml"/><Relationship Id="rId2" Type="http://schemas.openxmlformats.org/officeDocument/2006/relationships/hyperlink" Target="http://www.harpercollinschildrens.com/kids/gamesandcontests/features/video/"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du.glogster.com" TargetMode="External"/><Relationship Id="rId4" Type="http://schemas.openxmlformats.org/officeDocument/2006/relationships/hyperlink" Target="http://www.polleverywhere.com/" TargetMode="External"/><Relationship Id="rId1" Type="http://schemas.openxmlformats.org/officeDocument/2006/relationships/slideLayout" Target="../slideLayouts/slideLayout2.xml"/><Relationship Id="rId2" Type="http://schemas.openxmlformats.org/officeDocument/2006/relationships/hyperlink" Target="http://voicethread.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ilearntechnology.com/" TargetMode="External"/><Relationship Id="rId4" Type="http://schemas.openxmlformats.org/officeDocument/2006/relationships/hyperlink" Target="http://www.npr.org/player/v2/mediaPlayer.html?action=1&amp;t=1&amp;islist=false&amp;id=134663712&amp;m=134918038" TargetMode="External"/><Relationship Id="rId1" Type="http://schemas.openxmlformats.org/officeDocument/2006/relationships/slideLayout" Target="../slideLayouts/slideLayout2.xml"/><Relationship Id="rId2" Type="http://schemas.openxmlformats.org/officeDocument/2006/relationships/hyperlink" Target="http://www3.uwstout.edu/soe/profdev/news.cf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ibrarything.com/" TargetMode="External"/><Relationship Id="rId3" Type="http://schemas.openxmlformats.org/officeDocument/2006/relationships/hyperlink" Target="http://www.goodread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n.childrenslibrary.org/" TargetMode="External"/><Relationship Id="rId4" Type="http://schemas.openxmlformats.org/officeDocument/2006/relationships/hyperlink" Target="http://www.youtube.com/watch?v=CEATEFO4TSI&amp;NR=1" TargetMode="External"/><Relationship Id="rId1" Type="http://schemas.openxmlformats.org/officeDocument/2006/relationships/slideLayout" Target="../slideLayouts/slideLayout2.xml"/><Relationship Id="rId2" Type="http://schemas.openxmlformats.org/officeDocument/2006/relationships/hyperlink" Target="http://www.storylineonline.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oomfield.org/library/kidtracks/children.shtml" TargetMode="Externa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hulstrom.adams12.org" TargetMode="External"/><Relationship Id="rId3" Type="http://schemas.openxmlformats.org/officeDocument/2006/relationships/hyperlink" Target="http://www.discoveryeducation.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hyperlink" Target="http://hulstrom.adams12.org" TargetMode="External"/><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Literacy </a:t>
            </a:r>
            <a:r>
              <a:rPr lang="en-US" dirty="0" smtClean="0"/>
              <a:t>2015</a:t>
            </a:r>
            <a:endParaRPr lang="en-US" dirty="0"/>
          </a:p>
        </p:txBody>
      </p:sp>
      <p:sp>
        <p:nvSpPr>
          <p:cNvPr id="3" name="Subtitle 2"/>
          <p:cNvSpPr>
            <a:spLocks noGrp="1"/>
          </p:cNvSpPr>
          <p:nvPr>
            <p:ph type="subTitle" idx="1"/>
          </p:nvPr>
        </p:nvSpPr>
        <p:spPr/>
        <p:txBody>
          <a:bodyPr>
            <a:normAutofit/>
          </a:bodyPr>
          <a:lstStyle/>
          <a:p>
            <a:r>
              <a:rPr lang="en-US" dirty="0" smtClean="0"/>
              <a:t>Marcie Haloin</a:t>
            </a:r>
          </a:p>
          <a:p>
            <a:r>
              <a:rPr lang="en-US" dirty="0" smtClean="0"/>
              <a:t>April </a:t>
            </a:r>
            <a:r>
              <a:rPr lang="en-US" dirty="0" smtClean="0"/>
              <a:t>15, 2015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pPr algn="ctr"/>
            <a:r>
              <a:rPr lang="en-US" dirty="0" smtClean="0"/>
              <a:t>Blogs to keep informed</a:t>
            </a:r>
            <a:endParaRPr lang="en-US" dirty="0"/>
          </a:p>
        </p:txBody>
      </p:sp>
      <p:sp>
        <p:nvSpPr>
          <p:cNvPr id="3" name="Content Placeholder 2"/>
          <p:cNvSpPr>
            <a:spLocks noGrp="1"/>
          </p:cNvSpPr>
          <p:nvPr>
            <p:ph idx="1"/>
          </p:nvPr>
        </p:nvSpPr>
        <p:spPr>
          <a:xfrm>
            <a:off x="457200" y="1676400"/>
            <a:ext cx="8229600" cy="4908062"/>
          </a:xfrm>
        </p:spPr>
        <p:txBody>
          <a:bodyPr>
            <a:normAutofit/>
          </a:bodyPr>
          <a:lstStyle/>
          <a:p>
            <a:r>
              <a:rPr lang="en-US" dirty="0" smtClean="0"/>
              <a:t>Book Whisperer – </a:t>
            </a:r>
            <a:r>
              <a:rPr lang="en-US" dirty="0" err="1" smtClean="0"/>
              <a:t>Donalyn</a:t>
            </a:r>
            <a:r>
              <a:rPr lang="en-US" dirty="0" smtClean="0"/>
              <a:t> Miller </a:t>
            </a:r>
            <a:r>
              <a:rPr lang="en-US" dirty="0"/>
              <a:t>– Nerdy Books </a:t>
            </a:r>
            <a:r>
              <a:rPr lang="en-US" dirty="0">
                <a:hlinkClick r:id="rId2"/>
              </a:rPr>
              <a:t>http://</a:t>
            </a:r>
            <a:r>
              <a:rPr lang="en-US" dirty="0" err="1">
                <a:hlinkClick r:id="rId2"/>
              </a:rPr>
              <a:t>bookwhisperer.com</a:t>
            </a:r>
            <a:r>
              <a:rPr lang="en-US" dirty="0">
                <a:hlinkClick r:id="rId2"/>
              </a:rPr>
              <a:t>/  </a:t>
            </a:r>
            <a:endParaRPr lang="en-US" dirty="0" smtClean="0"/>
          </a:p>
          <a:p>
            <a:r>
              <a:rPr lang="en-US" dirty="0" err="1" smtClean="0"/>
              <a:t>Cynsations</a:t>
            </a:r>
            <a:r>
              <a:rPr lang="en-US" dirty="0" smtClean="0"/>
              <a:t> </a:t>
            </a:r>
            <a:r>
              <a:rPr lang="en-US" dirty="0" smtClean="0"/>
              <a:t>– Cynthia </a:t>
            </a:r>
            <a:r>
              <a:rPr lang="en-US" dirty="0" err="1" smtClean="0"/>
              <a:t>Leitich</a:t>
            </a:r>
            <a:r>
              <a:rPr lang="en-US" dirty="0" smtClean="0"/>
              <a:t> Smith</a:t>
            </a:r>
            <a:endParaRPr lang="en-US" dirty="0" smtClean="0">
              <a:hlinkClick r:id="rId3"/>
            </a:endParaRPr>
          </a:p>
          <a:p>
            <a:pPr lvl="1">
              <a:buNone/>
            </a:pPr>
            <a:r>
              <a:rPr lang="en-US" dirty="0" smtClean="0">
                <a:hlinkClick r:id="rId3"/>
              </a:rPr>
              <a:t>http://</a:t>
            </a:r>
            <a:r>
              <a:rPr lang="en-US" dirty="0" err="1" smtClean="0">
                <a:hlinkClick r:id="rId3"/>
              </a:rPr>
              <a:t>cynthialeitichsmith.blogspot.com</a:t>
            </a:r>
            <a:r>
              <a:rPr lang="en-US" dirty="0" smtClean="0">
                <a:hlinkClick r:id="rId3"/>
              </a:rPr>
              <a:t>/</a:t>
            </a:r>
            <a:endParaRPr lang="en-US" dirty="0" smtClean="0"/>
          </a:p>
          <a:p>
            <a:r>
              <a:rPr lang="en-US" dirty="0" smtClean="0"/>
              <a:t>Fuse8 – Elizabeth Bird – School Library Journal</a:t>
            </a:r>
          </a:p>
          <a:p>
            <a:pPr marL="349250" lvl="1" indent="0">
              <a:buNone/>
            </a:pPr>
            <a:r>
              <a:rPr lang="en-US" dirty="0" smtClean="0">
                <a:hlinkClick r:id="rId4"/>
              </a:rPr>
              <a:t>http://blog.schoollibraryjournal.com/afuse8production</a:t>
            </a:r>
            <a:endParaRPr lang="en-US" dirty="0" smtClean="0"/>
          </a:p>
          <a:p>
            <a:r>
              <a:rPr lang="en-US" dirty="0" smtClean="0"/>
              <a:t>Kid </a:t>
            </a:r>
            <a:r>
              <a:rPr lang="en-US" dirty="0" err="1" smtClean="0"/>
              <a:t>Litosphere</a:t>
            </a:r>
            <a:r>
              <a:rPr lang="en-US" dirty="0" smtClean="0"/>
              <a:t> Central – CYBILS</a:t>
            </a:r>
          </a:p>
          <a:p>
            <a:pPr lvl="1">
              <a:buNone/>
            </a:pPr>
            <a:r>
              <a:rPr lang="en-US" dirty="0" smtClean="0">
                <a:hlinkClick r:id="rId5"/>
              </a:rPr>
              <a:t>http://</a:t>
            </a:r>
            <a:r>
              <a:rPr lang="en-US" dirty="0" err="1" smtClean="0">
                <a:hlinkClick r:id="rId5"/>
              </a:rPr>
              <a:t>www.kidlitosphere.org</a:t>
            </a:r>
            <a:r>
              <a:rPr lang="en-US" dirty="0" smtClean="0">
                <a:hlinkClick r:id="rId5"/>
              </a:rPr>
              <a:t>/</a:t>
            </a:r>
            <a:endParaRPr lang="en-US" dirty="0" smtClean="0"/>
          </a:p>
          <a:p>
            <a:pPr lvl="1">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Blogs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Roger – Roger Sutton – Horn Book</a:t>
            </a:r>
          </a:p>
          <a:p>
            <a:pPr lvl="1">
              <a:buNone/>
            </a:pPr>
            <a:r>
              <a:rPr lang="en-US" dirty="0" smtClean="0">
                <a:hlinkClick r:id="rId2"/>
              </a:rPr>
              <a:t>http://</a:t>
            </a:r>
            <a:r>
              <a:rPr lang="en-US" dirty="0" err="1" smtClean="0">
                <a:hlinkClick r:id="rId2"/>
              </a:rPr>
              <a:t>readroger.hbook.com</a:t>
            </a:r>
            <a:r>
              <a:rPr lang="en-US" dirty="0" smtClean="0">
                <a:hlinkClick r:id="rId2"/>
              </a:rPr>
              <a:t>/</a:t>
            </a:r>
            <a:endParaRPr lang="en-US" dirty="0" smtClean="0"/>
          </a:p>
          <a:p>
            <a:r>
              <a:rPr lang="en-US" dirty="0" smtClean="0"/>
              <a:t>Educating Alice – Monica </a:t>
            </a:r>
            <a:r>
              <a:rPr lang="en-US" dirty="0" err="1" smtClean="0"/>
              <a:t>Edinger</a:t>
            </a:r>
            <a:r>
              <a:rPr lang="en-US" dirty="0" smtClean="0"/>
              <a:t> – </a:t>
            </a:r>
          </a:p>
          <a:p>
            <a:pPr lvl="1">
              <a:buNone/>
            </a:pPr>
            <a:r>
              <a:rPr lang="en-US" dirty="0" smtClean="0">
                <a:hlinkClick r:id="rId2"/>
              </a:rPr>
              <a:t>http://</a:t>
            </a:r>
            <a:r>
              <a:rPr lang="en-US" dirty="0" err="1" smtClean="0">
                <a:hlinkClick r:id="rId2"/>
              </a:rPr>
              <a:t>medinger.wordpress.com</a:t>
            </a:r>
            <a:r>
              <a:rPr lang="en-US" dirty="0" smtClean="0">
                <a:hlinkClick r:id="rId2"/>
              </a:rPr>
              <a:t>/</a:t>
            </a:r>
            <a:endParaRPr lang="en-US" dirty="0" smtClean="0"/>
          </a:p>
          <a:p>
            <a:r>
              <a:rPr lang="en-US" dirty="0" smtClean="0"/>
              <a:t>I.N.K. Interesting Non-Fiction for Kids Blog</a:t>
            </a:r>
          </a:p>
          <a:p>
            <a:pPr lvl="1">
              <a:buNone/>
            </a:pPr>
            <a:r>
              <a:rPr lang="en-US" dirty="0" smtClean="0">
                <a:hlinkClick r:id="rId3"/>
              </a:rPr>
              <a:t>http://inkrethink.blogspot.com/</a:t>
            </a:r>
            <a:endParaRPr lang="en-US" dirty="0" smtClean="0"/>
          </a:p>
          <a:p>
            <a:r>
              <a:rPr lang="en-US" dirty="0" err="1" smtClean="0"/>
              <a:t>HelpReaders</a:t>
            </a:r>
            <a:r>
              <a:rPr lang="en-US" dirty="0" smtClean="0"/>
              <a:t> Love Reading – Brian </a:t>
            </a:r>
            <a:r>
              <a:rPr lang="en-US" dirty="0" err="1" smtClean="0"/>
              <a:t>Wilhorn</a:t>
            </a:r>
            <a:endParaRPr lang="en-US" dirty="0" smtClean="0"/>
          </a:p>
          <a:p>
            <a:pPr lvl="1">
              <a:buNone/>
            </a:pPr>
            <a:r>
              <a:rPr lang="en-US" dirty="0" smtClean="0">
                <a:hlinkClick r:id="rId4"/>
              </a:rPr>
              <a:t>http://www.helpreaderslovereading.com/</a:t>
            </a:r>
            <a:endParaRPr lang="en-US" dirty="0" smtClean="0"/>
          </a:p>
          <a:p>
            <a:r>
              <a:rPr lang="en-US" dirty="0" smtClean="0"/>
              <a:t>Chicken Spaghetti – Susan Thomsen</a:t>
            </a:r>
          </a:p>
          <a:p>
            <a:pPr lvl="1">
              <a:buNone/>
            </a:pPr>
            <a:r>
              <a:rPr lang="en-US" dirty="0" smtClean="0">
                <a:hlinkClick r:id="rId5"/>
              </a:rPr>
              <a:t>http://</a:t>
            </a:r>
            <a:r>
              <a:rPr lang="en-US" dirty="0" err="1" smtClean="0">
                <a:hlinkClick r:id="rId5"/>
              </a:rPr>
              <a:t>www.chickenspaghetti.typepad.com</a:t>
            </a:r>
            <a:r>
              <a:rPr lang="en-US" dirty="0" smtClean="0">
                <a:hlinkClick r:id="rId5"/>
              </a:rPr>
              <a:t>/</a:t>
            </a:r>
            <a:endParaRPr lang="en-US" dirty="0" smtClean="0"/>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Book Trailers on </a:t>
            </a:r>
            <a:r>
              <a:rPr lang="en-US" dirty="0" err="1" smtClean="0"/>
              <a:t>TeacherTube</a:t>
            </a:r>
            <a:endParaRPr lang="en-US" dirty="0"/>
          </a:p>
        </p:txBody>
      </p:sp>
      <p:sp>
        <p:nvSpPr>
          <p:cNvPr id="3" name="Content Placeholder 2"/>
          <p:cNvSpPr>
            <a:spLocks noGrp="1"/>
          </p:cNvSpPr>
          <p:nvPr>
            <p:ph idx="1"/>
          </p:nvPr>
        </p:nvSpPr>
        <p:spPr/>
        <p:txBody>
          <a:bodyPr>
            <a:normAutofit/>
          </a:bodyPr>
          <a:lstStyle/>
          <a:p>
            <a:r>
              <a:rPr lang="en-US" dirty="0" smtClean="0"/>
              <a:t>Publisher’s Post them</a:t>
            </a:r>
          </a:p>
          <a:p>
            <a:pPr lvl="1"/>
            <a:r>
              <a:rPr lang="en-US" dirty="0" err="1" smtClean="0">
                <a:hlinkClick r:id="rId2"/>
              </a:rPr>
              <a:t>http://www.harpercollinschildrens.com/kids/gamesandcontests/features/video/</a:t>
            </a:r>
            <a:endParaRPr lang="en-US" dirty="0" smtClean="0"/>
          </a:p>
          <a:p>
            <a:r>
              <a:rPr lang="en-US" dirty="0" smtClean="0"/>
              <a:t> Post on YouTube (Library orientation by </a:t>
            </a:r>
            <a:r>
              <a:rPr lang="en-US" dirty="0" err="1" smtClean="0"/>
              <a:t>Stacia</a:t>
            </a:r>
            <a:r>
              <a:rPr lang="en-US" dirty="0" smtClean="0"/>
              <a:t> M. at Leroy Drive)</a:t>
            </a:r>
          </a:p>
          <a:p>
            <a:pPr lvl="1"/>
            <a:r>
              <a:rPr lang="en-US" dirty="0" smtClean="0">
                <a:hlinkClick r:id="rId3"/>
              </a:rPr>
              <a:t>http://www.youtube.com/watch?v=NjPd-1VK8M4&amp;safety_mode=true&amp;persist_safety_mode=1</a:t>
            </a:r>
            <a:endParaRPr lang="en-US" dirty="0" smtClean="0"/>
          </a:p>
          <a:p>
            <a:r>
              <a:rPr lang="en-US" dirty="0" smtClean="0"/>
              <a:t>Kids make them </a:t>
            </a:r>
          </a:p>
          <a:p>
            <a:pPr lvl="1"/>
            <a:r>
              <a:rPr lang="en-US" dirty="0" smtClean="0"/>
              <a:t>Librarians make them available : </a:t>
            </a:r>
            <a:r>
              <a:rPr lang="en-US" dirty="0" smtClean="0">
                <a:hlinkClick r:id="rId4"/>
              </a:rPr>
              <a:t>www.slimekids.com</a:t>
            </a:r>
            <a:endParaRPr lang="en-US" dirty="0" smtClean="0"/>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technology </a:t>
            </a:r>
            <a:r>
              <a:rPr lang="en-US" dirty="0" err="1" smtClean="0"/>
              <a:t>Webtools</a:t>
            </a:r>
            <a:r>
              <a:rPr lang="en-US" dirty="0" smtClean="0"/>
              <a:t> for Book Reviews</a:t>
            </a:r>
            <a:endParaRPr lang="en-US" dirty="0"/>
          </a:p>
        </p:txBody>
      </p:sp>
      <p:sp>
        <p:nvSpPr>
          <p:cNvPr id="3" name="Content Placeholder 2"/>
          <p:cNvSpPr>
            <a:spLocks noGrp="1"/>
          </p:cNvSpPr>
          <p:nvPr>
            <p:ph idx="1"/>
          </p:nvPr>
        </p:nvSpPr>
        <p:spPr/>
        <p:txBody>
          <a:bodyPr/>
          <a:lstStyle/>
          <a:p>
            <a:r>
              <a:rPr lang="en-US" dirty="0" err="1" smtClean="0"/>
              <a:t>VoiceThread</a:t>
            </a:r>
            <a:endParaRPr lang="en-US" dirty="0" smtClean="0"/>
          </a:p>
          <a:p>
            <a:pPr lvl="1">
              <a:buNone/>
            </a:pPr>
            <a:r>
              <a:rPr lang="en-US" dirty="0" smtClean="0">
                <a:hlinkClick r:id="rId2"/>
              </a:rPr>
              <a:t>http://</a:t>
            </a:r>
            <a:r>
              <a:rPr lang="en-US" dirty="0" err="1" smtClean="0">
                <a:hlinkClick r:id="rId2"/>
              </a:rPr>
              <a:t>voicethread.com</a:t>
            </a:r>
            <a:r>
              <a:rPr lang="en-US" dirty="0" smtClean="0">
                <a:hlinkClick r:id="rId2"/>
              </a:rPr>
              <a:t>/</a:t>
            </a:r>
            <a:endParaRPr lang="en-US" dirty="0" smtClean="0"/>
          </a:p>
          <a:p>
            <a:r>
              <a:rPr lang="en-US" dirty="0" err="1" smtClean="0"/>
              <a:t>Glogster</a:t>
            </a:r>
            <a:endParaRPr lang="en-US" dirty="0" smtClean="0"/>
          </a:p>
          <a:p>
            <a:pPr lvl="1"/>
            <a:r>
              <a:rPr lang="en-US" dirty="0" smtClean="0">
                <a:hlinkClick r:id="rId3"/>
              </a:rPr>
              <a:t>http://edu.glogster.com</a:t>
            </a:r>
            <a:endParaRPr lang="en-US" dirty="0" smtClean="0"/>
          </a:p>
          <a:p>
            <a:r>
              <a:rPr lang="en-US" dirty="0" smtClean="0"/>
              <a:t>Poll4everywhere</a:t>
            </a:r>
          </a:p>
          <a:p>
            <a:pPr lvl="1">
              <a:buNone/>
            </a:pPr>
            <a:r>
              <a:rPr lang="en-US" dirty="0" smtClean="0">
                <a:hlinkClick r:id="rId4"/>
              </a:rPr>
              <a:t> http://</a:t>
            </a:r>
            <a:r>
              <a:rPr lang="en-US" dirty="0" err="1" smtClean="0">
                <a:hlinkClick r:id="rId4"/>
              </a:rPr>
              <a:t>www.polleverywhere.com</a:t>
            </a:r>
            <a:r>
              <a:rPr lang="en-US" dirty="0" smtClean="0">
                <a:hlinkClick r:id="rId4"/>
              </a:rPr>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Technology Tips Newsletters &amp; Blogs</a:t>
            </a:r>
            <a:endParaRPr lang="en-US" dirty="0"/>
          </a:p>
        </p:txBody>
      </p:sp>
      <p:sp>
        <p:nvSpPr>
          <p:cNvPr id="3" name="Content Placeholder 2"/>
          <p:cNvSpPr>
            <a:spLocks noGrp="1"/>
          </p:cNvSpPr>
          <p:nvPr>
            <p:ph idx="1"/>
          </p:nvPr>
        </p:nvSpPr>
        <p:spPr/>
        <p:txBody>
          <a:bodyPr/>
          <a:lstStyle/>
          <a:p>
            <a:r>
              <a:rPr lang="en-US" dirty="0" smtClean="0"/>
              <a:t>University of Wisconsin Stout</a:t>
            </a:r>
          </a:p>
          <a:p>
            <a:pPr lvl="1"/>
            <a:r>
              <a:rPr lang="en-US" dirty="0" smtClean="0">
                <a:hlinkClick r:id="rId2"/>
              </a:rPr>
              <a:t>http://www3.uwstout.edu/soe/profdev/news.cfm</a:t>
            </a:r>
            <a:endParaRPr lang="en-US" dirty="0" smtClean="0"/>
          </a:p>
          <a:p>
            <a:r>
              <a:rPr lang="en-US" dirty="0" err="1" smtClean="0"/>
              <a:t>ILearnTechnology</a:t>
            </a:r>
            <a:r>
              <a:rPr lang="en-US" dirty="0" smtClean="0"/>
              <a:t> – Kelly </a:t>
            </a:r>
            <a:r>
              <a:rPr lang="en-US" dirty="0" err="1" smtClean="0"/>
              <a:t>Tenkley</a:t>
            </a:r>
            <a:endParaRPr lang="en-US" dirty="0" smtClean="0"/>
          </a:p>
          <a:p>
            <a:pPr lvl="1"/>
            <a:r>
              <a:rPr lang="en-US" dirty="0" smtClean="0">
                <a:hlinkClick r:id="rId3"/>
              </a:rPr>
              <a:t>http://ilearntechnology.com/</a:t>
            </a:r>
            <a:endParaRPr lang="en-US" dirty="0" smtClean="0"/>
          </a:p>
          <a:p>
            <a:r>
              <a:rPr lang="en-US" dirty="0" smtClean="0"/>
              <a:t>NPR stories (one from March 28</a:t>
            </a:r>
            <a:r>
              <a:rPr lang="en-US" baseline="30000" dirty="0" smtClean="0"/>
              <a:t>th</a:t>
            </a:r>
            <a:r>
              <a:rPr lang="en-US" dirty="0" smtClean="0"/>
              <a:t> on </a:t>
            </a:r>
            <a:r>
              <a:rPr lang="en-US" dirty="0" err="1" smtClean="0"/>
              <a:t>iPad</a:t>
            </a:r>
            <a:r>
              <a:rPr lang="en-US" dirty="0" smtClean="0"/>
              <a:t> Apps)</a:t>
            </a:r>
          </a:p>
          <a:p>
            <a:pPr lvl="1"/>
            <a:r>
              <a:rPr lang="en-US" dirty="0" smtClean="0">
                <a:hlinkClick r:id="rId4"/>
              </a:rPr>
              <a:t>http://www.npr.org/player/v2/mediaPlayer.html?action=1&amp;t=1&amp;islist=</a:t>
            </a:r>
            <a:r>
              <a:rPr lang="en-US" dirty="0" err="1" smtClean="0">
                <a:hlinkClick r:id="rId4"/>
              </a:rPr>
              <a:t>false&amp;id</a:t>
            </a:r>
            <a:r>
              <a:rPr lang="en-US" dirty="0" smtClean="0">
                <a:hlinkClick r:id="rId4"/>
              </a:rPr>
              <a:t>=134663712&amp;m=134918038</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 About Literature</a:t>
            </a:r>
            <a:endParaRPr lang="en-US" dirty="0"/>
          </a:p>
        </p:txBody>
      </p:sp>
      <p:sp>
        <p:nvSpPr>
          <p:cNvPr id="3" name="Content Placeholder 2"/>
          <p:cNvSpPr>
            <a:spLocks noGrp="1"/>
          </p:cNvSpPr>
          <p:nvPr>
            <p:ph idx="1"/>
          </p:nvPr>
        </p:nvSpPr>
        <p:spPr/>
        <p:txBody>
          <a:bodyPr/>
          <a:lstStyle/>
          <a:p>
            <a:r>
              <a:rPr lang="en-US" dirty="0" smtClean="0"/>
              <a:t>Library Thing</a:t>
            </a:r>
          </a:p>
          <a:p>
            <a:pPr lvl="1"/>
            <a:r>
              <a:rPr lang="en-US" dirty="0" smtClean="0">
                <a:hlinkClick r:id="rId2"/>
              </a:rPr>
              <a:t>http://</a:t>
            </a:r>
            <a:r>
              <a:rPr lang="en-US" dirty="0" err="1" smtClean="0">
                <a:hlinkClick r:id="rId2"/>
              </a:rPr>
              <a:t>www.librarything.com</a:t>
            </a:r>
            <a:r>
              <a:rPr lang="en-US" dirty="0" smtClean="0">
                <a:hlinkClick r:id="rId2"/>
              </a:rPr>
              <a:t>/</a:t>
            </a:r>
            <a:endParaRPr lang="en-US" dirty="0" smtClean="0"/>
          </a:p>
          <a:p>
            <a:r>
              <a:rPr lang="en-US" dirty="0" err="1" smtClean="0"/>
              <a:t>Goodreads</a:t>
            </a:r>
            <a:endParaRPr lang="en-US" dirty="0" smtClean="0"/>
          </a:p>
          <a:p>
            <a:pPr lvl="1"/>
            <a:r>
              <a:rPr lang="en-US" dirty="0" smtClean="0">
                <a:hlinkClick r:id="rId3"/>
              </a:rPr>
              <a:t>http://</a:t>
            </a:r>
            <a:r>
              <a:rPr lang="en-US" dirty="0" err="1" smtClean="0">
                <a:hlinkClick r:id="rId3"/>
              </a:rPr>
              <a:t>www.goodreads.com</a:t>
            </a:r>
            <a:r>
              <a:rPr lang="en-US" dirty="0" smtClean="0">
                <a:hlinkClick r:id="rId3"/>
              </a:rPr>
              <a:t>/</a:t>
            </a:r>
            <a:endParaRPr lang="en-US" dirty="0" smtClean="0"/>
          </a:p>
          <a:p>
            <a:r>
              <a:rPr lang="en-US" dirty="0" err="1" smtClean="0"/>
              <a:t>Facebook</a:t>
            </a:r>
            <a:r>
              <a:rPr lang="en-US" dirty="0" smtClean="0"/>
              <a:t>/Twitter</a:t>
            </a:r>
          </a:p>
          <a:p>
            <a:pPr lvl="1"/>
            <a:r>
              <a:rPr lang="en-US" dirty="0" smtClean="0"/>
              <a:t>It’s up to you!</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Literacy</a:t>
            </a:r>
            <a:endParaRPr lang="en-US" dirty="0"/>
          </a:p>
        </p:txBody>
      </p:sp>
      <p:sp>
        <p:nvSpPr>
          <p:cNvPr id="3" name="Content Placeholder 2"/>
          <p:cNvSpPr>
            <a:spLocks noGrp="1"/>
          </p:cNvSpPr>
          <p:nvPr>
            <p:ph idx="1"/>
          </p:nvPr>
        </p:nvSpPr>
        <p:spPr/>
        <p:txBody>
          <a:bodyPr>
            <a:normAutofit/>
          </a:bodyPr>
          <a:lstStyle/>
          <a:p>
            <a:pPr>
              <a:buNone/>
            </a:pPr>
            <a:r>
              <a:rPr lang="en-US" dirty="0" err="1" smtClean="0"/>
              <a:t>Storylineonline</a:t>
            </a:r>
            <a:endParaRPr lang="en-US" dirty="0" smtClean="0"/>
          </a:p>
          <a:p>
            <a:r>
              <a:rPr lang="en-US" dirty="0" smtClean="0">
                <a:hlinkClick r:id="rId2"/>
              </a:rPr>
              <a:t>http://www.storylineonline.net</a:t>
            </a:r>
            <a:endParaRPr lang="en-US" dirty="0" smtClean="0"/>
          </a:p>
          <a:p>
            <a:pPr>
              <a:buNone/>
            </a:pPr>
            <a:r>
              <a:rPr lang="en-US" dirty="0" smtClean="0"/>
              <a:t>International Children’s Library</a:t>
            </a:r>
          </a:p>
          <a:p>
            <a:r>
              <a:rPr lang="en-US" dirty="0" smtClean="0">
                <a:hlinkClick r:id="rId3"/>
              </a:rPr>
              <a:t>http://en.childrenslibrary.org/</a:t>
            </a:r>
            <a:endParaRPr lang="en-US" dirty="0" smtClean="0"/>
          </a:p>
          <a:p>
            <a:pPr>
              <a:buNone/>
            </a:pPr>
            <a:r>
              <a:rPr lang="en-US" dirty="0" smtClean="0"/>
              <a:t>YouTube and publishers for promotion</a:t>
            </a:r>
          </a:p>
          <a:p>
            <a:r>
              <a:rPr lang="en-US" dirty="0" smtClean="0">
                <a:hlinkClick r:id="rId4"/>
              </a:rPr>
              <a:t>http://www.youtube.com/watch?v=CEATEFO4TSI&amp;NR=1</a:t>
            </a:r>
            <a:endParaRPr lang="en-US"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Tumble Books</a:t>
            </a:r>
            <a:endParaRPr lang="en-US" dirty="0"/>
          </a:p>
        </p:txBody>
      </p:sp>
      <p:sp>
        <p:nvSpPr>
          <p:cNvPr id="3" name="Content Placeholder 2"/>
          <p:cNvSpPr>
            <a:spLocks noGrp="1"/>
          </p:cNvSpPr>
          <p:nvPr>
            <p:ph idx="1"/>
          </p:nvPr>
        </p:nvSpPr>
        <p:spPr/>
        <p:txBody>
          <a:bodyPr/>
          <a:lstStyle/>
          <a:p>
            <a:r>
              <a:rPr lang="en-US" dirty="0" smtClean="0"/>
              <a:t>Tumble Books is a subscription service for schools and libraries.  This link is to access provided by the Mamie Dowd Eisenhower Broomfield Library. Click on the Children’s Library and then either Tumble Books or the Tumble Book Cloud Jr. or Cloud</a:t>
            </a:r>
          </a:p>
          <a:p>
            <a:r>
              <a:rPr lang="en-US" dirty="0" smtClean="0">
                <a:hlinkClick r:id="rId2"/>
              </a:rPr>
              <a:t>http://www.broomfield.org</a:t>
            </a:r>
            <a:endParaRPr lang="en-US" dirty="0"/>
          </a:p>
        </p:txBody>
      </p:sp>
      <p:pic>
        <p:nvPicPr>
          <p:cNvPr id="4" name="Picture 3"/>
          <p:cNvPicPr>
            <a:picLocks noChangeAspect="1"/>
          </p:cNvPicPr>
          <p:nvPr/>
        </p:nvPicPr>
        <p:blipFill>
          <a:blip r:embed="rId3"/>
          <a:stretch>
            <a:fillRect/>
          </a:stretch>
        </p:blipFill>
        <p:spPr>
          <a:xfrm>
            <a:off x="1986107" y="4387273"/>
            <a:ext cx="4673600" cy="1270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Streaming Database systems</a:t>
            </a:r>
            <a:endParaRPr lang="en-US" dirty="0"/>
          </a:p>
        </p:txBody>
      </p:sp>
      <p:sp>
        <p:nvSpPr>
          <p:cNvPr id="3" name="Content Placeholder 2"/>
          <p:cNvSpPr>
            <a:spLocks noGrp="1"/>
          </p:cNvSpPr>
          <p:nvPr>
            <p:ph idx="1"/>
          </p:nvPr>
        </p:nvSpPr>
        <p:spPr/>
        <p:txBody>
          <a:bodyPr>
            <a:normAutofit/>
          </a:bodyPr>
          <a:lstStyle/>
          <a:p>
            <a:r>
              <a:rPr lang="en-US" dirty="0" smtClean="0"/>
              <a:t>Example of Discovery Streaming (Do other districts subscribe to others?)</a:t>
            </a:r>
          </a:p>
          <a:p>
            <a:r>
              <a:rPr lang="en-US" dirty="0" smtClean="0">
                <a:hlinkClick r:id="rId2"/>
              </a:rPr>
              <a:t>http://hulstrom.adams12.org</a:t>
            </a:r>
            <a:endParaRPr lang="en-US" dirty="0" smtClean="0"/>
          </a:p>
          <a:p>
            <a:pPr>
              <a:buNone/>
            </a:pPr>
            <a:r>
              <a:rPr lang="en-US" dirty="0" smtClean="0"/>
              <a:t>then --&gt;library --&gt; student resources</a:t>
            </a:r>
            <a:endParaRPr lang="en-US" dirty="0" smtClean="0">
              <a:hlinkClick r:id="rId3"/>
            </a:endParaRP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databases or e-books</a:t>
            </a:r>
            <a:endParaRPr lang="en-US" dirty="0"/>
          </a:p>
        </p:txBody>
      </p:sp>
      <p:pic>
        <p:nvPicPr>
          <p:cNvPr id="4" name="Picture 3"/>
          <p:cNvPicPr/>
          <p:nvPr/>
        </p:nvPicPr>
        <p:blipFill>
          <a:blip r:embed="rId2"/>
          <a:srcRect/>
          <a:stretch>
            <a:fillRect/>
          </a:stretch>
        </p:blipFill>
        <p:spPr bwMode="auto">
          <a:xfrm>
            <a:off x="1529480" y="2086239"/>
            <a:ext cx="1666240" cy="70104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4385605" y="2078800"/>
            <a:ext cx="2214880" cy="863600"/>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1149085" y="4046059"/>
            <a:ext cx="2072640" cy="1300480"/>
          </a:xfrm>
          <a:prstGeom prst="rect">
            <a:avLst/>
          </a:prstGeom>
          <a:noFill/>
          <a:ln w="9525">
            <a:noFill/>
            <a:miter lim="800000"/>
            <a:headEnd/>
            <a:tailEnd/>
          </a:ln>
        </p:spPr>
      </p:pic>
      <p:pic>
        <p:nvPicPr>
          <p:cNvPr id="7" name="Picture 6"/>
          <p:cNvPicPr/>
          <p:nvPr/>
        </p:nvPicPr>
        <p:blipFill>
          <a:blip r:embed="rId5"/>
          <a:srcRect/>
          <a:stretch>
            <a:fillRect/>
          </a:stretch>
        </p:blipFill>
        <p:spPr bwMode="auto">
          <a:xfrm>
            <a:off x="7169151" y="3399779"/>
            <a:ext cx="1422400" cy="436880"/>
          </a:xfrm>
          <a:prstGeom prst="rect">
            <a:avLst/>
          </a:prstGeom>
          <a:noFill/>
          <a:ln w="9525">
            <a:noFill/>
            <a:miter lim="800000"/>
            <a:headEnd/>
            <a:tailEnd/>
          </a:ln>
        </p:spPr>
      </p:pic>
      <p:sp>
        <p:nvSpPr>
          <p:cNvPr id="8" name="TextBox 7"/>
          <p:cNvSpPr txBox="1"/>
          <p:nvPr/>
        </p:nvSpPr>
        <p:spPr>
          <a:xfrm>
            <a:off x="4164082" y="4445239"/>
            <a:ext cx="4427469" cy="2585323"/>
          </a:xfrm>
          <a:prstGeom prst="rect">
            <a:avLst/>
          </a:prstGeom>
          <a:noFill/>
        </p:spPr>
        <p:txBody>
          <a:bodyPr wrap="square" rtlCol="0">
            <a:spAutoFit/>
          </a:bodyPr>
          <a:lstStyle/>
          <a:p>
            <a:r>
              <a:rPr lang="en-US" dirty="0" smtClean="0"/>
              <a:t>These are a few of the services that I use when subbing at </a:t>
            </a:r>
            <a:r>
              <a:rPr lang="en-US" dirty="0" err="1" smtClean="0"/>
              <a:t>Hulstrom</a:t>
            </a:r>
            <a:r>
              <a:rPr lang="en-US" dirty="0" smtClean="0"/>
              <a:t>.  To access them go to </a:t>
            </a:r>
            <a:r>
              <a:rPr lang="en-US" dirty="0" smtClean="0">
                <a:hlinkClick r:id="rId6"/>
              </a:rPr>
              <a:t>http://hulstrom.adams12.org</a:t>
            </a:r>
            <a:r>
              <a:rPr lang="en-US" dirty="0" smtClean="0">
                <a:sym typeface="Wingdings"/>
              </a:rPr>
              <a:t> Library  Student Resources  </a:t>
            </a:r>
            <a:endParaRPr lang="en-US" dirty="0" smtClean="0">
              <a:sym typeface="Wingdings"/>
            </a:endParaRPr>
          </a:p>
          <a:p>
            <a:endParaRPr lang="en-US" dirty="0">
              <a:sym typeface="Wingdings"/>
            </a:endParaRPr>
          </a:p>
          <a:p>
            <a:r>
              <a:rPr lang="en-US" dirty="0" smtClean="0">
                <a:sym typeface="Wingdings"/>
              </a:rPr>
              <a:t>Almost all are also available from Broomfield Public Library with a card.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Magazines</a:t>
            </a:r>
            <a:endParaRPr lang="en-US" dirty="0"/>
          </a:p>
        </p:txBody>
      </p:sp>
      <p:sp>
        <p:nvSpPr>
          <p:cNvPr id="3" name="Content Placeholder 2"/>
          <p:cNvSpPr>
            <a:spLocks noGrp="1"/>
          </p:cNvSpPr>
          <p:nvPr>
            <p:ph idx="1"/>
          </p:nvPr>
        </p:nvSpPr>
        <p:spPr/>
        <p:txBody>
          <a:bodyPr>
            <a:normAutofit fontScale="92500"/>
          </a:bodyPr>
          <a:lstStyle/>
          <a:p>
            <a:r>
              <a:rPr lang="en-US" dirty="0" smtClean="0"/>
              <a:t>Discuss databases and demonstrate Ebsco </a:t>
            </a:r>
            <a:r>
              <a:rPr lang="en-US" dirty="0" err="1" smtClean="0"/>
              <a:t>Kidssearch</a:t>
            </a:r>
            <a:endParaRPr lang="en-US" dirty="0" smtClean="0"/>
          </a:p>
          <a:p>
            <a:pPr>
              <a:buNone/>
            </a:pPr>
            <a:endParaRPr lang="en-US" dirty="0" smtClean="0"/>
          </a:p>
          <a:p>
            <a:pPr>
              <a:buNone/>
            </a:pPr>
            <a:endParaRPr lang="en-US" dirty="0" smtClean="0"/>
          </a:p>
          <a:p>
            <a:pPr>
              <a:buNone/>
            </a:pPr>
            <a:r>
              <a:rPr lang="en-US" dirty="0" smtClean="0"/>
              <a:t>User name: Adams12 password: 5star</a:t>
            </a:r>
          </a:p>
          <a:p>
            <a:r>
              <a:rPr lang="en-US" dirty="0" smtClean="0"/>
              <a:t>Print magazines</a:t>
            </a:r>
          </a:p>
          <a:p>
            <a:pPr lvl="1"/>
            <a:r>
              <a:rPr lang="en-US" dirty="0" smtClean="0"/>
              <a:t>Elementary level</a:t>
            </a:r>
          </a:p>
          <a:p>
            <a:pPr lvl="1"/>
            <a:r>
              <a:rPr lang="en-US" dirty="0" smtClean="0"/>
              <a:t>Middle School/High School</a:t>
            </a:r>
          </a:p>
          <a:p>
            <a:pPr lvl="1"/>
            <a:r>
              <a:rPr lang="en-US" dirty="0" smtClean="0"/>
              <a:t>Classroom</a:t>
            </a:r>
          </a:p>
          <a:p>
            <a:pPr lvl="1"/>
            <a:r>
              <a:rPr lang="en-US" dirty="0" smtClean="0"/>
              <a:t>Professional</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Kids Magazines</a:t>
            </a:r>
            <a:endParaRPr lang="en-US" dirty="0"/>
          </a:p>
        </p:txBody>
      </p:sp>
      <p:pic>
        <p:nvPicPr>
          <p:cNvPr id="9" name="Picture 8"/>
          <p:cNvPicPr>
            <a:picLocks noChangeAspect="1"/>
          </p:cNvPicPr>
          <p:nvPr/>
        </p:nvPicPr>
        <p:blipFill>
          <a:blip r:embed="rId2"/>
          <a:stretch>
            <a:fillRect/>
          </a:stretch>
        </p:blipFill>
        <p:spPr>
          <a:xfrm>
            <a:off x="338665" y="706725"/>
            <a:ext cx="1862667" cy="2341639"/>
          </a:xfrm>
          <a:prstGeom prst="rect">
            <a:avLst/>
          </a:prstGeom>
        </p:spPr>
      </p:pic>
      <p:pic>
        <p:nvPicPr>
          <p:cNvPr id="10" name="Picture 9"/>
          <p:cNvPicPr>
            <a:picLocks noChangeAspect="1"/>
          </p:cNvPicPr>
          <p:nvPr/>
        </p:nvPicPr>
        <p:blipFill>
          <a:blip r:embed="rId3"/>
          <a:stretch>
            <a:fillRect/>
          </a:stretch>
        </p:blipFill>
        <p:spPr>
          <a:xfrm>
            <a:off x="2878667" y="1892313"/>
            <a:ext cx="1607746" cy="2113038"/>
          </a:xfrm>
          <a:prstGeom prst="rect">
            <a:avLst/>
          </a:prstGeom>
        </p:spPr>
      </p:pic>
      <p:pic>
        <p:nvPicPr>
          <p:cNvPr id="11" name="Picture 10"/>
          <p:cNvPicPr>
            <a:picLocks noChangeAspect="1"/>
          </p:cNvPicPr>
          <p:nvPr/>
        </p:nvPicPr>
        <p:blipFill>
          <a:blip r:embed="rId4"/>
          <a:stretch>
            <a:fillRect/>
          </a:stretch>
        </p:blipFill>
        <p:spPr>
          <a:xfrm>
            <a:off x="6962914" y="552424"/>
            <a:ext cx="2181086" cy="2897729"/>
          </a:xfrm>
          <a:prstGeom prst="rect">
            <a:avLst/>
          </a:prstGeom>
        </p:spPr>
      </p:pic>
      <p:pic>
        <p:nvPicPr>
          <p:cNvPr id="12" name="Picture 11"/>
          <p:cNvPicPr>
            <a:picLocks noChangeAspect="1"/>
          </p:cNvPicPr>
          <p:nvPr/>
        </p:nvPicPr>
        <p:blipFill>
          <a:blip r:embed="rId5"/>
          <a:stretch>
            <a:fillRect/>
          </a:stretch>
        </p:blipFill>
        <p:spPr>
          <a:xfrm>
            <a:off x="4283524" y="4479181"/>
            <a:ext cx="1508286" cy="2003866"/>
          </a:xfrm>
          <a:prstGeom prst="rect">
            <a:avLst/>
          </a:prstGeom>
        </p:spPr>
      </p:pic>
      <p:pic>
        <p:nvPicPr>
          <p:cNvPr id="13" name="Picture 12"/>
          <p:cNvPicPr>
            <a:picLocks noChangeAspect="1"/>
          </p:cNvPicPr>
          <p:nvPr/>
        </p:nvPicPr>
        <p:blipFill>
          <a:blip r:embed="rId6"/>
          <a:stretch>
            <a:fillRect/>
          </a:stretch>
        </p:blipFill>
        <p:spPr>
          <a:xfrm>
            <a:off x="7323667" y="4248209"/>
            <a:ext cx="1267884" cy="1666362"/>
          </a:xfrm>
          <a:prstGeom prst="rect">
            <a:avLst/>
          </a:prstGeom>
        </p:spPr>
      </p:pic>
      <p:pic>
        <p:nvPicPr>
          <p:cNvPr id="14" name="Picture 13"/>
          <p:cNvPicPr>
            <a:picLocks noChangeAspect="1"/>
          </p:cNvPicPr>
          <p:nvPr/>
        </p:nvPicPr>
        <p:blipFill>
          <a:blip r:embed="rId7"/>
          <a:stretch>
            <a:fillRect/>
          </a:stretch>
        </p:blipFill>
        <p:spPr>
          <a:xfrm>
            <a:off x="5439833" y="1892313"/>
            <a:ext cx="1314372" cy="1746237"/>
          </a:xfrm>
          <a:prstGeom prst="rect">
            <a:avLst/>
          </a:prstGeom>
        </p:spPr>
      </p:pic>
      <p:pic>
        <p:nvPicPr>
          <p:cNvPr id="15" name="Picture 14"/>
          <p:cNvPicPr>
            <a:picLocks noChangeAspect="1"/>
          </p:cNvPicPr>
          <p:nvPr/>
        </p:nvPicPr>
        <p:blipFill>
          <a:blip r:embed="rId8"/>
          <a:stretch>
            <a:fillRect/>
          </a:stretch>
        </p:blipFill>
        <p:spPr>
          <a:xfrm>
            <a:off x="1164167" y="4131733"/>
            <a:ext cx="1714500" cy="235131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1+#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9" accel="50000" decel="50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3" accel="50000" decel="5000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2" accel="50000" decel="5000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0-#ppt_w/2"/>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6" accel="50000" decel="5000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1+#ppt_w/2"/>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Kids Magazines</a:t>
            </a:r>
            <a:endParaRPr lang="en-US" dirty="0"/>
          </a:p>
        </p:txBody>
      </p:sp>
      <p:pic>
        <p:nvPicPr>
          <p:cNvPr id="4" name="Picture 3"/>
          <p:cNvPicPr>
            <a:picLocks noChangeAspect="1"/>
          </p:cNvPicPr>
          <p:nvPr/>
        </p:nvPicPr>
        <p:blipFill>
          <a:blip r:embed="rId2"/>
          <a:stretch>
            <a:fillRect/>
          </a:stretch>
        </p:blipFill>
        <p:spPr>
          <a:xfrm>
            <a:off x="3977217" y="1511300"/>
            <a:ext cx="2159000" cy="2870200"/>
          </a:xfrm>
          <a:prstGeom prst="rect">
            <a:avLst/>
          </a:prstGeom>
        </p:spPr>
      </p:pic>
      <p:pic>
        <p:nvPicPr>
          <p:cNvPr id="5" name="Picture 4"/>
          <p:cNvPicPr>
            <a:picLocks noChangeAspect="1"/>
          </p:cNvPicPr>
          <p:nvPr/>
        </p:nvPicPr>
        <p:blipFill>
          <a:blip r:embed="rId3"/>
          <a:stretch>
            <a:fillRect/>
          </a:stretch>
        </p:blipFill>
        <p:spPr>
          <a:xfrm>
            <a:off x="1545167" y="3578377"/>
            <a:ext cx="1545166" cy="2030790"/>
          </a:xfrm>
          <a:prstGeom prst="rect">
            <a:avLst/>
          </a:prstGeom>
        </p:spPr>
      </p:pic>
      <p:pic>
        <p:nvPicPr>
          <p:cNvPr id="7" name="Picture 6"/>
          <p:cNvPicPr>
            <a:picLocks noChangeAspect="1"/>
          </p:cNvPicPr>
          <p:nvPr/>
        </p:nvPicPr>
        <p:blipFill>
          <a:blip r:embed="rId4"/>
          <a:stretch>
            <a:fillRect/>
          </a:stretch>
        </p:blipFill>
        <p:spPr>
          <a:xfrm>
            <a:off x="1143000" y="1444532"/>
            <a:ext cx="1947333" cy="1947333"/>
          </a:xfrm>
          <a:prstGeom prst="rect">
            <a:avLst/>
          </a:prstGeom>
        </p:spPr>
      </p:pic>
      <p:pic>
        <p:nvPicPr>
          <p:cNvPr id="8" name="Picture 7"/>
          <p:cNvPicPr>
            <a:picLocks noChangeAspect="1"/>
          </p:cNvPicPr>
          <p:nvPr/>
        </p:nvPicPr>
        <p:blipFill>
          <a:blip r:embed="rId5"/>
          <a:stretch>
            <a:fillRect/>
          </a:stretch>
        </p:blipFill>
        <p:spPr>
          <a:xfrm>
            <a:off x="6136217" y="4381500"/>
            <a:ext cx="2455334" cy="2455334"/>
          </a:xfrm>
          <a:prstGeom prst="rect">
            <a:avLst/>
          </a:prstGeom>
        </p:spPr>
      </p:pic>
      <p:pic>
        <p:nvPicPr>
          <p:cNvPr id="9" name="Picture 8"/>
          <p:cNvPicPr>
            <a:picLocks noChangeAspect="1"/>
          </p:cNvPicPr>
          <p:nvPr/>
        </p:nvPicPr>
        <p:blipFill>
          <a:blip r:embed="rId6"/>
          <a:stretch>
            <a:fillRect/>
          </a:stretch>
        </p:blipFill>
        <p:spPr>
          <a:xfrm>
            <a:off x="3386667" y="4593167"/>
            <a:ext cx="2032000" cy="2032000"/>
          </a:xfrm>
          <a:prstGeom prst="rect">
            <a:avLst/>
          </a:prstGeom>
        </p:spPr>
      </p:pic>
      <p:pic>
        <p:nvPicPr>
          <p:cNvPr id="10" name="Picture 9"/>
          <p:cNvPicPr>
            <a:picLocks noChangeAspect="1"/>
          </p:cNvPicPr>
          <p:nvPr/>
        </p:nvPicPr>
        <p:blipFill>
          <a:blip r:embed="rId7"/>
          <a:stretch>
            <a:fillRect/>
          </a:stretch>
        </p:blipFill>
        <p:spPr>
          <a:xfrm>
            <a:off x="6503365" y="1444532"/>
            <a:ext cx="2640635" cy="264063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3000" fill="hold"/>
                                        <p:tgtEl>
                                          <p:spTgt spid="7"/>
                                        </p:tgtEl>
                                        <p:attrNameLst>
                                          <p:attrName>ppt_x</p:attrName>
                                        </p:attrNameLst>
                                      </p:cBhvr>
                                      <p:tavLst>
                                        <p:tav tm="0">
                                          <p:val>
                                            <p:strVal val="#ppt_x"/>
                                          </p:val>
                                        </p:tav>
                                        <p:tav tm="100000">
                                          <p:val>
                                            <p:strVal val="#ppt_x"/>
                                          </p:val>
                                        </p:tav>
                                      </p:tavLst>
                                    </p:anim>
                                    <p:anim calcmode="lin" valueType="num">
                                      <p:cBhvr additive="base">
                                        <p:cTn id="8" dur="3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3000" fill="hold"/>
                                        <p:tgtEl>
                                          <p:spTgt spid="4"/>
                                        </p:tgtEl>
                                        <p:attrNameLst>
                                          <p:attrName>ppt_x</p:attrName>
                                        </p:attrNameLst>
                                      </p:cBhvr>
                                      <p:tavLst>
                                        <p:tav tm="0">
                                          <p:val>
                                            <p:strVal val="0-#ppt_w/2"/>
                                          </p:val>
                                        </p:tav>
                                        <p:tav tm="100000">
                                          <p:val>
                                            <p:strVal val="#ppt_x"/>
                                          </p:val>
                                        </p:tav>
                                      </p:tavLst>
                                    </p:anim>
                                    <p:anim calcmode="lin" valueType="num">
                                      <p:cBhvr additive="base">
                                        <p:cTn id="14" dur="3000" fill="hold"/>
                                        <p:tgtEl>
                                          <p:spTgt spid="4"/>
                                        </p:tgtEl>
                                        <p:attrNameLst>
                                          <p:attrName>ppt_y</p:attrName>
                                        </p:attrNameLst>
                                      </p:cBhvr>
                                      <p:tavLst>
                                        <p:tav tm="0">
                                          <p:val>
                                            <p:strVal val="#ppt_y"/>
                                          </p:val>
                                        </p:tav>
                                        <p:tav tm="100000">
                                          <p:val>
                                            <p:strVal val="#ppt_y"/>
                                          </p:val>
                                        </p:tav>
                                      </p:tavLst>
                                    </p:anim>
                                  </p:childTnLst>
                                </p:cTn>
                              </p:par>
                            </p:childTnLst>
                          </p:cTn>
                        </p:par>
                        <p:par>
                          <p:cTn id="15" fill="hold">
                            <p:stCondLst>
                              <p:cond delay="3000"/>
                            </p:stCondLst>
                            <p:childTnLst>
                              <p:par>
                                <p:cTn id="16" presetID="2" presetClass="entr" presetSubtype="9" accel="50000" decel="5000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3000" fill="hold"/>
                                        <p:tgtEl>
                                          <p:spTgt spid="10"/>
                                        </p:tgtEl>
                                        <p:attrNameLst>
                                          <p:attrName>ppt_x</p:attrName>
                                        </p:attrNameLst>
                                      </p:cBhvr>
                                      <p:tavLst>
                                        <p:tav tm="0">
                                          <p:val>
                                            <p:strVal val="0-#ppt_w/2"/>
                                          </p:val>
                                        </p:tav>
                                        <p:tav tm="100000">
                                          <p:val>
                                            <p:strVal val="#ppt_x"/>
                                          </p:val>
                                        </p:tav>
                                      </p:tavLst>
                                    </p:anim>
                                    <p:anim calcmode="lin" valueType="num">
                                      <p:cBhvr additive="base">
                                        <p:cTn id="19" dur="3000" fill="hold"/>
                                        <p:tgtEl>
                                          <p:spTgt spid="10"/>
                                        </p:tgtEl>
                                        <p:attrNameLst>
                                          <p:attrName>ppt_y</p:attrName>
                                        </p:attrNameLst>
                                      </p:cBhvr>
                                      <p:tavLst>
                                        <p:tav tm="0">
                                          <p:val>
                                            <p:strVal val="0-#ppt_h/2"/>
                                          </p:val>
                                        </p:tav>
                                        <p:tav tm="100000">
                                          <p:val>
                                            <p:strVal val="#ppt_y"/>
                                          </p:val>
                                        </p:tav>
                                      </p:tavLst>
                                    </p:anim>
                                  </p:childTnLst>
                                </p:cTn>
                              </p:par>
                            </p:childTnLst>
                          </p:cTn>
                        </p:par>
                        <p:par>
                          <p:cTn id="20" fill="hold">
                            <p:stCondLst>
                              <p:cond delay="6000"/>
                            </p:stCondLst>
                            <p:childTnLst>
                              <p:par>
                                <p:cTn id="21" presetID="2" presetClass="entr" presetSubtype="3" accel="50000" decel="5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3000" fill="hold"/>
                                        <p:tgtEl>
                                          <p:spTgt spid="8"/>
                                        </p:tgtEl>
                                        <p:attrNameLst>
                                          <p:attrName>ppt_x</p:attrName>
                                        </p:attrNameLst>
                                      </p:cBhvr>
                                      <p:tavLst>
                                        <p:tav tm="0">
                                          <p:val>
                                            <p:strVal val="1+#ppt_w/2"/>
                                          </p:val>
                                        </p:tav>
                                        <p:tav tm="100000">
                                          <p:val>
                                            <p:strVal val="#ppt_x"/>
                                          </p:val>
                                        </p:tav>
                                      </p:tavLst>
                                    </p:anim>
                                    <p:anim calcmode="lin" valueType="num">
                                      <p:cBhvr additive="base">
                                        <p:cTn id="24" dur="3000" fill="hold"/>
                                        <p:tgtEl>
                                          <p:spTgt spid="8"/>
                                        </p:tgtEl>
                                        <p:attrNameLst>
                                          <p:attrName>ppt_y</p:attrName>
                                        </p:attrNameLst>
                                      </p:cBhvr>
                                      <p:tavLst>
                                        <p:tav tm="0">
                                          <p:val>
                                            <p:strVal val="0-#ppt_h/2"/>
                                          </p:val>
                                        </p:tav>
                                        <p:tav tm="100000">
                                          <p:val>
                                            <p:strVal val="#ppt_y"/>
                                          </p:val>
                                        </p:tav>
                                      </p:tavLst>
                                    </p:anim>
                                  </p:childTnLst>
                                </p:cTn>
                              </p:par>
                            </p:childTnLst>
                          </p:cTn>
                        </p:par>
                        <p:par>
                          <p:cTn id="25" fill="hold">
                            <p:stCondLst>
                              <p:cond delay="9000"/>
                            </p:stCondLst>
                            <p:childTnLst>
                              <p:par>
                                <p:cTn id="26" presetID="2" presetClass="entr" presetSubtype="12" accel="50000" decel="5000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3000" fill="hold"/>
                                        <p:tgtEl>
                                          <p:spTgt spid="9"/>
                                        </p:tgtEl>
                                        <p:attrNameLst>
                                          <p:attrName>ppt_x</p:attrName>
                                        </p:attrNameLst>
                                      </p:cBhvr>
                                      <p:tavLst>
                                        <p:tav tm="0">
                                          <p:val>
                                            <p:strVal val="0-#ppt_w/2"/>
                                          </p:val>
                                        </p:tav>
                                        <p:tav tm="100000">
                                          <p:val>
                                            <p:strVal val="#ppt_x"/>
                                          </p:val>
                                        </p:tav>
                                      </p:tavLst>
                                    </p:anim>
                                    <p:anim calcmode="lin" valueType="num">
                                      <p:cBhvr additive="base">
                                        <p:cTn id="29" dur="3000" fill="hold"/>
                                        <p:tgtEl>
                                          <p:spTgt spid="9"/>
                                        </p:tgtEl>
                                        <p:attrNameLst>
                                          <p:attrName>ppt_y</p:attrName>
                                        </p:attrNameLst>
                                      </p:cBhvr>
                                      <p:tavLst>
                                        <p:tav tm="0">
                                          <p:val>
                                            <p:strVal val="1+#ppt_h/2"/>
                                          </p:val>
                                        </p:tav>
                                        <p:tav tm="100000">
                                          <p:val>
                                            <p:strVal val="#ppt_y"/>
                                          </p:val>
                                        </p:tav>
                                      </p:tavLst>
                                    </p:anim>
                                  </p:childTnLst>
                                </p:cTn>
                              </p:par>
                            </p:childTnLst>
                          </p:cTn>
                        </p:par>
                        <p:par>
                          <p:cTn id="30" fill="hold">
                            <p:stCondLst>
                              <p:cond delay="12000"/>
                            </p:stCondLst>
                            <p:childTnLst>
                              <p:par>
                                <p:cTn id="31" presetID="2" presetClass="entr" presetSubtype="3" accel="50000" decel="5000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3000" fill="hold"/>
                                        <p:tgtEl>
                                          <p:spTgt spid="5"/>
                                        </p:tgtEl>
                                        <p:attrNameLst>
                                          <p:attrName>ppt_x</p:attrName>
                                        </p:attrNameLst>
                                      </p:cBhvr>
                                      <p:tavLst>
                                        <p:tav tm="0">
                                          <p:val>
                                            <p:strVal val="1+#ppt_w/2"/>
                                          </p:val>
                                        </p:tav>
                                        <p:tav tm="100000">
                                          <p:val>
                                            <p:strVal val="#ppt_x"/>
                                          </p:val>
                                        </p:tav>
                                      </p:tavLst>
                                    </p:anim>
                                    <p:anim calcmode="lin" valueType="num">
                                      <p:cBhvr additive="base">
                                        <p:cTn id="34" dur="3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Audio Books</a:t>
            </a:r>
            <a:br>
              <a:rPr lang="en-US" dirty="0" smtClean="0"/>
            </a:br>
            <a:r>
              <a:rPr lang="en-US" dirty="0" smtClean="0"/>
              <a:t>E-books from the Library</a:t>
            </a:r>
            <a:endParaRPr lang="en-US" dirty="0"/>
          </a:p>
        </p:txBody>
      </p:sp>
      <p:sp>
        <p:nvSpPr>
          <p:cNvPr id="3" name="Content Placeholder 2"/>
          <p:cNvSpPr>
            <a:spLocks noGrp="1"/>
          </p:cNvSpPr>
          <p:nvPr>
            <p:ph idx="1"/>
          </p:nvPr>
        </p:nvSpPr>
        <p:spPr/>
        <p:txBody>
          <a:bodyPr/>
          <a:lstStyle/>
          <a:p>
            <a:r>
              <a:rPr lang="en-US" dirty="0" smtClean="0"/>
              <a:t>Demonstrate how to check-out one from DPL.  Most libraries allow check-out and teachers can project for instruction one time under fair use.</a:t>
            </a:r>
          </a:p>
          <a:p>
            <a:r>
              <a:rPr lang="en-US" dirty="0" smtClean="0"/>
              <a:t>Play </a:t>
            </a:r>
            <a:r>
              <a:rPr lang="en-US" dirty="0" err="1" smtClean="0"/>
              <a:t>aways</a:t>
            </a:r>
            <a:r>
              <a:rPr lang="en-US" dirty="0" smtClean="0"/>
              <a:t> for check-out </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719</TotalTime>
  <Words>563</Words>
  <Application>Microsoft Macintosh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Digital Literacy 2015</vt:lpstr>
      <vt:lpstr>Digital Literacy</vt:lpstr>
      <vt:lpstr>Tumble Books</vt:lpstr>
      <vt:lpstr>Streaming Database systems</vt:lpstr>
      <vt:lpstr>Other databases or e-books</vt:lpstr>
      <vt:lpstr>Magazines</vt:lpstr>
      <vt:lpstr>Kids Magazines</vt:lpstr>
      <vt:lpstr>More Kids Magazines</vt:lpstr>
      <vt:lpstr>Audio Books E-books from the Library</vt:lpstr>
      <vt:lpstr>Blogs to keep informed</vt:lpstr>
      <vt:lpstr>More Blogs</vt:lpstr>
      <vt:lpstr>Book Trailers on TeacherTube</vt:lpstr>
      <vt:lpstr>Some technology Webtools for Book Reviews</vt:lpstr>
      <vt:lpstr>Technology Tips Newsletters &amp; Blogs</vt:lpstr>
      <vt:lpstr>Social Media About Literature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Books for Boys</dc:title>
  <dc:creator>Marcie Haloin</dc:creator>
  <cp:lastModifiedBy>Marcie Haloin</cp:lastModifiedBy>
  <cp:revision>45</cp:revision>
  <dcterms:created xsi:type="dcterms:W3CDTF">2014-04-02T00:55:59Z</dcterms:created>
  <dcterms:modified xsi:type="dcterms:W3CDTF">2015-04-11T02:35:51Z</dcterms:modified>
</cp:coreProperties>
</file>